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ef27caf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ef27caf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4ef27caf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4ef27caf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4ef27caf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4ef27ca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ef27ca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ef27c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4ef27ca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4ef27ca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4ef27ca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4ef27ca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ef27caf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ef27ca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ef27caf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ef27caf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ef27ca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ef27ca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ef27caf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4ef27caf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Batch Processing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Pitfalls of MapReduce</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When chaining MapReduce jobs together, the subsequent one needs to wait for the proceeding one to completely finish in order to start executing.</a:t>
            </a:r>
            <a:endParaRPr sz="1400"/>
          </a:p>
          <a:p>
            <a:pPr indent="0" lvl="0" marL="0" rtl="0" algn="l">
              <a:spcBef>
                <a:spcPts val="1200"/>
              </a:spcBef>
              <a:spcAft>
                <a:spcPts val="0"/>
              </a:spcAft>
              <a:buNone/>
            </a:pPr>
            <a:r>
              <a:rPr lang="en" sz="1400"/>
              <a:t>Bad because:</a:t>
            </a:r>
            <a:endParaRPr sz="1400"/>
          </a:p>
          <a:p>
            <a:pPr indent="-317500" lvl="0" marL="457200" rtl="0" algn="l">
              <a:spcBef>
                <a:spcPts val="1200"/>
              </a:spcBef>
              <a:spcAft>
                <a:spcPts val="0"/>
              </a:spcAft>
              <a:buSzPts val="1400"/>
              <a:buChar char="●"/>
            </a:pPr>
            <a:r>
              <a:rPr lang="en" sz="1400"/>
              <a:t>Certain nodes can take a really long time to complete their specific map or reduce job </a:t>
            </a:r>
            <a:r>
              <a:rPr lang="en" sz="1400"/>
              <a:t>compared</a:t>
            </a:r>
            <a:r>
              <a:rPr lang="en" sz="1400"/>
              <a:t> to other nodes in the MapReduce job</a:t>
            </a:r>
            <a:endParaRPr sz="1400"/>
          </a:p>
          <a:p>
            <a:pPr indent="-317500" lvl="0" marL="457200" rtl="0" algn="l">
              <a:spcBef>
                <a:spcPts val="0"/>
              </a:spcBef>
              <a:spcAft>
                <a:spcPts val="0"/>
              </a:spcAft>
              <a:buSzPts val="1400"/>
              <a:buChar char="●"/>
            </a:pPr>
            <a:r>
              <a:rPr lang="en" sz="1400"/>
              <a:t>The result of the MapReduce job is materialized to intermediate state (other files on disk), which is </a:t>
            </a:r>
            <a:r>
              <a:rPr lang="en" sz="1400"/>
              <a:t>unnecessary</a:t>
            </a:r>
            <a:r>
              <a:rPr lang="en" sz="1400"/>
              <a:t> and wasteful if those files are never used other than an intermediary between MapReduce jobs (useless writes to disk)</a:t>
            </a:r>
            <a:endParaRPr sz="1400"/>
          </a:p>
          <a:p>
            <a:pPr indent="-317500" lvl="0" marL="457200" rtl="0" algn="l">
              <a:spcBef>
                <a:spcPts val="0"/>
              </a:spcBef>
              <a:spcAft>
                <a:spcPts val="0"/>
              </a:spcAft>
              <a:buSzPts val="1400"/>
              <a:buChar char="●"/>
            </a:pPr>
            <a:r>
              <a:rPr lang="en" sz="1400"/>
              <a:t>Every MapReduce job chained together sorts the keys, not always necessary, </a:t>
            </a:r>
            <a:r>
              <a:rPr lang="en" sz="1400"/>
              <a:t>especially</a:t>
            </a:r>
            <a:r>
              <a:rPr lang="en" sz="1400"/>
              <a:t> if they’ve already been sorted by a prior job</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DataFlow Engines (i.e. Spark)</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Chain together a bunch of functions called operators, reduces the need for unnecessary mappers</a:t>
            </a:r>
            <a:endParaRPr/>
          </a:p>
          <a:p>
            <a:pPr indent="-342900" lvl="0" marL="457200" rtl="0" algn="l">
              <a:spcBef>
                <a:spcPts val="0"/>
              </a:spcBef>
              <a:spcAft>
                <a:spcPts val="0"/>
              </a:spcAft>
              <a:buSzPts val="1800"/>
              <a:buChar char="●"/>
            </a:pPr>
            <a:r>
              <a:rPr lang="en"/>
              <a:t>Entire flow of data (data dependencies) understood from the beginning so that data locality can be maximized</a:t>
            </a:r>
            <a:endParaRPr/>
          </a:p>
          <a:p>
            <a:pPr indent="-342900" lvl="0" marL="457200" rtl="0" algn="l">
              <a:spcBef>
                <a:spcPts val="0"/>
              </a:spcBef>
              <a:spcAft>
                <a:spcPts val="0"/>
              </a:spcAft>
              <a:buSzPts val="1800"/>
              <a:buChar char="●"/>
            </a:pPr>
            <a:r>
              <a:rPr lang="en"/>
              <a:t>Use parallel computation</a:t>
            </a:r>
            <a:endParaRPr/>
          </a:p>
          <a:p>
            <a:pPr indent="-342900" lvl="0" marL="457200" rtl="0" algn="l">
              <a:spcBef>
                <a:spcPts val="0"/>
              </a:spcBef>
              <a:spcAft>
                <a:spcPts val="0"/>
              </a:spcAft>
              <a:buSzPts val="1800"/>
              <a:buChar char="●"/>
            </a:pPr>
            <a:r>
              <a:rPr lang="en"/>
              <a:t>Do not materialize intermediate state</a:t>
            </a:r>
            <a:endParaRPr/>
          </a:p>
          <a:p>
            <a:pPr indent="-317500" lvl="1" marL="914400" rtl="0" algn="l">
              <a:spcBef>
                <a:spcPts val="0"/>
              </a:spcBef>
              <a:spcAft>
                <a:spcPts val="0"/>
              </a:spcAft>
              <a:buSzPts val="1400"/>
              <a:buChar char="○"/>
            </a:pPr>
            <a:r>
              <a:rPr lang="en"/>
              <a:t>Slightly less fault tolerant than MapReduce as not all intermediate state is written to disk</a:t>
            </a:r>
            <a:endParaRPr/>
          </a:p>
          <a:p>
            <a:pPr indent="-317500" lvl="1" marL="914400" rtl="0" algn="l">
              <a:spcBef>
                <a:spcPts val="0"/>
              </a:spcBef>
              <a:spcAft>
                <a:spcPts val="0"/>
              </a:spcAft>
              <a:buSzPts val="1400"/>
              <a:buChar char="○"/>
            </a:pPr>
            <a:r>
              <a:rPr lang="en"/>
              <a:t>Instead, these engines tend to just recompute it from the most recent prior computations that they still </a:t>
            </a:r>
            <a:r>
              <a:rPr lang="en"/>
              <a:t>have around, occasionally checkpoint state of computation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Batch Processing Conclusion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Being able to store a ton of data in an unformatted way in a distributed file </a:t>
            </a:r>
            <a:r>
              <a:rPr lang="en"/>
              <a:t>store</a:t>
            </a:r>
            <a:r>
              <a:rPr lang="en"/>
              <a:t> and eventually transform it to useful insights makes batch processing extremely useful. </a:t>
            </a:r>
            <a:endParaRPr/>
          </a:p>
          <a:p>
            <a:pPr indent="0" lvl="0" marL="0" rtl="0" algn="l">
              <a:spcBef>
                <a:spcPts val="1200"/>
              </a:spcBef>
              <a:spcAft>
                <a:spcPts val="0"/>
              </a:spcAft>
              <a:buNone/>
            </a:pPr>
            <a:r>
              <a:rPr lang="en"/>
              <a:t>While batch processing was first mainly done via the usage of MapReduce, dataflow engines such as Spark have </a:t>
            </a:r>
            <a:r>
              <a:rPr lang="en"/>
              <a:t>proven to generally be superior as they do not materialize intermediate state or do unnecessary sorting, as well as optimize for the entire flow of data as opposed to just one map and reduce computation.</a:t>
            </a:r>
            <a:endParaRPr/>
          </a:p>
          <a:p>
            <a:pPr indent="0" lvl="0" marL="0" rtl="0" algn="l">
              <a:spcBef>
                <a:spcPts val="1200"/>
              </a:spcBef>
              <a:spcAft>
                <a:spcPts val="1200"/>
              </a:spcAft>
              <a:buNone/>
            </a:pPr>
            <a:r>
              <a:rPr lang="en"/>
              <a:t>While batch processing happens on a bound set of data, we will next cover stream processing, which aims to perform advanced computations on data as it comes 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modern companies hold an immense volume of data about things such as user activity or usage patterns, and want to gain insights on it through some massive and long computation.  While they could do so via a data warehouse, the range of functionality that they could perform is inherently limited by the SQL query language.  Instead, sometimes it is useful to be able to run arbitrary code on tons of unstructured data.</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Building search indexes, machine learning data aggregation/recommendations, and ETL processes are all great examples of batch computing coming in handy!</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File Systems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File systems such as Hadoop (open source), which are based off of the Google File System, can be replicated around the world and distributed over many nodes to be able to hold a massive amount of data.</a:t>
            </a:r>
            <a:endParaRPr/>
          </a:p>
        </p:txBody>
      </p:sp>
      <p:pic>
        <p:nvPicPr>
          <p:cNvPr id="68" name="Google Shape;68;p15"/>
          <p:cNvPicPr preferRelativeResize="0"/>
          <p:nvPr/>
        </p:nvPicPr>
        <p:blipFill>
          <a:blip r:embed="rId3">
            <a:alphaModFix/>
          </a:blip>
          <a:stretch>
            <a:fillRect/>
          </a:stretch>
        </p:blipFill>
        <p:spPr>
          <a:xfrm>
            <a:off x="1832162" y="2571749"/>
            <a:ext cx="5479674" cy="142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MapReduce is a very simple programming model designed to run on the Hadoop Distributed File System, HDFS, in order to make large computations on tons of data.  You only need to write two functions, a </a:t>
            </a:r>
            <a:r>
              <a:rPr lang="en">
                <a:solidFill>
                  <a:schemeClr val="dk1"/>
                </a:solidFill>
              </a:rPr>
              <a:t>mapper</a:t>
            </a:r>
            <a:r>
              <a:rPr lang="en"/>
              <a:t> and a </a:t>
            </a:r>
            <a:r>
              <a:rPr lang="en">
                <a:solidFill>
                  <a:schemeClr val="dk1"/>
                </a:solidFill>
              </a:rPr>
              <a:t>reducer</a:t>
            </a:r>
            <a:r>
              <a:rPr lang="en"/>
              <a:t>.</a:t>
            </a:r>
            <a:endParaRPr/>
          </a:p>
          <a:p>
            <a:pPr indent="0" lvl="0" marL="0" rtl="0" algn="l">
              <a:spcBef>
                <a:spcPts val="1200"/>
              </a:spcBef>
              <a:spcAft>
                <a:spcPts val="0"/>
              </a:spcAft>
              <a:buNone/>
            </a:pPr>
            <a:r>
              <a:rPr lang="en" sz="1400"/>
              <a:t>Overview:</a:t>
            </a:r>
            <a:endParaRPr sz="1400"/>
          </a:p>
          <a:p>
            <a:pPr indent="-317500" lvl="0" marL="457200" rtl="0" algn="l">
              <a:spcBef>
                <a:spcPts val="1200"/>
              </a:spcBef>
              <a:spcAft>
                <a:spcPts val="0"/>
              </a:spcAft>
              <a:buSzPts val="1400"/>
              <a:buChar char="●"/>
            </a:pPr>
            <a:r>
              <a:rPr lang="en" sz="1400"/>
              <a:t>Pass in a ton of input files, return a ton of output files which can be passed into another MapReduce Job</a:t>
            </a:r>
            <a:endParaRPr sz="1400"/>
          </a:p>
          <a:p>
            <a:pPr indent="-317500" lvl="0" marL="457200" rtl="0" algn="l">
              <a:spcBef>
                <a:spcPts val="0"/>
              </a:spcBef>
              <a:spcAft>
                <a:spcPts val="0"/>
              </a:spcAft>
              <a:buSzPts val="1400"/>
              <a:buChar char="●"/>
            </a:pPr>
            <a:r>
              <a:rPr lang="en" sz="1400"/>
              <a:t>Computation parallelized among the nodes in the Hadoop cluster, maximize data locality for mappers</a:t>
            </a:r>
            <a:endParaRPr sz="1400"/>
          </a:p>
          <a:p>
            <a:pPr indent="-317500" lvl="0" marL="457200" rtl="0" algn="l">
              <a:spcBef>
                <a:spcPts val="0"/>
              </a:spcBef>
              <a:spcAft>
                <a:spcPts val="0"/>
              </a:spcAft>
              <a:buSzPts val="1400"/>
              <a:buChar char="●"/>
            </a:pPr>
            <a:r>
              <a:rPr lang="en" sz="1400"/>
              <a:t>Designed for frequent faults, only restarts a single failed map or reduce job, not all of them</a:t>
            </a:r>
            <a:endParaRPr sz="1400"/>
          </a:p>
          <a:p>
            <a:pPr indent="-317500" lvl="1" marL="914400" rtl="0" algn="l">
              <a:spcBef>
                <a:spcPts val="0"/>
              </a:spcBef>
              <a:spcAft>
                <a:spcPts val="0"/>
              </a:spcAft>
              <a:buSzPts val="1400"/>
              <a:buChar char="○"/>
            </a:pPr>
            <a:r>
              <a:rPr lang="en"/>
              <a:t>Good since these jobs are generally run as background tasks and are often killed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 Continued</a:t>
            </a:r>
            <a:endParaRPr/>
          </a:p>
        </p:txBody>
      </p:sp>
      <p:sp>
        <p:nvSpPr>
          <p:cNvPr id="80" name="Google Shape;80;p17"/>
          <p:cNvSpPr txBox="1"/>
          <p:nvPr>
            <p:ph idx="1" type="body"/>
          </p:nvPr>
        </p:nvSpPr>
        <p:spPr>
          <a:xfrm>
            <a:off x="311700" y="1152475"/>
            <a:ext cx="54840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AutoNum type="arabicParenR"/>
            </a:pPr>
            <a:r>
              <a:rPr lang="en" sz="1500"/>
              <a:t>Break each input file into a set of records</a:t>
            </a:r>
            <a:endParaRPr sz="1500"/>
          </a:p>
          <a:p>
            <a:pPr indent="-323850" lvl="0" marL="457200" rtl="0" algn="l">
              <a:spcBef>
                <a:spcPts val="0"/>
              </a:spcBef>
              <a:spcAft>
                <a:spcPts val="0"/>
              </a:spcAft>
              <a:buSzPts val="1500"/>
              <a:buAutoNum type="arabicParenR"/>
            </a:pPr>
            <a:r>
              <a:rPr lang="en" sz="1500"/>
              <a:t>Call the mapper function to extract a key and a value for each record</a:t>
            </a:r>
            <a:endParaRPr sz="1500"/>
          </a:p>
          <a:p>
            <a:pPr indent="-323850" lvl="0" marL="457200" rtl="0" algn="l">
              <a:spcBef>
                <a:spcPts val="0"/>
              </a:spcBef>
              <a:spcAft>
                <a:spcPts val="0"/>
              </a:spcAft>
              <a:buSzPts val="1500"/>
              <a:buAutoNum type="arabicParenR"/>
            </a:pPr>
            <a:r>
              <a:rPr lang="en" sz="1500"/>
              <a:t>Sort all of the key value pairs by key</a:t>
            </a:r>
            <a:endParaRPr sz="1500"/>
          </a:p>
          <a:p>
            <a:pPr indent="-298450" lvl="1" marL="914400" rtl="0" algn="l">
              <a:spcBef>
                <a:spcPts val="0"/>
              </a:spcBef>
              <a:spcAft>
                <a:spcPts val="0"/>
              </a:spcAft>
              <a:buSzPts val="1100"/>
              <a:buAutoNum type="alphaLcParenR"/>
            </a:pPr>
            <a:r>
              <a:rPr lang="en" sz="1100"/>
              <a:t>Mapper determines which key goes to which reducer partition via a hash function</a:t>
            </a:r>
            <a:endParaRPr sz="1100"/>
          </a:p>
          <a:p>
            <a:pPr indent="-298450" lvl="1" marL="914400" rtl="0" algn="l">
              <a:spcBef>
                <a:spcPts val="0"/>
              </a:spcBef>
              <a:spcAft>
                <a:spcPts val="0"/>
              </a:spcAft>
              <a:buSzPts val="1100"/>
              <a:buAutoNum type="alphaLcParenR"/>
            </a:pPr>
            <a:r>
              <a:rPr lang="en" sz="1100"/>
              <a:t>It then sorts each key within each partition locally</a:t>
            </a:r>
            <a:endParaRPr sz="1100"/>
          </a:p>
          <a:p>
            <a:pPr indent="-298450" lvl="1" marL="914400" rtl="0" algn="l">
              <a:spcBef>
                <a:spcPts val="0"/>
              </a:spcBef>
              <a:spcAft>
                <a:spcPts val="0"/>
              </a:spcAft>
              <a:buSzPts val="1100"/>
              <a:buAutoNum type="alphaLcParenR"/>
            </a:pPr>
            <a:r>
              <a:rPr lang="en" sz="1100"/>
              <a:t>It then sends the list of sorted keys to the proper reducer node</a:t>
            </a:r>
            <a:endParaRPr sz="1100"/>
          </a:p>
          <a:p>
            <a:pPr indent="-298450" lvl="1" marL="914400" rtl="0" algn="l">
              <a:spcBef>
                <a:spcPts val="0"/>
              </a:spcBef>
              <a:spcAft>
                <a:spcPts val="0"/>
              </a:spcAft>
              <a:buSzPts val="1100"/>
              <a:buAutoNum type="alphaLcParenR"/>
            </a:pPr>
            <a:r>
              <a:rPr lang="en" sz="1100"/>
              <a:t>The reducer can then merge together all of the lists that it receives from various mappers</a:t>
            </a:r>
            <a:endParaRPr sz="1100"/>
          </a:p>
          <a:p>
            <a:pPr indent="-298450" lvl="1" marL="914400" rtl="0" algn="l">
              <a:spcBef>
                <a:spcPts val="0"/>
              </a:spcBef>
              <a:spcAft>
                <a:spcPts val="0"/>
              </a:spcAft>
              <a:buSzPts val="1100"/>
              <a:buAutoNum type="alphaLcParenR"/>
            </a:pPr>
            <a:r>
              <a:rPr lang="en" sz="1100"/>
              <a:t>Takes less memory on reducer node to do computation for one key at a time</a:t>
            </a:r>
            <a:endParaRPr sz="1100"/>
          </a:p>
          <a:p>
            <a:pPr indent="-323850" lvl="0" marL="457200" rtl="0" algn="l">
              <a:spcBef>
                <a:spcPts val="0"/>
              </a:spcBef>
              <a:spcAft>
                <a:spcPts val="0"/>
              </a:spcAft>
              <a:buSzPts val="1500"/>
              <a:buAutoNum type="arabicParenR"/>
            </a:pPr>
            <a:r>
              <a:rPr lang="en" sz="1500"/>
              <a:t>Use the reducer function to take all of the values for a given key and iterate over them handling them in any way you want</a:t>
            </a:r>
            <a:endParaRPr sz="1500"/>
          </a:p>
        </p:txBody>
      </p:sp>
      <p:pic>
        <p:nvPicPr>
          <p:cNvPr id="81" name="Google Shape;81;p17"/>
          <p:cNvPicPr preferRelativeResize="0"/>
          <p:nvPr/>
        </p:nvPicPr>
        <p:blipFill>
          <a:blip r:embed="rId3">
            <a:alphaModFix/>
          </a:blip>
          <a:stretch>
            <a:fillRect/>
          </a:stretch>
        </p:blipFill>
        <p:spPr>
          <a:xfrm>
            <a:off x="5934650" y="1152475"/>
            <a:ext cx="3043500" cy="20435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Joins in MapReduce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times there will be data associations within our input files that we want to resolve, but we do not want to have to reach out to a database every time to make a network call!  Let’s look at three different types of joins.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Sort merge joins</a:t>
            </a:r>
            <a:endParaRPr/>
          </a:p>
          <a:p>
            <a:pPr indent="-342900" lvl="0" marL="457200" rtl="0" algn="l">
              <a:spcBef>
                <a:spcPts val="0"/>
              </a:spcBef>
              <a:spcAft>
                <a:spcPts val="0"/>
              </a:spcAft>
              <a:buSzPts val="1800"/>
              <a:buChar char="●"/>
            </a:pPr>
            <a:r>
              <a:rPr lang="en"/>
              <a:t>Broadcast hash joins</a:t>
            </a:r>
            <a:endParaRPr/>
          </a:p>
          <a:p>
            <a:pPr indent="-342900" lvl="0" marL="457200" rtl="0" algn="l">
              <a:spcBef>
                <a:spcPts val="0"/>
              </a:spcBef>
              <a:spcAft>
                <a:spcPts val="0"/>
              </a:spcAft>
              <a:buSzPts val="1800"/>
              <a:buChar char="●"/>
            </a:pPr>
            <a:r>
              <a:rPr lang="en"/>
              <a:t>Partitioned hash joins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 Merge Joins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sets of files that we want to combine to reduce them together.  Have mappers on both sets of files, send records of same key to same reducer, reducer merges them together when sorting the keys.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4" name="Google Shape;94;p19"/>
          <p:cNvSpPr txBox="1"/>
          <p:nvPr/>
        </p:nvSpPr>
        <p:spPr>
          <a:xfrm>
            <a:off x="423575" y="2474250"/>
            <a:ext cx="240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Mapper for browser data</a:t>
            </a:r>
            <a:endParaRPr>
              <a:solidFill>
                <a:schemeClr val="dk1"/>
              </a:solidFill>
            </a:endParaRPr>
          </a:p>
          <a:p>
            <a:pPr indent="0" lvl="0" marL="0" rtl="0" algn="l">
              <a:spcBef>
                <a:spcPts val="0"/>
              </a:spcBef>
              <a:spcAft>
                <a:spcPts val="0"/>
              </a:spcAft>
              <a:buNone/>
            </a:pPr>
            <a:r>
              <a:rPr lang="en">
                <a:solidFill>
                  <a:schemeClr val="dk1"/>
                </a:solidFill>
              </a:rPr>
              <a:t>j</a:t>
            </a:r>
            <a:r>
              <a:rPr lang="en">
                <a:solidFill>
                  <a:schemeClr val="dk1"/>
                </a:solidFill>
              </a:rPr>
              <a:t>ordan: youtube.com</a:t>
            </a:r>
            <a:endParaRPr>
              <a:solidFill>
                <a:schemeClr val="dk1"/>
              </a:solidFill>
            </a:endParaRPr>
          </a:p>
          <a:p>
            <a:pPr indent="0" lvl="0" marL="0" rtl="0" algn="l">
              <a:spcBef>
                <a:spcPts val="0"/>
              </a:spcBef>
              <a:spcAft>
                <a:spcPts val="0"/>
              </a:spcAft>
              <a:buNone/>
            </a:pPr>
            <a:r>
              <a:rPr lang="en">
                <a:solidFill>
                  <a:schemeClr val="dk1"/>
                </a:solidFill>
              </a:rPr>
              <a:t>j</a:t>
            </a:r>
            <a:r>
              <a:rPr lang="en">
                <a:solidFill>
                  <a:schemeClr val="dk1"/>
                </a:solidFill>
              </a:rPr>
              <a:t>ordan: xhamster.com</a:t>
            </a:r>
            <a:endParaRPr>
              <a:solidFill>
                <a:schemeClr val="dk1"/>
              </a:solidFill>
            </a:endParaRPr>
          </a:p>
          <a:p>
            <a:pPr indent="0" lvl="0" marL="0" rtl="0" algn="l">
              <a:spcBef>
                <a:spcPts val="0"/>
              </a:spcBef>
              <a:spcAft>
                <a:spcPts val="0"/>
              </a:spcAft>
              <a:buNone/>
            </a:pPr>
            <a:r>
              <a:rPr lang="en">
                <a:solidFill>
                  <a:schemeClr val="dk1"/>
                </a:solidFill>
              </a:rPr>
              <a:t>j</a:t>
            </a:r>
            <a:r>
              <a:rPr lang="en">
                <a:solidFill>
                  <a:schemeClr val="dk1"/>
                </a:solidFill>
              </a:rPr>
              <a:t>ordan: facebook.com</a:t>
            </a:r>
            <a:endParaRPr>
              <a:solidFill>
                <a:schemeClr val="dk1"/>
              </a:solidFill>
            </a:endParaRPr>
          </a:p>
        </p:txBody>
      </p:sp>
      <p:sp>
        <p:nvSpPr>
          <p:cNvPr id="95" name="Google Shape;95;p19"/>
          <p:cNvSpPr txBox="1"/>
          <p:nvPr/>
        </p:nvSpPr>
        <p:spPr>
          <a:xfrm>
            <a:off x="423575" y="3662075"/>
            <a:ext cx="2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Mapper for age data</a:t>
            </a:r>
            <a:endParaRPr>
              <a:solidFill>
                <a:schemeClr val="dk1"/>
              </a:solidFill>
            </a:endParaRPr>
          </a:p>
          <a:p>
            <a:pPr indent="0" lvl="0" marL="0" rtl="0" algn="l">
              <a:spcBef>
                <a:spcPts val="0"/>
              </a:spcBef>
              <a:spcAft>
                <a:spcPts val="0"/>
              </a:spcAft>
              <a:buNone/>
            </a:pPr>
            <a:r>
              <a:rPr lang="en">
                <a:solidFill>
                  <a:schemeClr val="dk1"/>
                </a:solidFill>
              </a:rPr>
              <a:t>jordan: 21</a:t>
            </a:r>
            <a:endParaRPr>
              <a:solidFill>
                <a:schemeClr val="dk1"/>
              </a:solidFill>
            </a:endParaRPr>
          </a:p>
        </p:txBody>
      </p:sp>
      <p:cxnSp>
        <p:nvCxnSpPr>
          <p:cNvPr id="96" name="Google Shape;96;p19"/>
          <p:cNvCxnSpPr>
            <a:stCxn id="94" idx="3"/>
          </p:cNvCxnSpPr>
          <p:nvPr/>
        </p:nvCxnSpPr>
        <p:spPr>
          <a:xfrm flipH="1" rot="10800000">
            <a:off x="2830475" y="2991900"/>
            <a:ext cx="1896300" cy="5700"/>
          </a:xfrm>
          <a:prstGeom prst="straightConnector1">
            <a:avLst/>
          </a:prstGeom>
          <a:noFill/>
          <a:ln cap="flat" cmpd="sng" w="28575">
            <a:solidFill>
              <a:schemeClr val="dk1"/>
            </a:solidFill>
            <a:prstDash val="solid"/>
            <a:round/>
            <a:headEnd len="med" w="med" type="none"/>
            <a:tailEnd len="med" w="med" type="triangle"/>
          </a:ln>
        </p:spPr>
      </p:cxnSp>
      <p:cxnSp>
        <p:nvCxnSpPr>
          <p:cNvPr id="97" name="Google Shape;97;p19"/>
          <p:cNvCxnSpPr>
            <a:stCxn id="95" idx="3"/>
          </p:cNvCxnSpPr>
          <p:nvPr/>
        </p:nvCxnSpPr>
        <p:spPr>
          <a:xfrm flipH="1" rot="10800000">
            <a:off x="2830475" y="3186875"/>
            <a:ext cx="1882800" cy="783000"/>
          </a:xfrm>
          <a:prstGeom prst="straightConnector1">
            <a:avLst/>
          </a:prstGeom>
          <a:noFill/>
          <a:ln cap="flat" cmpd="sng" w="28575">
            <a:solidFill>
              <a:schemeClr val="dk1"/>
            </a:solidFill>
            <a:prstDash val="solid"/>
            <a:round/>
            <a:headEnd len="med" w="med" type="none"/>
            <a:tailEnd len="med" w="med" type="triangle"/>
          </a:ln>
        </p:spPr>
      </p:cxnSp>
      <p:sp>
        <p:nvSpPr>
          <p:cNvPr id="98" name="Google Shape;98;p19"/>
          <p:cNvSpPr txBox="1"/>
          <p:nvPr/>
        </p:nvSpPr>
        <p:spPr>
          <a:xfrm>
            <a:off x="4858850" y="2474250"/>
            <a:ext cx="316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Reducer</a:t>
            </a:r>
            <a:r>
              <a:rPr lang="en">
                <a:solidFill>
                  <a:schemeClr val="dk1"/>
                </a:solidFill>
              </a:rPr>
              <a:t> for browser/age data</a:t>
            </a:r>
            <a:endParaRPr>
              <a:solidFill>
                <a:schemeClr val="dk1"/>
              </a:solidFill>
            </a:endParaRPr>
          </a:p>
          <a:p>
            <a:pPr indent="0" lvl="0" marL="0" rtl="0" algn="l">
              <a:spcBef>
                <a:spcPts val="0"/>
              </a:spcBef>
              <a:spcAft>
                <a:spcPts val="0"/>
              </a:spcAft>
              <a:buNone/>
            </a:pPr>
            <a:r>
              <a:rPr lang="en">
                <a:solidFill>
                  <a:schemeClr val="dk1"/>
                </a:solidFill>
              </a:rPr>
              <a:t>jordan: youtube.com, 21</a:t>
            </a:r>
            <a:endParaRPr>
              <a:solidFill>
                <a:schemeClr val="dk1"/>
              </a:solidFill>
            </a:endParaRPr>
          </a:p>
          <a:p>
            <a:pPr indent="0" lvl="0" marL="0" rtl="0" algn="l">
              <a:spcBef>
                <a:spcPts val="0"/>
              </a:spcBef>
              <a:spcAft>
                <a:spcPts val="0"/>
              </a:spcAft>
              <a:buNone/>
            </a:pPr>
            <a:r>
              <a:rPr lang="en">
                <a:solidFill>
                  <a:schemeClr val="dk1"/>
                </a:solidFill>
              </a:rPr>
              <a:t>jordan: xhamster.com, 21</a:t>
            </a:r>
            <a:endParaRPr>
              <a:solidFill>
                <a:schemeClr val="dk1"/>
              </a:solidFill>
            </a:endParaRPr>
          </a:p>
          <a:p>
            <a:pPr indent="0" lvl="0" marL="0" rtl="0" algn="l">
              <a:spcBef>
                <a:spcPts val="0"/>
              </a:spcBef>
              <a:spcAft>
                <a:spcPts val="0"/>
              </a:spcAft>
              <a:buNone/>
            </a:pPr>
            <a:r>
              <a:rPr lang="en">
                <a:solidFill>
                  <a:schemeClr val="dk1"/>
                </a:solidFill>
              </a:rPr>
              <a:t>jordan: facebook.com, 21</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Broadcast Hash Joins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Same situation as before, but one of the datasets is so small that it can fit in an in-memory hash table on each of the mappers.  Just perform the join on the mapper (using the relevant hash table row for the corresponding key) before sending it to the reducer.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Partitioned Hash Joins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situation as before, but if the two datasets are partitioned the same way, only load the relevant partition of the smaller dataset into memory on the mapper. </a:t>
            </a:r>
            <a:r>
              <a:rPr lang="en"/>
              <a:t>Just perform the join on the mapper (using the relevant hash table row for the corresponding key) before sending it to the reducer.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