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62b89a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62b89a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62b89a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562b89a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562b89a8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562b89a8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62b89a8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62b89a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Consistent Hashing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situations where we are trying to uniformly and randomly distribute load over nodes in a cluster, consistent hashing is a way of doing so while also minimizing the amount of reshuffling previously hashed items when adding or removing nodes from the cluster.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Useful in:</a:t>
            </a:r>
            <a:endParaRPr/>
          </a:p>
          <a:p>
            <a:pPr indent="-342900" lvl="0" marL="457200" rtl="0" algn="l">
              <a:spcBef>
                <a:spcPts val="1200"/>
              </a:spcBef>
              <a:spcAft>
                <a:spcPts val="0"/>
              </a:spcAft>
              <a:buSzPts val="1800"/>
              <a:buChar char="●"/>
            </a:pPr>
            <a:r>
              <a:rPr lang="en"/>
              <a:t>Sharding</a:t>
            </a:r>
            <a:endParaRPr/>
          </a:p>
          <a:p>
            <a:pPr indent="-317500" lvl="1" marL="914400" rtl="0" algn="l">
              <a:spcBef>
                <a:spcPts val="0"/>
              </a:spcBef>
              <a:spcAft>
                <a:spcPts val="0"/>
              </a:spcAft>
              <a:buSzPts val="1400"/>
              <a:buChar char="○"/>
            </a:pPr>
            <a:r>
              <a:rPr lang="en"/>
              <a:t>Minimal rebalancing of partitions leads to reduced stress of the network</a:t>
            </a:r>
            <a:endParaRPr/>
          </a:p>
          <a:p>
            <a:pPr indent="-342900" lvl="0" marL="457200" rtl="0" algn="l">
              <a:spcBef>
                <a:spcPts val="0"/>
              </a:spcBef>
              <a:spcAft>
                <a:spcPts val="0"/>
              </a:spcAft>
              <a:buSzPts val="1800"/>
              <a:buChar char="●"/>
            </a:pPr>
            <a:r>
              <a:rPr lang="en"/>
              <a:t>Load balancing</a:t>
            </a:r>
            <a:endParaRPr/>
          </a:p>
          <a:p>
            <a:pPr indent="-317500" lvl="1" marL="914400" rtl="0" algn="l">
              <a:spcBef>
                <a:spcPts val="0"/>
              </a:spcBef>
              <a:spcAft>
                <a:spcPts val="0"/>
              </a:spcAft>
              <a:buSzPts val="1400"/>
              <a:buChar char="○"/>
            </a:pPr>
            <a:r>
              <a:rPr lang="en"/>
              <a:t>Having the same requests to the same servers can allow for better cache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Hashing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Pick any good hash function, and imagine its range</a:t>
            </a:r>
            <a:endParaRPr/>
          </a:p>
          <a:p>
            <a:pPr indent="-317500" lvl="1" marL="914400" rtl="0" algn="l">
              <a:spcBef>
                <a:spcPts val="0"/>
              </a:spcBef>
              <a:spcAft>
                <a:spcPts val="0"/>
              </a:spcAft>
              <a:buSzPts val="1400"/>
              <a:buChar char="○"/>
            </a:pPr>
            <a:r>
              <a:rPr lang="en"/>
              <a:t>For the purposes of this video let’s imagine the hash function only returns outputs from 0-999</a:t>
            </a:r>
            <a:endParaRPr/>
          </a:p>
          <a:p>
            <a:pPr indent="-317500" lvl="1" marL="914400" rtl="0" algn="l">
              <a:spcBef>
                <a:spcPts val="0"/>
              </a:spcBef>
              <a:spcAft>
                <a:spcPts val="0"/>
              </a:spcAft>
              <a:buSzPts val="1400"/>
              <a:buChar char="○"/>
            </a:pPr>
            <a:r>
              <a:rPr lang="en"/>
              <a:t>Visualize the range as if it was a ring</a:t>
            </a:r>
            <a:endParaRPr/>
          </a:p>
        </p:txBody>
      </p:sp>
      <p:sp>
        <p:nvSpPr>
          <p:cNvPr id="68" name="Google Shape;68;p15"/>
          <p:cNvSpPr/>
          <p:nvPr/>
        </p:nvSpPr>
        <p:spPr>
          <a:xfrm>
            <a:off x="3650875" y="2571750"/>
            <a:ext cx="1580100" cy="1553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4316475" y="2538125"/>
            <a:ext cx="30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0</a:t>
            </a:r>
            <a:endParaRPr sz="800">
              <a:solidFill>
                <a:schemeClr val="dk1"/>
              </a:solidFill>
            </a:endParaRPr>
          </a:p>
        </p:txBody>
      </p:sp>
      <p:sp>
        <p:nvSpPr>
          <p:cNvPr id="70" name="Google Shape;70;p15"/>
          <p:cNvSpPr txBox="1"/>
          <p:nvPr/>
        </p:nvSpPr>
        <p:spPr>
          <a:xfrm>
            <a:off x="4914975" y="3194400"/>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250</a:t>
            </a:r>
            <a:endParaRPr sz="800">
              <a:solidFill>
                <a:schemeClr val="dk1"/>
              </a:solidFill>
            </a:endParaRPr>
          </a:p>
        </p:txBody>
      </p:sp>
      <p:sp>
        <p:nvSpPr>
          <p:cNvPr id="71" name="Google Shape;71;p15"/>
          <p:cNvSpPr txBox="1"/>
          <p:nvPr/>
        </p:nvSpPr>
        <p:spPr>
          <a:xfrm>
            <a:off x="4222375" y="3876075"/>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500</a:t>
            </a:r>
            <a:endParaRPr sz="800">
              <a:solidFill>
                <a:schemeClr val="dk1"/>
              </a:solidFill>
            </a:endParaRPr>
          </a:p>
        </p:txBody>
      </p:sp>
      <p:sp>
        <p:nvSpPr>
          <p:cNvPr id="72" name="Google Shape;72;p15"/>
          <p:cNvSpPr txBox="1"/>
          <p:nvPr/>
        </p:nvSpPr>
        <p:spPr>
          <a:xfrm>
            <a:off x="3650875" y="3194400"/>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750</a:t>
            </a:r>
            <a:endParaRPr sz="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Hashing Overview</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add nodes to a cluster, we add it to a random place in the ring (removing is the exact opposite)</a:t>
            </a:r>
            <a:endParaRPr/>
          </a:p>
          <a:p>
            <a:pPr indent="-317500" lvl="1" marL="914400" rtl="0" algn="l">
              <a:spcBef>
                <a:spcPts val="0"/>
              </a:spcBef>
              <a:spcAft>
                <a:spcPts val="0"/>
              </a:spcAft>
              <a:buSzPts val="1400"/>
              <a:buChar char="○"/>
            </a:pPr>
            <a:r>
              <a:rPr lang="en"/>
              <a:t>In reality, we actually tend to add it to a few places in the ring</a:t>
            </a:r>
            <a:endParaRPr/>
          </a:p>
          <a:p>
            <a:pPr indent="-317500" lvl="1" marL="914400" rtl="0" algn="l">
              <a:spcBef>
                <a:spcPts val="0"/>
              </a:spcBef>
              <a:spcAft>
                <a:spcPts val="0"/>
              </a:spcAft>
              <a:buSzPts val="1400"/>
              <a:buChar char="○"/>
            </a:pPr>
            <a:r>
              <a:rPr lang="en"/>
              <a:t>This helps us to make sure that new nodes are taking load relatively evenly from other nodes, as opposed to just one</a:t>
            </a:r>
            <a:endParaRPr/>
          </a:p>
        </p:txBody>
      </p:sp>
      <p:sp>
        <p:nvSpPr>
          <p:cNvPr id="79" name="Google Shape;79;p16"/>
          <p:cNvSpPr/>
          <p:nvPr/>
        </p:nvSpPr>
        <p:spPr>
          <a:xfrm>
            <a:off x="3650875" y="2571750"/>
            <a:ext cx="1580100" cy="1553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4316475" y="2538125"/>
            <a:ext cx="30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0</a:t>
            </a:r>
            <a:endParaRPr sz="800">
              <a:solidFill>
                <a:schemeClr val="dk1"/>
              </a:solidFill>
            </a:endParaRPr>
          </a:p>
        </p:txBody>
      </p:sp>
      <p:sp>
        <p:nvSpPr>
          <p:cNvPr id="81" name="Google Shape;81;p16"/>
          <p:cNvSpPr txBox="1"/>
          <p:nvPr/>
        </p:nvSpPr>
        <p:spPr>
          <a:xfrm>
            <a:off x="4914975" y="3194400"/>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250</a:t>
            </a:r>
            <a:endParaRPr sz="800">
              <a:solidFill>
                <a:schemeClr val="dk1"/>
              </a:solidFill>
            </a:endParaRPr>
          </a:p>
        </p:txBody>
      </p:sp>
      <p:sp>
        <p:nvSpPr>
          <p:cNvPr id="82" name="Google Shape;82;p16"/>
          <p:cNvSpPr txBox="1"/>
          <p:nvPr/>
        </p:nvSpPr>
        <p:spPr>
          <a:xfrm>
            <a:off x="4222375" y="3876075"/>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500</a:t>
            </a:r>
            <a:endParaRPr sz="800">
              <a:solidFill>
                <a:schemeClr val="dk1"/>
              </a:solidFill>
            </a:endParaRPr>
          </a:p>
        </p:txBody>
      </p:sp>
      <p:sp>
        <p:nvSpPr>
          <p:cNvPr id="83" name="Google Shape;83;p16"/>
          <p:cNvSpPr txBox="1"/>
          <p:nvPr/>
        </p:nvSpPr>
        <p:spPr>
          <a:xfrm>
            <a:off x="3650875" y="3194400"/>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750</a:t>
            </a:r>
            <a:endParaRPr sz="800">
              <a:solidFill>
                <a:schemeClr val="dk1"/>
              </a:solidFill>
            </a:endParaRPr>
          </a:p>
        </p:txBody>
      </p:sp>
      <p:sp>
        <p:nvSpPr>
          <p:cNvPr id="84" name="Google Shape;84;p16"/>
          <p:cNvSpPr/>
          <p:nvPr/>
        </p:nvSpPr>
        <p:spPr>
          <a:xfrm>
            <a:off x="3691225" y="263237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1</a:t>
            </a:r>
            <a:endParaRPr sz="1000">
              <a:solidFill>
                <a:schemeClr val="dk1"/>
              </a:solidFill>
            </a:endParaRPr>
          </a:p>
        </p:txBody>
      </p:sp>
      <p:sp>
        <p:nvSpPr>
          <p:cNvPr id="85" name="Google Shape;85;p16"/>
          <p:cNvSpPr/>
          <p:nvPr/>
        </p:nvSpPr>
        <p:spPr>
          <a:xfrm>
            <a:off x="3534325" y="346877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3</a:t>
            </a:r>
            <a:endParaRPr sz="1000">
              <a:solidFill>
                <a:schemeClr val="dk1"/>
              </a:solidFill>
            </a:endParaRPr>
          </a:p>
        </p:txBody>
      </p:sp>
      <p:sp>
        <p:nvSpPr>
          <p:cNvPr id="86" name="Google Shape;86;p16"/>
          <p:cNvSpPr/>
          <p:nvPr/>
        </p:nvSpPr>
        <p:spPr>
          <a:xfrm>
            <a:off x="3865975" y="380467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2</a:t>
            </a:r>
            <a:endParaRPr sz="1000">
              <a:solidFill>
                <a:schemeClr val="dk1"/>
              </a:solidFill>
            </a:endParaRPr>
          </a:p>
        </p:txBody>
      </p:sp>
      <p:sp>
        <p:nvSpPr>
          <p:cNvPr id="87" name="Google Shape;87;p16"/>
          <p:cNvSpPr/>
          <p:nvPr/>
        </p:nvSpPr>
        <p:spPr>
          <a:xfrm>
            <a:off x="4619175" y="384037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1</a:t>
            </a:r>
            <a:endParaRPr sz="1000">
              <a:solidFill>
                <a:schemeClr val="dk1"/>
              </a:solidFill>
            </a:endParaRPr>
          </a:p>
        </p:txBody>
      </p:sp>
      <p:sp>
        <p:nvSpPr>
          <p:cNvPr id="88" name="Google Shape;88;p16"/>
          <p:cNvSpPr/>
          <p:nvPr/>
        </p:nvSpPr>
        <p:spPr>
          <a:xfrm>
            <a:off x="4955325" y="2879350"/>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1</a:t>
            </a:r>
            <a:endParaRPr sz="1000">
              <a:solidFill>
                <a:schemeClr val="dk1"/>
              </a:solidFill>
            </a:endParaRPr>
          </a:p>
        </p:txBody>
      </p:sp>
      <p:sp>
        <p:nvSpPr>
          <p:cNvPr id="89" name="Google Shape;89;p16"/>
          <p:cNvSpPr/>
          <p:nvPr/>
        </p:nvSpPr>
        <p:spPr>
          <a:xfrm>
            <a:off x="4955325" y="3529300"/>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3</a:t>
            </a:r>
            <a:endParaRPr sz="1000">
              <a:solidFill>
                <a:schemeClr val="dk1"/>
              </a:solidFill>
            </a:endParaRPr>
          </a:p>
        </p:txBody>
      </p:sp>
      <p:sp>
        <p:nvSpPr>
          <p:cNvPr id="90" name="Google Shape;90;p16"/>
          <p:cNvSpPr/>
          <p:nvPr/>
        </p:nvSpPr>
        <p:spPr>
          <a:xfrm>
            <a:off x="4659475" y="254382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3</a:t>
            </a:r>
            <a:endParaRPr sz="1000">
              <a:solidFill>
                <a:schemeClr val="dk1"/>
              </a:solidFill>
            </a:endParaRPr>
          </a:p>
        </p:txBody>
      </p:sp>
      <p:sp>
        <p:nvSpPr>
          <p:cNvPr id="91" name="Google Shape;91;p16"/>
          <p:cNvSpPr/>
          <p:nvPr/>
        </p:nvSpPr>
        <p:spPr>
          <a:xfrm>
            <a:off x="4040875" y="242212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2</a:t>
            </a:r>
            <a:endParaRPr sz="1000">
              <a:solidFill>
                <a:schemeClr val="dk1"/>
              </a:solidFill>
            </a:endParaRPr>
          </a:p>
        </p:txBody>
      </p:sp>
      <p:sp>
        <p:nvSpPr>
          <p:cNvPr id="92" name="Google Shape;92;p16"/>
          <p:cNvSpPr/>
          <p:nvPr/>
        </p:nvSpPr>
        <p:spPr>
          <a:xfrm>
            <a:off x="3451400" y="292302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2</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Hashing Overview</a:t>
            </a:r>
            <a:endParaRPr/>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determine where to place a given item</a:t>
            </a:r>
            <a:endParaRPr/>
          </a:p>
          <a:p>
            <a:pPr indent="-317500" lvl="1" marL="914400" rtl="0" algn="l">
              <a:spcBef>
                <a:spcPts val="0"/>
              </a:spcBef>
              <a:spcAft>
                <a:spcPts val="0"/>
              </a:spcAft>
              <a:buSzPts val="1400"/>
              <a:buChar char="○"/>
            </a:pPr>
            <a:r>
              <a:rPr lang="en"/>
              <a:t>First take the hash of it</a:t>
            </a:r>
            <a:endParaRPr/>
          </a:p>
          <a:p>
            <a:pPr indent="-317500" lvl="1" marL="914400" rtl="0" algn="l">
              <a:spcBef>
                <a:spcPts val="0"/>
              </a:spcBef>
              <a:spcAft>
                <a:spcPts val="0"/>
              </a:spcAft>
              <a:buSzPts val="1400"/>
              <a:buChar char="○"/>
            </a:pPr>
            <a:r>
              <a:rPr lang="en"/>
              <a:t>Then move around the ring clockwise until reaching one of the node circles, and send it to that node</a:t>
            </a:r>
            <a:endParaRPr/>
          </a:p>
        </p:txBody>
      </p:sp>
      <p:sp>
        <p:nvSpPr>
          <p:cNvPr id="99" name="Google Shape;99;p17"/>
          <p:cNvSpPr/>
          <p:nvPr/>
        </p:nvSpPr>
        <p:spPr>
          <a:xfrm>
            <a:off x="3650875" y="2571750"/>
            <a:ext cx="1580100" cy="1553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4316475" y="2538125"/>
            <a:ext cx="30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0</a:t>
            </a:r>
            <a:endParaRPr sz="800">
              <a:solidFill>
                <a:schemeClr val="dk1"/>
              </a:solidFill>
            </a:endParaRPr>
          </a:p>
        </p:txBody>
      </p:sp>
      <p:sp>
        <p:nvSpPr>
          <p:cNvPr id="101" name="Google Shape;101;p17"/>
          <p:cNvSpPr txBox="1"/>
          <p:nvPr/>
        </p:nvSpPr>
        <p:spPr>
          <a:xfrm>
            <a:off x="4914975" y="3194400"/>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250</a:t>
            </a:r>
            <a:endParaRPr sz="800">
              <a:solidFill>
                <a:schemeClr val="dk1"/>
              </a:solidFill>
            </a:endParaRPr>
          </a:p>
        </p:txBody>
      </p:sp>
      <p:sp>
        <p:nvSpPr>
          <p:cNvPr id="102" name="Google Shape;102;p17"/>
          <p:cNvSpPr txBox="1"/>
          <p:nvPr/>
        </p:nvSpPr>
        <p:spPr>
          <a:xfrm>
            <a:off x="4222375" y="3876075"/>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500</a:t>
            </a:r>
            <a:endParaRPr sz="800">
              <a:solidFill>
                <a:schemeClr val="dk1"/>
              </a:solidFill>
            </a:endParaRPr>
          </a:p>
        </p:txBody>
      </p:sp>
      <p:sp>
        <p:nvSpPr>
          <p:cNvPr id="103" name="Google Shape;103;p17"/>
          <p:cNvSpPr txBox="1"/>
          <p:nvPr/>
        </p:nvSpPr>
        <p:spPr>
          <a:xfrm>
            <a:off x="3650875" y="3194400"/>
            <a:ext cx="437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750</a:t>
            </a:r>
            <a:endParaRPr sz="800">
              <a:solidFill>
                <a:schemeClr val="dk1"/>
              </a:solidFill>
            </a:endParaRPr>
          </a:p>
        </p:txBody>
      </p:sp>
      <p:sp>
        <p:nvSpPr>
          <p:cNvPr id="104" name="Google Shape;104;p17"/>
          <p:cNvSpPr/>
          <p:nvPr/>
        </p:nvSpPr>
        <p:spPr>
          <a:xfrm>
            <a:off x="3691225" y="263237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1</a:t>
            </a:r>
            <a:endParaRPr sz="1000">
              <a:solidFill>
                <a:schemeClr val="dk1"/>
              </a:solidFill>
            </a:endParaRPr>
          </a:p>
        </p:txBody>
      </p:sp>
      <p:sp>
        <p:nvSpPr>
          <p:cNvPr id="105" name="Google Shape;105;p17"/>
          <p:cNvSpPr/>
          <p:nvPr/>
        </p:nvSpPr>
        <p:spPr>
          <a:xfrm>
            <a:off x="3534325" y="346877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3</a:t>
            </a:r>
            <a:endParaRPr sz="1000">
              <a:solidFill>
                <a:schemeClr val="dk1"/>
              </a:solidFill>
            </a:endParaRPr>
          </a:p>
        </p:txBody>
      </p:sp>
      <p:sp>
        <p:nvSpPr>
          <p:cNvPr id="106" name="Google Shape;106;p17"/>
          <p:cNvSpPr/>
          <p:nvPr/>
        </p:nvSpPr>
        <p:spPr>
          <a:xfrm>
            <a:off x="3865975" y="380467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2</a:t>
            </a:r>
            <a:endParaRPr sz="1000">
              <a:solidFill>
                <a:schemeClr val="dk1"/>
              </a:solidFill>
            </a:endParaRPr>
          </a:p>
        </p:txBody>
      </p:sp>
      <p:sp>
        <p:nvSpPr>
          <p:cNvPr id="107" name="Google Shape;107;p17"/>
          <p:cNvSpPr/>
          <p:nvPr/>
        </p:nvSpPr>
        <p:spPr>
          <a:xfrm>
            <a:off x="4619175" y="384037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1</a:t>
            </a:r>
            <a:endParaRPr sz="1000">
              <a:solidFill>
                <a:schemeClr val="dk1"/>
              </a:solidFill>
            </a:endParaRPr>
          </a:p>
        </p:txBody>
      </p:sp>
      <p:sp>
        <p:nvSpPr>
          <p:cNvPr id="108" name="Google Shape;108;p17"/>
          <p:cNvSpPr/>
          <p:nvPr/>
        </p:nvSpPr>
        <p:spPr>
          <a:xfrm>
            <a:off x="4955325" y="2879350"/>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1</a:t>
            </a:r>
            <a:endParaRPr sz="1000">
              <a:solidFill>
                <a:schemeClr val="dk1"/>
              </a:solidFill>
            </a:endParaRPr>
          </a:p>
        </p:txBody>
      </p:sp>
      <p:sp>
        <p:nvSpPr>
          <p:cNvPr id="109" name="Google Shape;109;p17"/>
          <p:cNvSpPr/>
          <p:nvPr/>
        </p:nvSpPr>
        <p:spPr>
          <a:xfrm>
            <a:off x="4955325" y="3529300"/>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3</a:t>
            </a:r>
            <a:endParaRPr sz="1000">
              <a:solidFill>
                <a:schemeClr val="dk1"/>
              </a:solidFill>
            </a:endParaRPr>
          </a:p>
        </p:txBody>
      </p:sp>
      <p:sp>
        <p:nvSpPr>
          <p:cNvPr id="110" name="Google Shape;110;p17"/>
          <p:cNvSpPr/>
          <p:nvPr/>
        </p:nvSpPr>
        <p:spPr>
          <a:xfrm>
            <a:off x="4659475" y="254382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3</a:t>
            </a:r>
            <a:endParaRPr sz="1000">
              <a:solidFill>
                <a:schemeClr val="dk1"/>
              </a:solidFill>
            </a:endParaRPr>
          </a:p>
        </p:txBody>
      </p:sp>
      <p:sp>
        <p:nvSpPr>
          <p:cNvPr id="111" name="Google Shape;111;p17"/>
          <p:cNvSpPr/>
          <p:nvPr/>
        </p:nvSpPr>
        <p:spPr>
          <a:xfrm>
            <a:off x="4040875" y="242212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2</a:t>
            </a:r>
            <a:endParaRPr sz="1000">
              <a:solidFill>
                <a:schemeClr val="dk1"/>
              </a:solidFill>
            </a:endParaRPr>
          </a:p>
        </p:txBody>
      </p:sp>
      <p:sp>
        <p:nvSpPr>
          <p:cNvPr id="112" name="Google Shape;112;p17"/>
          <p:cNvSpPr/>
          <p:nvPr/>
        </p:nvSpPr>
        <p:spPr>
          <a:xfrm>
            <a:off x="3451400" y="2923025"/>
            <a:ext cx="356400" cy="3792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2</a:t>
            </a:r>
            <a:endParaRPr sz="1000">
              <a:solidFill>
                <a:schemeClr val="dk1"/>
              </a:solidFill>
            </a:endParaRPr>
          </a:p>
        </p:txBody>
      </p:sp>
      <p:cxnSp>
        <p:nvCxnSpPr>
          <p:cNvPr id="113" name="Google Shape;113;p17"/>
          <p:cNvCxnSpPr/>
          <p:nvPr/>
        </p:nvCxnSpPr>
        <p:spPr>
          <a:xfrm flipH="1">
            <a:off x="5311725" y="3318000"/>
            <a:ext cx="1781700" cy="60600"/>
          </a:xfrm>
          <a:prstGeom prst="straightConnector1">
            <a:avLst/>
          </a:prstGeom>
          <a:noFill/>
          <a:ln cap="flat" cmpd="sng" w="9525">
            <a:solidFill>
              <a:schemeClr val="dk1"/>
            </a:solidFill>
            <a:prstDash val="solid"/>
            <a:round/>
            <a:headEnd len="med" w="med" type="none"/>
            <a:tailEnd len="med" w="med" type="triangle"/>
          </a:ln>
        </p:spPr>
      </p:cxnSp>
      <p:sp>
        <p:nvSpPr>
          <p:cNvPr id="114" name="Google Shape;114;p17"/>
          <p:cNvSpPr txBox="1"/>
          <p:nvPr/>
        </p:nvSpPr>
        <p:spPr>
          <a:xfrm>
            <a:off x="6985750" y="3130075"/>
            <a:ext cx="1929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hash(jordan) = 261</a:t>
            </a:r>
            <a:endParaRPr sz="1000">
              <a:solidFill>
                <a:schemeClr val="dk1"/>
              </a:solidFill>
            </a:endParaRPr>
          </a:p>
        </p:txBody>
      </p:sp>
      <p:cxnSp>
        <p:nvCxnSpPr>
          <p:cNvPr id="115" name="Google Shape;115;p17"/>
          <p:cNvCxnSpPr>
            <a:stCxn id="101" idx="3"/>
            <a:endCxn id="109" idx="7"/>
          </p:cNvCxnSpPr>
          <p:nvPr/>
        </p:nvCxnSpPr>
        <p:spPr>
          <a:xfrm flipH="1">
            <a:off x="5259675" y="3348300"/>
            <a:ext cx="92400" cy="236400"/>
          </a:xfrm>
          <a:prstGeom prst="straightConnector1">
            <a:avLst/>
          </a:prstGeom>
          <a:noFill/>
          <a:ln cap="flat" cmpd="sng" w="9525">
            <a:solidFill>
              <a:schemeClr val="dk1"/>
            </a:solidFill>
            <a:prstDash val="solid"/>
            <a:round/>
            <a:headEnd len="med" w="med" type="none"/>
            <a:tailEnd len="med" w="med" type="triangle"/>
          </a:ln>
        </p:spPr>
      </p:cxnSp>
      <p:sp>
        <p:nvSpPr>
          <p:cNvPr id="116" name="Google Shape;116;p17"/>
          <p:cNvSpPr txBox="1"/>
          <p:nvPr/>
        </p:nvSpPr>
        <p:spPr>
          <a:xfrm>
            <a:off x="5403475" y="3632250"/>
            <a:ext cx="242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Move clockwise until reaching node 3!</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Hashing Summary</a:t>
            </a:r>
            <a:endParaRPr/>
          </a:p>
        </p:txBody>
      </p:sp>
      <p:sp>
        <p:nvSpPr>
          <p:cNvPr id="122" name="Google Shape;12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Solid algorithm for distributing load evenly and trying to make sure that even on new membership or exits from the cluster, the majority of the items stay in the same place while still being evenly distributed.</a:t>
            </a:r>
            <a:endParaRPr/>
          </a:p>
          <a:p>
            <a:pPr indent="0" lvl="0" marL="0" rtl="0" algn="l">
              <a:spcBef>
                <a:spcPts val="1200"/>
              </a:spcBef>
              <a:spcAft>
                <a:spcPts val="1200"/>
              </a:spcAft>
              <a:buNone/>
            </a:pPr>
            <a:r>
              <a:rPr lang="en"/>
              <a:t>Used in various load balancers, and partitioning methods (we see this in Cassandra which is why I’m talking about it now).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