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621fbe33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621fbe33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621fbe33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621fbe33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621fbe33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621fbe33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621fbe33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621fbe33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621fbe33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621fbe33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621fbe33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621fbe33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621fbe33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621fbe33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621fbe33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621fbe33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621fbe3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621fbe3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621fbe3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621fbe3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621fbe33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621fbe3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621fbe3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621fbe3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621fbe33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621fbe33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621fbe33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621fbe33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621fbe33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621fbe33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621fbe33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621fbe33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CRDTs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Grow Only Counter</a:t>
            </a:r>
            <a:endParaRPr/>
          </a:p>
        </p:txBody>
      </p:sp>
      <p:pic>
        <p:nvPicPr>
          <p:cNvPr id="125" name="Google Shape;125;p22"/>
          <p:cNvPicPr preferRelativeResize="0"/>
          <p:nvPr/>
        </p:nvPicPr>
        <p:blipFill>
          <a:blip r:embed="rId3">
            <a:alphaModFix/>
          </a:blip>
          <a:stretch>
            <a:fillRect/>
          </a:stretch>
        </p:blipFill>
        <p:spPr>
          <a:xfrm>
            <a:off x="497550" y="1105150"/>
            <a:ext cx="649700" cy="649700"/>
          </a:xfrm>
          <a:prstGeom prst="rect">
            <a:avLst/>
          </a:prstGeom>
          <a:noFill/>
          <a:ln>
            <a:noFill/>
          </a:ln>
        </p:spPr>
      </p:pic>
      <p:pic>
        <p:nvPicPr>
          <p:cNvPr id="126" name="Google Shape;126;p22"/>
          <p:cNvPicPr preferRelativeResize="0"/>
          <p:nvPr/>
        </p:nvPicPr>
        <p:blipFill>
          <a:blip r:embed="rId3">
            <a:alphaModFix/>
          </a:blip>
          <a:stretch>
            <a:fillRect/>
          </a:stretch>
        </p:blipFill>
        <p:spPr>
          <a:xfrm>
            <a:off x="1799675" y="1105150"/>
            <a:ext cx="649700" cy="649700"/>
          </a:xfrm>
          <a:prstGeom prst="rect">
            <a:avLst/>
          </a:prstGeom>
          <a:noFill/>
          <a:ln>
            <a:noFill/>
          </a:ln>
        </p:spPr>
      </p:pic>
      <p:sp>
        <p:nvSpPr>
          <p:cNvPr id="127" name="Google Shape;127;p22"/>
          <p:cNvSpPr txBox="1"/>
          <p:nvPr/>
        </p:nvSpPr>
        <p:spPr>
          <a:xfrm>
            <a:off x="497550"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5]</a:t>
            </a:r>
            <a:endParaRPr>
              <a:solidFill>
                <a:schemeClr val="dk1"/>
              </a:solidFill>
            </a:endParaRPr>
          </a:p>
        </p:txBody>
      </p:sp>
      <p:sp>
        <p:nvSpPr>
          <p:cNvPr id="128" name="Google Shape;128;p22"/>
          <p:cNvSpPr txBox="1"/>
          <p:nvPr/>
        </p:nvSpPr>
        <p:spPr>
          <a:xfrm>
            <a:off x="1846775"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5]</a:t>
            </a:r>
            <a:endParaRPr>
              <a:solidFill>
                <a:schemeClr val="dk1"/>
              </a:solidFill>
            </a:endParaRPr>
          </a:p>
        </p:txBody>
      </p:sp>
      <p:sp>
        <p:nvSpPr>
          <p:cNvPr id="129" name="Google Shape;129;p22"/>
          <p:cNvSpPr txBox="1"/>
          <p:nvPr/>
        </p:nvSpPr>
        <p:spPr>
          <a:xfrm>
            <a:off x="3785350" y="379025"/>
            <a:ext cx="44307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Each node in the database starts off with an array of 0s (number of elements in array equal to number of nodes)</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Jordan writes “increment”, request handled by replica 1, which increments its own counter in its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Client B writes “increment” five times, handled by replica 2, which increments its own counter in its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Jordan queries the counter value, request handled by replica 1, returns 1 (sum of local array)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Changes from replica 2 merged into replica 1, merge function just chooses the maximum element of each index in the list</a:t>
            </a:r>
            <a:endParaRPr>
              <a:solidFill>
                <a:schemeClr val="dk1"/>
              </a:solidFill>
            </a:endParaRPr>
          </a:p>
        </p:txBody>
      </p:sp>
      <p:cxnSp>
        <p:nvCxnSpPr>
          <p:cNvPr id="130" name="Google Shape;130;p22"/>
          <p:cNvCxnSpPr/>
          <p:nvPr/>
        </p:nvCxnSpPr>
        <p:spPr>
          <a:xfrm rot="10800000">
            <a:off x="1237000" y="1270750"/>
            <a:ext cx="531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Grow Only Counter</a:t>
            </a:r>
            <a:endParaRPr/>
          </a:p>
        </p:txBody>
      </p:sp>
      <p:pic>
        <p:nvPicPr>
          <p:cNvPr id="136" name="Google Shape;136;p23"/>
          <p:cNvPicPr preferRelativeResize="0"/>
          <p:nvPr/>
        </p:nvPicPr>
        <p:blipFill>
          <a:blip r:embed="rId3">
            <a:alphaModFix/>
          </a:blip>
          <a:stretch>
            <a:fillRect/>
          </a:stretch>
        </p:blipFill>
        <p:spPr>
          <a:xfrm>
            <a:off x="497550" y="1105150"/>
            <a:ext cx="649700" cy="649700"/>
          </a:xfrm>
          <a:prstGeom prst="rect">
            <a:avLst/>
          </a:prstGeom>
          <a:noFill/>
          <a:ln>
            <a:noFill/>
          </a:ln>
        </p:spPr>
      </p:pic>
      <p:pic>
        <p:nvPicPr>
          <p:cNvPr id="137" name="Google Shape;137;p23"/>
          <p:cNvPicPr preferRelativeResize="0"/>
          <p:nvPr/>
        </p:nvPicPr>
        <p:blipFill>
          <a:blip r:embed="rId3">
            <a:alphaModFix/>
          </a:blip>
          <a:stretch>
            <a:fillRect/>
          </a:stretch>
        </p:blipFill>
        <p:spPr>
          <a:xfrm>
            <a:off x="1799675" y="1105150"/>
            <a:ext cx="649700" cy="649700"/>
          </a:xfrm>
          <a:prstGeom prst="rect">
            <a:avLst/>
          </a:prstGeom>
          <a:noFill/>
          <a:ln>
            <a:noFill/>
          </a:ln>
        </p:spPr>
      </p:pic>
      <p:sp>
        <p:nvSpPr>
          <p:cNvPr id="138" name="Google Shape;138;p23"/>
          <p:cNvSpPr txBox="1"/>
          <p:nvPr/>
        </p:nvSpPr>
        <p:spPr>
          <a:xfrm>
            <a:off x="497550"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5]</a:t>
            </a:r>
            <a:endParaRPr>
              <a:solidFill>
                <a:schemeClr val="dk1"/>
              </a:solidFill>
            </a:endParaRPr>
          </a:p>
        </p:txBody>
      </p:sp>
      <p:sp>
        <p:nvSpPr>
          <p:cNvPr id="139" name="Google Shape;139;p23"/>
          <p:cNvSpPr txBox="1"/>
          <p:nvPr/>
        </p:nvSpPr>
        <p:spPr>
          <a:xfrm>
            <a:off x="1846775"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5]</a:t>
            </a:r>
            <a:endParaRPr>
              <a:solidFill>
                <a:schemeClr val="dk1"/>
              </a:solidFill>
            </a:endParaRPr>
          </a:p>
        </p:txBody>
      </p:sp>
      <p:sp>
        <p:nvSpPr>
          <p:cNvPr id="140" name="Google Shape;140;p23"/>
          <p:cNvSpPr txBox="1"/>
          <p:nvPr/>
        </p:nvSpPr>
        <p:spPr>
          <a:xfrm>
            <a:off x="3785350" y="379025"/>
            <a:ext cx="44307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Each node in the database starts off with an array of 0s (number of elements in array equal to number of nodes)</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Jordan writes “increment”, request handled by replica 1, which increments its own counter in its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Client B writes “increment” five times, handled by replica 2, which increments its own counter in its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Jordan queries the counter value, request handled by replica 1, returns 1 (sum of local array)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Changes from replica 2 merged into replica 1, merge function just chooses the maximum element of each index in the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Changes from replica 1 merged into replica 2, merge function just chooses the maximum element of each index in the list</a:t>
            </a:r>
            <a:endParaRPr>
              <a:solidFill>
                <a:schemeClr val="dk1"/>
              </a:solidFill>
            </a:endParaRPr>
          </a:p>
        </p:txBody>
      </p:sp>
      <p:cxnSp>
        <p:nvCxnSpPr>
          <p:cNvPr id="141" name="Google Shape;141;p23"/>
          <p:cNvCxnSpPr/>
          <p:nvPr/>
        </p:nvCxnSpPr>
        <p:spPr>
          <a:xfrm rot="10800000">
            <a:off x="1237000" y="1270750"/>
            <a:ext cx="531300" cy="0"/>
          </a:xfrm>
          <a:prstGeom prst="straightConnector1">
            <a:avLst/>
          </a:prstGeom>
          <a:noFill/>
          <a:ln cap="flat" cmpd="sng" w="9525">
            <a:solidFill>
              <a:schemeClr val="dk1"/>
            </a:solidFill>
            <a:prstDash val="solid"/>
            <a:round/>
            <a:headEnd len="med" w="med" type="none"/>
            <a:tailEnd len="med" w="med" type="triangle"/>
          </a:ln>
        </p:spPr>
      </p:cxnSp>
      <p:cxnSp>
        <p:nvCxnSpPr>
          <p:cNvPr id="142" name="Google Shape;142;p23"/>
          <p:cNvCxnSpPr/>
          <p:nvPr/>
        </p:nvCxnSpPr>
        <p:spPr>
          <a:xfrm>
            <a:off x="1270750" y="1519525"/>
            <a:ext cx="4170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Grow Only Counter</a:t>
            </a:r>
            <a:endParaRPr/>
          </a:p>
        </p:txBody>
      </p:sp>
      <p:pic>
        <p:nvPicPr>
          <p:cNvPr id="148" name="Google Shape;148;p24"/>
          <p:cNvPicPr preferRelativeResize="0"/>
          <p:nvPr/>
        </p:nvPicPr>
        <p:blipFill>
          <a:blip r:embed="rId3">
            <a:alphaModFix/>
          </a:blip>
          <a:stretch>
            <a:fillRect/>
          </a:stretch>
        </p:blipFill>
        <p:spPr>
          <a:xfrm>
            <a:off x="497550" y="1105150"/>
            <a:ext cx="649700" cy="649700"/>
          </a:xfrm>
          <a:prstGeom prst="rect">
            <a:avLst/>
          </a:prstGeom>
          <a:noFill/>
          <a:ln>
            <a:noFill/>
          </a:ln>
        </p:spPr>
      </p:pic>
      <p:pic>
        <p:nvPicPr>
          <p:cNvPr id="149" name="Google Shape;149;p24"/>
          <p:cNvPicPr preferRelativeResize="0"/>
          <p:nvPr/>
        </p:nvPicPr>
        <p:blipFill>
          <a:blip r:embed="rId3">
            <a:alphaModFix/>
          </a:blip>
          <a:stretch>
            <a:fillRect/>
          </a:stretch>
        </p:blipFill>
        <p:spPr>
          <a:xfrm>
            <a:off x="1799675" y="1105150"/>
            <a:ext cx="649700" cy="649700"/>
          </a:xfrm>
          <a:prstGeom prst="rect">
            <a:avLst/>
          </a:prstGeom>
          <a:noFill/>
          <a:ln>
            <a:noFill/>
          </a:ln>
        </p:spPr>
      </p:pic>
      <p:sp>
        <p:nvSpPr>
          <p:cNvPr id="150" name="Google Shape;150;p24"/>
          <p:cNvSpPr txBox="1"/>
          <p:nvPr/>
        </p:nvSpPr>
        <p:spPr>
          <a:xfrm>
            <a:off x="497550"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5]</a:t>
            </a:r>
            <a:endParaRPr>
              <a:solidFill>
                <a:schemeClr val="dk1"/>
              </a:solidFill>
            </a:endParaRPr>
          </a:p>
        </p:txBody>
      </p:sp>
      <p:sp>
        <p:nvSpPr>
          <p:cNvPr id="151" name="Google Shape;151;p24"/>
          <p:cNvSpPr txBox="1"/>
          <p:nvPr/>
        </p:nvSpPr>
        <p:spPr>
          <a:xfrm>
            <a:off x="1846775"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5]</a:t>
            </a:r>
            <a:endParaRPr>
              <a:solidFill>
                <a:schemeClr val="dk1"/>
              </a:solidFill>
            </a:endParaRPr>
          </a:p>
        </p:txBody>
      </p:sp>
      <p:sp>
        <p:nvSpPr>
          <p:cNvPr id="152" name="Google Shape;152;p24"/>
          <p:cNvSpPr txBox="1"/>
          <p:nvPr/>
        </p:nvSpPr>
        <p:spPr>
          <a:xfrm>
            <a:off x="3785350" y="379025"/>
            <a:ext cx="4430700" cy="4710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Each node in the database starts off with an array of 0s (number of elements in array equal to number of nodes)</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Jordan writes “increment”, request handled by replica 1, which increments its own counter in its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Client B writes “increment” five times, handled by replica 2, which increments its own counter in its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Jordan queries the counter value, request handled by replica 1, returns 1 (sum of local array)</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Changes from replica 2 merged into replica 1, merge function just chooses the maximum element of each index in the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Changes from replica 1 merged into replica 2, merge function just chooses the maximum element of each index in the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Querying the counter value from either node will now return the value 6 (sum of all elements in the array) </a:t>
            </a:r>
            <a:endParaRPr>
              <a:solidFill>
                <a:schemeClr val="dk1"/>
              </a:solidFill>
            </a:endParaRPr>
          </a:p>
        </p:txBody>
      </p:sp>
      <p:cxnSp>
        <p:nvCxnSpPr>
          <p:cNvPr id="153" name="Google Shape;153;p24"/>
          <p:cNvCxnSpPr/>
          <p:nvPr/>
        </p:nvCxnSpPr>
        <p:spPr>
          <a:xfrm rot="10800000">
            <a:off x="1237000" y="1270750"/>
            <a:ext cx="531300" cy="0"/>
          </a:xfrm>
          <a:prstGeom prst="straightConnector1">
            <a:avLst/>
          </a:prstGeom>
          <a:noFill/>
          <a:ln cap="flat" cmpd="sng" w="9525">
            <a:solidFill>
              <a:schemeClr val="dk1"/>
            </a:solidFill>
            <a:prstDash val="solid"/>
            <a:round/>
            <a:headEnd len="med" w="med" type="none"/>
            <a:tailEnd len="med" w="med" type="triangle"/>
          </a:ln>
        </p:spPr>
      </p:cxnSp>
      <p:cxnSp>
        <p:nvCxnSpPr>
          <p:cNvPr id="154" name="Google Shape;154;p24"/>
          <p:cNvCxnSpPr/>
          <p:nvPr/>
        </p:nvCxnSpPr>
        <p:spPr>
          <a:xfrm>
            <a:off x="1270750" y="1519525"/>
            <a:ext cx="4170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Incrementing and Decrementing Counter</a:t>
            </a:r>
            <a:endParaRPr/>
          </a:p>
        </p:txBody>
      </p:sp>
      <p:sp>
        <p:nvSpPr>
          <p:cNvPr id="160" name="Google Shape;16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Basically the same as the grow only counter, with the following adjustments:</a:t>
            </a:r>
            <a:endParaRPr/>
          </a:p>
          <a:p>
            <a:pPr indent="-342900" lvl="0" marL="457200" rtl="0" algn="l">
              <a:spcBef>
                <a:spcPts val="1200"/>
              </a:spcBef>
              <a:spcAft>
                <a:spcPts val="0"/>
              </a:spcAft>
              <a:buSzPts val="1800"/>
              <a:buChar char="●"/>
            </a:pPr>
            <a:r>
              <a:rPr lang="en"/>
              <a:t>Each node keeps track of two arrays</a:t>
            </a:r>
            <a:endParaRPr/>
          </a:p>
          <a:p>
            <a:pPr indent="-317500" lvl="1" marL="914400" rtl="0" algn="l">
              <a:spcBef>
                <a:spcPts val="0"/>
              </a:spcBef>
              <a:spcAft>
                <a:spcPts val="0"/>
              </a:spcAft>
              <a:buSzPts val="1400"/>
              <a:buChar char="○"/>
            </a:pPr>
            <a:r>
              <a:rPr lang="en"/>
              <a:t>One for increments that it has seen</a:t>
            </a:r>
            <a:endParaRPr/>
          </a:p>
          <a:p>
            <a:pPr indent="-317500" lvl="1" marL="914400" rtl="0" algn="l">
              <a:spcBef>
                <a:spcPts val="0"/>
              </a:spcBef>
              <a:spcAft>
                <a:spcPts val="0"/>
              </a:spcAft>
              <a:buSzPts val="1400"/>
              <a:buChar char="○"/>
            </a:pPr>
            <a:r>
              <a:rPr lang="en"/>
              <a:t>One for decrements that it has seen (clients can now issue a “decrement operation”)</a:t>
            </a:r>
            <a:endParaRPr/>
          </a:p>
          <a:p>
            <a:pPr indent="-342900" lvl="0" marL="457200" rtl="0" algn="l">
              <a:spcBef>
                <a:spcPts val="0"/>
              </a:spcBef>
              <a:spcAft>
                <a:spcPts val="0"/>
              </a:spcAft>
              <a:buSzPts val="1800"/>
              <a:buChar char="●"/>
            </a:pPr>
            <a:r>
              <a:rPr lang="en"/>
              <a:t>To get the counter value</a:t>
            </a:r>
            <a:endParaRPr/>
          </a:p>
          <a:p>
            <a:pPr indent="-317500" lvl="1" marL="914400" rtl="0" algn="l">
              <a:spcBef>
                <a:spcPts val="0"/>
              </a:spcBef>
              <a:spcAft>
                <a:spcPts val="0"/>
              </a:spcAft>
              <a:buSzPts val="1400"/>
              <a:buChar char="○"/>
            </a:pPr>
            <a:r>
              <a:rPr lang="en"/>
              <a:t>Sum up the increments array, and subtract the sum of the decrements array</a:t>
            </a:r>
            <a:endParaRPr/>
          </a:p>
          <a:p>
            <a:pPr indent="-342900" lvl="0" marL="457200" rtl="0" algn="l">
              <a:spcBef>
                <a:spcPts val="0"/>
              </a:spcBef>
              <a:spcAft>
                <a:spcPts val="0"/>
              </a:spcAft>
              <a:buSzPts val="1800"/>
              <a:buChar char="●"/>
            </a:pPr>
            <a:r>
              <a:rPr lang="en"/>
              <a:t>To merge the counter values</a:t>
            </a:r>
            <a:endParaRPr/>
          </a:p>
          <a:p>
            <a:pPr indent="-317500" lvl="1" marL="914400" rtl="0" algn="l">
              <a:spcBef>
                <a:spcPts val="0"/>
              </a:spcBef>
              <a:spcAft>
                <a:spcPts val="0"/>
              </a:spcAft>
              <a:buSzPts val="1400"/>
              <a:buChar char="○"/>
            </a:pPr>
            <a:r>
              <a:rPr lang="en"/>
              <a:t>The merged increment array is the element-wise max of the two increment arrays</a:t>
            </a:r>
            <a:endParaRPr/>
          </a:p>
          <a:p>
            <a:pPr indent="-317500" lvl="1" marL="914400" rtl="0" algn="l">
              <a:spcBef>
                <a:spcPts val="0"/>
              </a:spcBef>
              <a:spcAft>
                <a:spcPts val="0"/>
              </a:spcAft>
              <a:buSzPts val="1400"/>
              <a:buChar char="○"/>
            </a:pPr>
            <a:r>
              <a:rPr lang="en"/>
              <a:t>The merged decrement array is the element-wise max of the two decrement arrays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Sets</a:t>
            </a:r>
            <a:endParaRPr/>
          </a:p>
        </p:txBody>
      </p:sp>
      <p:sp>
        <p:nvSpPr>
          <p:cNvPr id="166" name="Google Shape;16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Basically the same as the grow only counter, with the following adjustments:</a:t>
            </a:r>
            <a:endParaRPr/>
          </a:p>
          <a:p>
            <a:pPr indent="-342900" lvl="0" marL="457200" rtl="0" algn="l">
              <a:spcBef>
                <a:spcPts val="1200"/>
              </a:spcBef>
              <a:spcAft>
                <a:spcPts val="0"/>
              </a:spcAft>
              <a:buSzPts val="1800"/>
              <a:buChar char="●"/>
            </a:pPr>
            <a:r>
              <a:rPr lang="en"/>
              <a:t>Each node keeps track of two arrays</a:t>
            </a:r>
            <a:endParaRPr/>
          </a:p>
          <a:p>
            <a:pPr indent="-317500" lvl="1" marL="914400" rtl="0" algn="l">
              <a:spcBef>
                <a:spcPts val="0"/>
              </a:spcBef>
              <a:spcAft>
                <a:spcPts val="0"/>
              </a:spcAft>
              <a:buSzPts val="1400"/>
              <a:buChar char="○"/>
            </a:pPr>
            <a:r>
              <a:rPr lang="en"/>
              <a:t>One for elements it has added</a:t>
            </a:r>
            <a:endParaRPr/>
          </a:p>
          <a:p>
            <a:pPr indent="-317500" lvl="1" marL="914400" rtl="0" algn="l">
              <a:spcBef>
                <a:spcPts val="0"/>
              </a:spcBef>
              <a:spcAft>
                <a:spcPts val="0"/>
              </a:spcAft>
              <a:buSzPts val="1400"/>
              <a:buChar char="○"/>
            </a:pPr>
            <a:r>
              <a:rPr lang="en"/>
              <a:t>One for elements it has removed</a:t>
            </a:r>
            <a:endParaRPr/>
          </a:p>
          <a:p>
            <a:pPr indent="-342900" lvl="0" marL="457200" rtl="0" algn="l">
              <a:spcBef>
                <a:spcPts val="0"/>
              </a:spcBef>
              <a:spcAft>
                <a:spcPts val="0"/>
              </a:spcAft>
              <a:buSzPts val="1800"/>
              <a:buChar char="●"/>
            </a:pPr>
            <a:r>
              <a:rPr lang="en"/>
              <a:t>To get the set contents</a:t>
            </a:r>
            <a:endParaRPr/>
          </a:p>
          <a:p>
            <a:pPr indent="-317500" lvl="1" marL="914400" rtl="0" algn="l">
              <a:spcBef>
                <a:spcPts val="0"/>
              </a:spcBef>
              <a:spcAft>
                <a:spcPts val="0"/>
              </a:spcAft>
              <a:buSzPts val="1400"/>
              <a:buChar char="○"/>
            </a:pPr>
            <a:r>
              <a:rPr lang="en"/>
              <a:t>Take the added set and remove all of the elements in the remove set</a:t>
            </a:r>
            <a:endParaRPr/>
          </a:p>
          <a:p>
            <a:pPr indent="-342900" lvl="0" marL="457200" rtl="0" algn="l">
              <a:spcBef>
                <a:spcPts val="0"/>
              </a:spcBef>
              <a:spcAft>
                <a:spcPts val="0"/>
              </a:spcAft>
              <a:buSzPts val="1800"/>
              <a:buChar char="●"/>
            </a:pPr>
            <a:r>
              <a:rPr lang="en"/>
              <a:t>To merge two sets</a:t>
            </a:r>
            <a:endParaRPr/>
          </a:p>
          <a:p>
            <a:pPr indent="-317500" lvl="1" marL="914400" rtl="0" algn="l">
              <a:spcBef>
                <a:spcPts val="0"/>
              </a:spcBef>
              <a:spcAft>
                <a:spcPts val="0"/>
              </a:spcAft>
              <a:buSzPts val="1400"/>
              <a:buChar char="○"/>
            </a:pPr>
            <a:r>
              <a:rPr lang="en"/>
              <a:t>The merged added set is the union of the two added sets</a:t>
            </a:r>
            <a:endParaRPr/>
          </a:p>
          <a:p>
            <a:pPr indent="-317500" lvl="1" marL="914400" rtl="0" algn="l">
              <a:spcBef>
                <a:spcPts val="0"/>
              </a:spcBef>
              <a:spcAft>
                <a:spcPts val="0"/>
              </a:spcAft>
              <a:buSzPts val="1400"/>
              <a:buChar char="○"/>
            </a:pPr>
            <a:r>
              <a:rPr lang="en"/>
              <a:t>The merged removed set is the union of the two removed sets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Sets Continued</a:t>
            </a:r>
            <a:endParaRPr/>
          </a:p>
        </p:txBody>
      </p:sp>
      <p:sp>
        <p:nvSpPr>
          <p:cNvPr id="172" name="Google Shape;17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You may notice that with sets, once an element is in the removed set, it can never be re-added!  </a:t>
            </a:r>
            <a:endParaRPr/>
          </a:p>
          <a:p>
            <a:pPr indent="0" lvl="0" marL="0" rtl="0" algn="l">
              <a:spcBef>
                <a:spcPts val="1200"/>
              </a:spcBef>
              <a:spcAft>
                <a:spcPts val="0"/>
              </a:spcAft>
              <a:buNone/>
            </a:pPr>
            <a:r>
              <a:rPr lang="en"/>
              <a:t>To mitigate this, some variations have been created:</a:t>
            </a:r>
            <a:endParaRPr/>
          </a:p>
          <a:p>
            <a:pPr indent="-342900" lvl="0" marL="457200" rtl="0" algn="l">
              <a:spcBef>
                <a:spcPts val="1200"/>
              </a:spcBef>
              <a:spcAft>
                <a:spcPts val="0"/>
              </a:spcAft>
              <a:buSzPts val="1800"/>
              <a:buChar char="●"/>
            </a:pPr>
            <a:r>
              <a:rPr lang="en"/>
              <a:t>Every element in the added and removed set has a timestamp</a:t>
            </a:r>
            <a:endParaRPr/>
          </a:p>
          <a:p>
            <a:pPr indent="-317500" lvl="1" marL="914400" rtl="0" algn="l">
              <a:spcBef>
                <a:spcPts val="0"/>
              </a:spcBef>
              <a:spcAft>
                <a:spcPts val="0"/>
              </a:spcAft>
              <a:buSzPts val="1400"/>
              <a:buChar char="○"/>
            </a:pPr>
            <a:r>
              <a:rPr lang="en"/>
              <a:t>If element is in both add set and remove set, the one with the higher timestamp prevails</a:t>
            </a:r>
            <a:endParaRPr/>
          </a:p>
          <a:p>
            <a:pPr indent="-317500" lvl="1" marL="914400" rtl="0" algn="l">
              <a:spcBef>
                <a:spcPts val="0"/>
              </a:spcBef>
              <a:spcAft>
                <a:spcPts val="0"/>
              </a:spcAft>
              <a:buSzPts val="1400"/>
              <a:buChar char="○"/>
            </a:pPr>
            <a:r>
              <a:rPr lang="en"/>
              <a:t>This obviously poses some issues due to unreliable clocks in distributed systems</a:t>
            </a:r>
            <a:endParaRPr/>
          </a:p>
          <a:p>
            <a:pPr indent="-342900" lvl="0" marL="457200" rtl="0" algn="l">
              <a:spcBef>
                <a:spcPts val="0"/>
              </a:spcBef>
              <a:spcAft>
                <a:spcPts val="0"/>
              </a:spcAft>
              <a:buSzPts val="1800"/>
              <a:buChar char="●"/>
            </a:pPr>
            <a:r>
              <a:rPr lang="en"/>
              <a:t>Attach a unique tag to every element in the add set (now can put the same element in the add set many times with different tags)</a:t>
            </a:r>
            <a:endParaRPr/>
          </a:p>
          <a:p>
            <a:pPr indent="-317500" lvl="1" marL="914400" rtl="0" algn="l">
              <a:spcBef>
                <a:spcPts val="0"/>
              </a:spcBef>
              <a:spcAft>
                <a:spcPts val="0"/>
              </a:spcAft>
              <a:buSzPts val="1400"/>
              <a:buChar char="○"/>
            </a:pPr>
            <a:r>
              <a:rPr lang="en"/>
              <a:t>When removing that element put said tag in the remove set</a:t>
            </a:r>
            <a:endParaRPr/>
          </a:p>
          <a:p>
            <a:pPr indent="-317500" lvl="1" marL="914400" rtl="0" algn="l">
              <a:spcBef>
                <a:spcPts val="0"/>
              </a:spcBef>
              <a:spcAft>
                <a:spcPts val="0"/>
              </a:spcAft>
              <a:buSzPts val="1400"/>
              <a:buChar char="○"/>
            </a:pPr>
            <a:r>
              <a:rPr lang="en"/>
              <a:t>An element is only present if it is still present in the add set less the remove set (do not count all element, tag tuples in the add set that are in the remove set)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 CRDTs</a:t>
            </a:r>
            <a:endParaRPr/>
          </a:p>
        </p:txBody>
      </p:sp>
      <p:sp>
        <p:nvSpPr>
          <p:cNvPr id="178" name="Google Shape;17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 useful for things like collaborative text editing where we need to determine an order of the elements in a document.</a:t>
            </a:r>
            <a:endParaRPr/>
          </a:p>
          <a:p>
            <a:pPr indent="0" lvl="0" marL="0" rtl="0" algn="l">
              <a:spcBef>
                <a:spcPts val="1200"/>
              </a:spcBef>
              <a:spcAft>
                <a:spcPts val="1200"/>
              </a:spcAft>
              <a:buNone/>
            </a:pPr>
            <a:r>
              <a:rPr lang="en"/>
              <a:t>Won’t touch upon these at the moment, because text editing CRDTs and operational transform deserve their own video!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CRDTs Conclusion</a:t>
            </a:r>
            <a:endParaRPr/>
          </a:p>
        </p:txBody>
      </p:sp>
      <p:sp>
        <p:nvSpPr>
          <p:cNvPr id="184" name="Google Shape;18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Very useful data structures to ensure convergence/</a:t>
            </a:r>
            <a:r>
              <a:rPr lang="en"/>
              <a:t>conflict</a:t>
            </a:r>
            <a:r>
              <a:rPr lang="en"/>
              <a:t> resolution in database configurations with multiple leaders.  Are often used in conjunction with (or are implemented with logic similar to) version vectors.</a:t>
            </a:r>
            <a:endParaRPr/>
          </a:p>
          <a:p>
            <a:pPr indent="0" lvl="0" marL="0" rtl="0" algn="l">
              <a:spcBef>
                <a:spcPts val="1200"/>
              </a:spcBef>
              <a:spcAft>
                <a:spcPts val="1200"/>
              </a:spcAft>
              <a:buNone/>
            </a:pPr>
            <a:r>
              <a:rPr lang="en"/>
              <a:t>Since this is one of </a:t>
            </a:r>
            <a:r>
              <a:rPr lang="en"/>
              <a:t>the</a:t>
            </a:r>
            <a:r>
              <a:rPr lang="en"/>
              <a:t> main differentiating features of databases like Riak, it is important to understand how CRDTs before we talk about them!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database systems today are moving more towards a multi-leader/leaderless replication system in order to increase write throughput, which inevitably leads to conflicts amongst the databases.</a:t>
            </a:r>
            <a:endParaRPr/>
          </a:p>
          <a:p>
            <a:pPr indent="0" lvl="0" marL="0" rtl="0" algn="l">
              <a:spcBef>
                <a:spcPts val="1200"/>
              </a:spcBef>
              <a:spcAft>
                <a:spcPts val="0"/>
              </a:spcAft>
              <a:buNone/>
            </a:pPr>
            <a:r>
              <a:rPr lang="en"/>
              <a:t>As such, we have seen the invention of things like </a:t>
            </a:r>
            <a:r>
              <a:rPr lang="en">
                <a:solidFill>
                  <a:schemeClr val="dk1"/>
                </a:solidFill>
              </a:rPr>
              <a:t>Conflict Free Replicated Data Types</a:t>
            </a:r>
            <a:r>
              <a:rPr lang="en"/>
              <a:t> (CRDT for short) pop up, which aim to implement certain data structures like counters, sets, maps, and lists over a multileader replication setup.</a:t>
            </a:r>
            <a:endParaRPr/>
          </a:p>
          <a:p>
            <a:pPr indent="0" lvl="0" marL="0" rtl="0" algn="l">
              <a:spcBef>
                <a:spcPts val="1200"/>
              </a:spcBef>
              <a:spcAft>
                <a:spcPts val="1200"/>
              </a:spcAft>
              <a:buNone/>
            </a:pPr>
            <a:r>
              <a:rPr lang="en"/>
              <a:t>The goal of CRDTs is </a:t>
            </a:r>
            <a:r>
              <a:rPr lang="en">
                <a:solidFill>
                  <a:schemeClr val="dk1"/>
                </a:solidFill>
              </a:rPr>
              <a:t>convergence</a:t>
            </a:r>
            <a:r>
              <a:rPr lang="en"/>
              <a:t>: all replicas will eventually show the same value for the data structures without losing any of the updates.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CRDT use cases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Collaborative editing	</a:t>
            </a:r>
            <a:endParaRPr/>
          </a:p>
          <a:p>
            <a:pPr indent="-317500" lvl="1" marL="914400" rtl="0" algn="l">
              <a:spcBef>
                <a:spcPts val="0"/>
              </a:spcBef>
              <a:spcAft>
                <a:spcPts val="0"/>
              </a:spcAft>
              <a:buSzPts val="1400"/>
              <a:buChar char="○"/>
            </a:pPr>
            <a:r>
              <a:rPr lang="en"/>
              <a:t>C</a:t>
            </a:r>
            <a:r>
              <a:rPr lang="en"/>
              <a:t>an use a CRDT here or an algorithm called operational transform</a:t>
            </a:r>
            <a:endParaRPr/>
          </a:p>
          <a:p>
            <a:pPr indent="-342900" lvl="0" marL="457200" rtl="0" algn="l">
              <a:spcBef>
                <a:spcPts val="0"/>
              </a:spcBef>
              <a:spcAft>
                <a:spcPts val="0"/>
              </a:spcAft>
              <a:buSzPts val="1800"/>
              <a:buChar char="●"/>
            </a:pPr>
            <a:r>
              <a:rPr lang="en"/>
              <a:t>Online chat systems</a:t>
            </a:r>
            <a:endParaRPr/>
          </a:p>
          <a:p>
            <a:pPr indent="-317500" lvl="1" marL="914400" rtl="0" algn="l">
              <a:spcBef>
                <a:spcPts val="0"/>
              </a:spcBef>
              <a:spcAft>
                <a:spcPts val="0"/>
              </a:spcAft>
              <a:buSzPts val="1400"/>
              <a:buChar char="○"/>
            </a:pPr>
            <a:r>
              <a:rPr lang="en" sz="1800"/>
              <a:t> </a:t>
            </a:r>
            <a:r>
              <a:rPr lang="en"/>
              <a:t>To ensure ordering of the chats is eventually the same</a:t>
            </a:r>
            <a:endParaRPr sz="1000"/>
          </a:p>
          <a:p>
            <a:pPr indent="-342900" lvl="0" marL="457200" rtl="0" algn="l">
              <a:spcBef>
                <a:spcPts val="0"/>
              </a:spcBef>
              <a:spcAft>
                <a:spcPts val="0"/>
              </a:spcAft>
              <a:buSzPts val="1800"/>
              <a:buChar char="●"/>
            </a:pPr>
            <a:r>
              <a:rPr lang="en"/>
              <a:t>Any application that allows offline editing</a:t>
            </a:r>
            <a:endParaRPr/>
          </a:p>
          <a:p>
            <a:pPr indent="-342900" lvl="0" marL="457200" rtl="0" algn="l">
              <a:spcBef>
                <a:spcPts val="0"/>
              </a:spcBef>
              <a:spcAft>
                <a:spcPts val="0"/>
              </a:spcAft>
              <a:buSzPts val="1800"/>
              <a:buChar char="●"/>
            </a:pPr>
            <a:r>
              <a:rPr lang="en"/>
              <a:t>Distributed leaderless key value stores such as Riak and Redis</a:t>
            </a:r>
            <a:endParaRPr/>
          </a:p>
          <a:p>
            <a:pPr indent="-317500" lvl="1" marL="914400" rtl="0" algn="l">
              <a:spcBef>
                <a:spcPts val="0"/>
              </a:spcBef>
              <a:spcAft>
                <a:spcPts val="0"/>
              </a:spcAft>
              <a:buSzPts val="1400"/>
              <a:buChar char="○"/>
            </a:pPr>
            <a:r>
              <a:rPr lang="en"/>
              <a:t>Hence the reason for this video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CRDTs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Operation Based CRDTs</a:t>
            </a:r>
            <a:endParaRPr/>
          </a:p>
          <a:p>
            <a:pPr indent="-317500" lvl="1" marL="914400" rtl="0" algn="l">
              <a:spcBef>
                <a:spcPts val="0"/>
              </a:spcBef>
              <a:spcAft>
                <a:spcPts val="0"/>
              </a:spcAft>
              <a:buSzPts val="1400"/>
              <a:buChar char="○"/>
            </a:pPr>
            <a:r>
              <a:rPr lang="en"/>
              <a:t>Propagate state by only transmitting the local update operation to other nodes</a:t>
            </a:r>
            <a:endParaRPr/>
          </a:p>
          <a:p>
            <a:pPr indent="-317500" lvl="1" marL="914400" rtl="0" algn="l">
              <a:spcBef>
                <a:spcPts val="0"/>
              </a:spcBef>
              <a:spcAft>
                <a:spcPts val="0"/>
              </a:spcAft>
              <a:buSzPts val="1400"/>
              <a:buChar char="○"/>
            </a:pPr>
            <a:r>
              <a:rPr lang="en"/>
              <a:t>Useful for when state is very large and expensive to transmit over the network and when there are relatively few operations </a:t>
            </a:r>
            <a:r>
              <a:rPr lang="en"/>
              <a:t>compared</a:t>
            </a:r>
            <a:r>
              <a:rPr lang="en"/>
              <a:t> to the size of state</a:t>
            </a:r>
            <a:endParaRPr/>
          </a:p>
          <a:p>
            <a:pPr indent="-317500" lvl="1" marL="914400" rtl="0" algn="l">
              <a:spcBef>
                <a:spcPts val="0"/>
              </a:spcBef>
              <a:spcAft>
                <a:spcPts val="0"/>
              </a:spcAft>
              <a:buSzPts val="1400"/>
              <a:buChar char="○"/>
            </a:pPr>
            <a:r>
              <a:rPr lang="en"/>
              <a:t>Not idempotent, network needs to ensure they are delivered only once</a:t>
            </a:r>
            <a:endParaRPr/>
          </a:p>
          <a:p>
            <a:pPr indent="-342900" lvl="0" marL="457200" rtl="0" algn="l">
              <a:spcBef>
                <a:spcPts val="0"/>
              </a:spcBef>
              <a:spcAft>
                <a:spcPts val="0"/>
              </a:spcAft>
              <a:buSzPts val="1800"/>
              <a:buChar char="●"/>
            </a:pPr>
            <a:r>
              <a:rPr lang="en"/>
              <a:t>State Based CRDTs</a:t>
            </a:r>
            <a:endParaRPr/>
          </a:p>
          <a:p>
            <a:pPr indent="-317500" lvl="1" marL="914400" rtl="0" algn="l">
              <a:spcBef>
                <a:spcPts val="0"/>
              </a:spcBef>
              <a:spcAft>
                <a:spcPts val="0"/>
              </a:spcAft>
              <a:buSzPts val="1400"/>
              <a:buChar char="○"/>
            </a:pPr>
            <a:r>
              <a:rPr lang="en"/>
              <a:t>Send the entire local CRDT state over the network to a remote node, remote node merges it with its own local CRDT version</a:t>
            </a:r>
            <a:endParaRPr/>
          </a:p>
          <a:p>
            <a:pPr indent="-317500" lvl="1" marL="914400" rtl="0" algn="l">
              <a:spcBef>
                <a:spcPts val="0"/>
              </a:spcBef>
              <a:spcAft>
                <a:spcPts val="0"/>
              </a:spcAft>
              <a:buSzPts val="1400"/>
              <a:buChar char="○"/>
            </a:pPr>
            <a:r>
              <a:rPr lang="en"/>
              <a:t>The merge function must be commutative and idempotent</a:t>
            </a:r>
            <a:endParaRPr/>
          </a:p>
          <a:p>
            <a:pPr indent="-317500" lvl="2" marL="1371600" rtl="0" algn="l">
              <a:spcBef>
                <a:spcPts val="0"/>
              </a:spcBef>
              <a:spcAft>
                <a:spcPts val="0"/>
              </a:spcAft>
              <a:buSzPts val="1400"/>
              <a:buChar char="■"/>
            </a:pPr>
            <a:r>
              <a:rPr lang="en"/>
              <a:t>The order of merges doesn’t matter</a:t>
            </a:r>
            <a:endParaRPr/>
          </a:p>
          <a:p>
            <a:pPr indent="-317500" lvl="2" marL="1371600" rtl="0" algn="l">
              <a:spcBef>
                <a:spcPts val="0"/>
              </a:spcBef>
              <a:spcAft>
                <a:spcPts val="0"/>
              </a:spcAft>
              <a:buSzPts val="1400"/>
              <a:buChar char="■"/>
            </a:pPr>
            <a:r>
              <a:rPr lang="en"/>
              <a:t>Calling the merge function multiple times with the same inputs has no effect</a:t>
            </a:r>
            <a:endParaRPr/>
          </a:p>
          <a:p>
            <a:pPr indent="-317500" lvl="1" marL="914400" rtl="0" algn="l">
              <a:spcBef>
                <a:spcPts val="0"/>
              </a:spcBef>
              <a:spcAft>
                <a:spcPts val="0"/>
              </a:spcAft>
              <a:buSzPts val="1400"/>
              <a:buChar char="○"/>
            </a:pPr>
            <a:r>
              <a:rPr lang="en"/>
              <a:t>Works very well with gossip protocols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 of CRDTs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Grow Only Counter</a:t>
            </a:r>
            <a:endParaRPr/>
          </a:p>
          <a:p>
            <a:pPr indent="-342900" lvl="0" marL="457200" rtl="0" algn="l">
              <a:spcBef>
                <a:spcPts val="0"/>
              </a:spcBef>
              <a:spcAft>
                <a:spcPts val="0"/>
              </a:spcAft>
              <a:buSzPts val="1800"/>
              <a:buChar char="●"/>
            </a:pPr>
            <a:r>
              <a:rPr lang="en"/>
              <a:t>Incrementing and Decrementing Counter</a:t>
            </a:r>
            <a:endParaRPr/>
          </a:p>
          <a:p>
            <a:pPr indent="-342900" lvl="0" marL="457200" rtl="0" algn="l">
              <a:spcBef>
                <a:spcPts val="0"/>
              </a:spcBef>
              <a:spcAft>
                <a:spcPts val="0"/>
              </a:spcAft>
              <a:buSzPts val="1800"/>
              <a:buChar char="●"/>
            </a:pPr>
            <a:r>
              <a:rPr lang="en"/>
              <a:t>Sets</a:t>
            </a:r>
            <a:endParaRPr/>
          </a:p>
          <a:p>
            <a:pPr indent="-342900" lvl="0" marL="457200" rtl="0" algn="l">
              <a:spcBef>
                <a:spcPts val="0"/>
              </a:spcBef>
              <a:spcAft>
                <a:spcPts val="0"/>
              </a:spcAft>
              <a:buSzPts val="1800"/>
              <a:buChar char="●"/>
            </a:pPr>
            <a:r>
              <a:rPr lang="en"/>
              <a:t>Sequence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Grow Only Counter</a:t>
            </a:r>
            <a:endParaRPr/>
          </a:p>
        </p:txBody>
      </p:sp>
      <p:pic>
        <p:nvPicPr>
          <p:cNvPr id="85" name="Google Shape;85;p18"/>
          <p:cNvPicPr preferRelativeResize="0"/>
          <p:nvPr/>
        </p:nvPicPr>
        <p:blipFill>
          <a:blip r:embed="rId3">
            <a:alphaModFix/>
          </a:blip>
          <a:stretch>
            <a:fillRect/>
          </a:stretch>
        </p:blipFill>
        <p:spPr>
          <a:xfrm>
            <a:off x="497550" y="1105150"/>
            <a:ext cx="649700" cy="649700"/>
          </a:xfrm>
          <a:prstGeom prst="rect">
            <a:avLst/>
          </a:prstGeom>
          <a:noFill/>
          <a:ln>
            <a:noFill/>
          </a:ln>
        </p:spPr>
      </p:pic>
      <p:pic>
        <p:nvPicPr>
          <p:cNvPr id="86" name="Google Shape;86;p18"/>
          <p:cNvPicPr preferRelativeResize="0"/>
          <p:nvPr/>
        </p:nvPicPr>
        <p:blipFill>
          <a:blip r:embed="rId3">
            <a:alphaModFix/>
          </a:blip>
          <a:stretch>
            <a:fillRect/>
          </a:stretch>
        </p:blipFill>
        <p:spPr>
          <a:xfrm>
            <a:off x="1799675" y="1105150"/>
            <a:ext cx="649700" cy="649700"/>
          </a:xfrm>
          <a:prstGeom prst="rect">
            <a:avLst/>
          </a:prstGeom>
          <a:noFill/>
          <a:ln>
            <a:noFill/>
          </a:ln>
        </p:spPr>
      </p:pic>
      <p:sp>
        <p:nvSpPr>
          <p:cNvPr id="87" name="Google Shape;87;p18"/>
          <p:cNvSpPr txBox="1"/>
          <p:nvPr/>
        </p:nvSpPr>
        <p:spPr>
          <a:xfrm>
            <a:off x="497550"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a:t>
            </a:r>
            <a:endParaRPr>
              <a:solidFill>
                <a:schemeClr val="dk1"/>
              </a:solidFill>
            </a:endParaRPr>
          </a:p>
        </p:txBody>
      </p:sp>
      <p:sp>
        <p:nvSpPr>
          <p:cNvPr id="88" name="Google Shape;88;p18"/>
          <p:cNvSpPr txBox="1"/>
          <p:nvPr/>
        </p:nvSpPr>
        <p:spPr>
          <a:xfrm>
            <a:off x="1846775"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a:t>
            </a:r>
            <a:endParaRPr>
              <a:solidFill>
                <a:schemeClr val="dk1"/>
              </a:solidFill>
            </a:endParaRPr>
          </a:p>
        </p:txBody>
      </p:sp>
      <p:sp>
        <p:nvSpPr>
          <p:cNvPr id="89" name="Google Shape;89;p18"/>
          <p:cNvSpPr txBox="1"/>
          <p:nvPr/>
        </p:nvSpPr>
        <p:spPr>
          <a:xfrm>
            <a:off x="3785350" y="379025"/>
            <a:ext cx="4430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Each node in the database starts off with an array of 0s (number of elements in array equal to number of nodes)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Grow Only Counter</a:t>
            </a:r>
            <a:endParaRPr/>
          </a:p>
        </p:txBody>
      </p:sp>
      <p:pic>
        <p:nvPicPr>
          <p:cNvPr id="95" name="Google Shape;95;p19"/>
          <p:cNvPicPr preferRelativeResize="0"/>
          <p:nvPr/>
        </p:nvPicPr>
        <p:blipFill>
          <a:blip r:embed="rId3">
            <a:alphaModFix/>
          </a:blip>
          <a:stretch>
            <a:fillRect/>
          </a:stretch>
        </p:blipFill>
        <p:spPr>
          <a:xfrm>
            <a:off x="497550" y="1105150"/>
            <a:ext cx="649700" cy="649700"/>
          </a:xfrm>
          <a:prstGeom prst="rect">
            <a:avLst/>
          </a:prstGeom>
          <a:noFill/>
          <a:ln>
            <a:noFill/>
          </a:ln>
        </p:spPr>
      </p:pic>
      <p:pic>
        <p:nvPicPr>
          <p:cNvPr id="96" name="Google Shape;96;p19"/>
          <p:cNvPicPr preferRelativeResize="0"/>
          <p:nvPr/>
        </p:nvPicPr>
        <p:blipFill>
          <a:blip r:embed="rId3">
            <a:alphaModFix/>
          </a:blip>
          <a:stretch>
            <a:fillRect/>
          </a:stretch>
        </p:blipFill>
        <p:spPr>
          <a:xfrm>
            <a:off x="1799675" y="1105150"/>
            <a:ext cx="649700" cy="649700"/>
          </a:xfrm>
          <a:prstGeom prst="rect">
            <a:avLst/>
          </a:prstGeom>
          <a:noFill/>
          <a:ln>
            <a:noFill/>
          </a:ln>
        </p:spPr>
      </p:pic>
      <p:sp>
        <p:nvSpPr>
          <p:cNvPr id="97" name="Google Shape;97;p19"/>
          <p:cNvSpPr txBox="1"/>
          <p:nvPr/>
        </p:nvSpPr>
        <p:spPr>
          <a:xfrm>
            <a:off x="497550"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a:t>
            </a:r>
            <a:endParaRPr>
              <a:solidFill>
                <a:schemeClr val="dk1"/>
              </a:solidFill>
            </a:endParaRPr>
          </a:p>
        </p:txBody>
      </p:sp>
      <p:sp>
        <p:nvSpPr>
          <p:cNvPr id="98" name="Google Shape;98;p19"/>
          <p:cNvSpPr txBox="1"/>
          <p:nvPr/>
        </p:nvSpPr>
        <p:spPr>
          <a:xfrm>
            <a:off x="1846775"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0]</a:t>
            </a:r>
            <a:endParaRPr>
              <a:solidFill>
                <a:schemeClr val="dk1"/>
              </a:solidFill>
            </a:endParaRPr>
          </a:p>
        </p:txBody>
      </p:sp>
      <p:sp>
        <p:nvSpPr>
          <p:cNvPr id="99" name="Google Shape;99;p19"/>
          <p:cNvSpPr txBox="1"/>
          <p:nvPr/>
        </p:nvSpPr>
        <p:spPr>
          <a:xfrm>
            <a:off x="3785350" y="379025"/>
            <a:ext cx="4430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Each node in the database starts off with an array of 0s (number of elements in array equal to number of nodes)</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Jordan writes “increment”, request handled by replica 1, which increments its own counter in its list</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Grow Only Counter</a:t>
            </a:r>
            <a:endParaRPr/>
          </a:p>
        </p:txBody>
      </p:sp>
      <p:pic>
        <p:nvPicPr>
          <p:cNvPr id="105" name="Google Shape;105;p20"/>
          <p:cNvPicPr preferRelativeResize="0"/>
          <p:nvPr/>
        </p:nvPicPr>
        <p:blipFill>
          <a:blip r:embed="rId3">
            <a:alphaModFix/>
          </a:blip>
          <a:stretch>
            <a:fillRect/>
          </a:stretch>
        </p:blipFill>
        <p:spPr>
          <a:xfrm>
            <a:off x="497550" y="1105150"/>
            <a:ext cx="649700" cy="649700"/>
          </a:xfrm>
          <a:prstGeom prst="rect">
            <a:avLst/>
          </a:prstGeom>
          <a:noFill/>
          <a:ln>
            <a:noFill/>
          </a:ln>
        </p:spPr>
      </p:pic>
      <p:pic>
        <p:nvPicPr>
          <p:cNvPr id="106" name="Google Shape;106;p20"/>
          <p:cNvPicPr preferRelativeResize="0"/>
          <p:nvPr/>
        </p:nvPicPr>
        <p:blipFill>
          <a:blip r:embed="rId3">
            <a:alphaModFix/>
          </a:blip>
          <a:stretch>
            <a:fillRect/>
          </a:stretch>
        </p:blipFill>
        <p:spPr>
          <a:xfrm>
            <a:off x="1799675" y="1105150"/>
            <a:ext cx="649700" cy="649700"/>
          </a:xfrm>
          <a:prstGeom prst="rect">
            <a:avLst/>
          </a:prstGeom>
          <a:noFill/>
          <a:ln>
            <a:noFill/>
          </a:ln>
        </p:spPr>
      </p:pic>
      <p:sp>
        <p:nvSpPr>
          <p:cNvPr id="107" name="Google Shape;107;p20"/>
          <p:cNvSpPr txBox="1"/>
          <p:nvPr/>
        </p:nvSpPr>
        <p:spPr>
          <a:xfrm>
            <a:off x="497550"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a:t>
            </a:r>
            <a:endParaRPr>
              <a:solidFill>
                <a:schemeClr val="dk1"/>
              </a:solidFill>
            </a:endParaRPr>
          </a:p>
        </p:txBody>
      </p:sp>
      <p:sp>
        <p:nvSpPr>
          <p:cNvPr id="108" name="Google Shape;108;p20"/>
          <p:cNvSpPr txBox="1"/>
          <p:nvPr/>
        </p:nvSpPr>
        <p:spPr>
          <a:xfrm>
            <a:off x="1846775"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5]</a:t>
            </a:r>
            <a:endParaRPr>
              <a:solidFill>
                <a:schemeClr val="dk1"/>
              </a:solidFill>
            </a:endParaRPr>
          </a:p>
        </p:txBody>
      </p:sp>
      <p:sp>
        <p:nvSpPr>
          <p:cNvPr id="109" name="Google Shape;109;p20"/>
          <p:cNvSpPr txBox="1"/>
          <p:nvPr/>
        </p:nvSpPr>
        <p:spPr>
          <a:xfrm>
            <a:off x="3785350" y="379025"/>
            <a:ext cx="44307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Each node in the database starts off with an array of 0s (number of elements in array equal to number of nodes)</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Jordan writes “increment”, request handled by replica 1, which increments its own counter in its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Client B writes “increment” five times, handled by replica 2, which increments its own counter in its list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Grow Only Counter</a:t>
            </a:r>
            <a:endParaRPr/>
          </a:p>
        </p:txBody>
      </p:sp>
      <p:pic>
        <p:nvPicPr>
          <p:cNvPr id="115" name="Google Shape;115;p21"/>
          <p:cNvPicPr preferRelativeResize="0"/>
          <p:nvPr/>
        </p:nvPicPr>
        <p:blipFill>
          <a:blip r:embed="rId3">
            <a:alphaModFix/>
          </a:blip>
          <a:stretch>
            <a:fillRect/>
          </a:stretch>
        </p:blipFill>
        <p:spPr>
          <a:xfrm>
            <a:off x="497550" y="1105150"/>
            <a:ext cx="649700" cy="649700"/>
          </a:xfrm>
          <a:prstGeom prst="rect">
            <a:avLst/>
          </a:prstGeom>
          <a:noFill/>
          <a:ln>
            <a:noFill/>
          </a:ln>
        </p:spPr>
      </p:pic>
      <p:pic>
        <p:nvPicPr>
          <p:cNvPr id="116" name="Google Shape;116;p21"/>
          <p:cNvPicPr preferRelativeResize="0"/>
          <p:nvPr/>
        </p:nvPicPr>
        <p:blipFill>
          <a:blip r:embed="rId3">
            <a:alphaModFix/>
          </a:blip>
          <a:stretch>
            <a:fillRect/>
          </a:stretch>
        </p:blipFill>
        <p:spPr>
          <a:xfrm>
            <a:off x="1799675" y="1105150"/>
            <a:ext cx="649700" cy="649700"/>
          </a:xfrm>
          <a:prstGeom prst="rect">
            <a:avLst/>
          </a:prstGeom>
          <a:noFill/>
          <a:ln>
            <a:noFill/>
          </a:ln>
        </p:spPr>
      </p:pic>
      <p:sp>
        <p:nvSpPr>
          <p:cNvPr id="117" name="Google Shape;117;p21"/>
          <p:cNvSpPr txBox="1"/>
          <p:nvPr/>
        </p:nvSpPr>
        <p:spPr>
          <a:xfrm>
            <a:off x="497550"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[1, 0]</a:t>
            </a:r>
            <a:endParaRPr>
              <a:solidFill>
                <a:schemeClr val="dk1"/>
              </a:solidFill>
            </a:endParaRPr>
          </a:p>
        </p:txBody>
      </p:sp>
      <p:sp>
        <p:nvSpPr>
          <p:cNvPr id="118" name="Google Shape;118;p21"/>
          <p:cNvSpPr txBox="1"/>
          <p:nvPr/>
        </p:nvSpPr>
        <p:spPr>
          <a:xfrm>
            <a:off x="1846775" y="1651750"/>
            <a:ext cx="102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[0, 5]</a:t>
            </a:r>
            <a:endParaRPr>
              <a:solidFill>
                <a:schemeClr val="dk1"/>
              </a:solidFill>
            </a:endParaRPr>
          </a:p>
        </p:txBody>
      </p:sp>
      <p:sp>
        <p:nvSpPr>
          <p:cNvPr id="119" name="Google Shape;119;p21"/>
          <p:cNvSpPr txBox="1"/>
          <p:nvPr/>
        </p:nvSpPr>
        <p:spPr>
          <a:xfrm>
            <a:off x="3785350" y="379025"/>
            <a:ext cx="44307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Each node in the database starts off with an array of 0s (number of elements in array equal to number of nodes)</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Jordan writes “increment”, request handled by replica 1, which increments its own counter in its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Client B writes “increment” five times, handled by replica 2, which increments its own counter in its list</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Jordan queries the counter value, request handled by replica 1, returns 1 (sum of local array)</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