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885fcc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885fcc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b885fcc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b885fcc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b885fcc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b885fcc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b885fcc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b885fcc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b885fcc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b885fcc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b885fcc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b885fcc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b885fcc6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b885fcc6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b885fcc6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b885fcc6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youtube.com/watch?v=farO15_0NUQ" TargetMode="External"/><Relationship Id="rId4" Type="http://schemas.openxmlformats.org/officeDocument/2006/relationships/hyperlink" Target="https://www.youtube.com/watch?v=8zX0rue2Hi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Content Delivery Networks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large scale systems, there is a need to serve to a user a variety of static content - this includes HTML files, images, videos, or any other file type where the data is not expected to change frequently.</a:t>
            </a:r>
            <a:endParaRPr/>
          </a:p>
          <a:p>
            <a:pPr indent="0" lvl="0" marL="0" rtl="0" algn="l">
              <a:spcBef>
                <a:spcPts val="1200"/>
              </a:spcBef>
              <a:spcAft>
                <a:spcPts val="0"/>
              </a:spcAft>
              <a:buNone/>
            </a:pPr>
            <a:r>
              <a:rPr lang="en"/>
              <a:t>However, these files are typically large, and as a result serving them from our application servers can potentially be very slow, especially when the end user accessing them is far away.  Additionally, there is no reason for a server to have to recompute these files every time, since they are static and should not be changing.</a:t>
            </a:r>
            <a:endParaRPr/>
          </a:p>
          <a:p>
            <a:pPr indent="0" lvl="0" marL="0" rtl="0" algn="l">
              <a:spcBef>
                <a:spcPts val="1200"/>
              </a:spcBef>
              <a:spcAft>
                <a:spcPts val="1200"/>
              </a:spcAft>
              <a:buNone/>
            </a:pPr>
            <a:r>
              <a:rPr lang="en"/>
              <a:t>To solve these problems, companies use </a:t>
            </a:r>
            <a:r>
              <a:rPr lang="en">
                <a:solidFill>
                  <a:schemeClr val="dk1"/>
                </a:solidFill>
              </a:rPr>
              <a:t>Content Delivery Networks (CDNs)</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Static Content</a:t>
            </a:r>
            <a:endParaRPr/>
          </a:p>
        </p:txBody>
      </p:sp>
      <p:sp>
        <p:nvSpPr>
          <p:cNvPr id="67" name="Google Shape;67;p15"/>
          <p:cNvSpPr txBox="1"/>
          <p:nvPr>
            <p:ph idx="1" type="body"/>
          </p:nvPr>
        </p:nvSpPr>
        <p:spPr>
          <a:xfrm>
            <a:off x="311700" y="1152475"/>
            <a:ext cx="8520600" cy="3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Where do we </a:t>
            </a:r>
            <a:r>
              <a:rPr lang="en" sz="1600"/>
              <a:t>generally</a:t>
            </a:r>
            <a:r>
              <a:rPr lang="en" sz="1600"/>
              <a:t> store static content?  An object store like S3, Azure Blob storage, or Google Cloud Storage.</a:t>
            </a:r>
            <a:endParaRPr sz="1600"/>
          </a:p>
          <a:p>
            <a:pPr indent="-330200" lvl="0" marL="457200" rtl="0" algn="l">
              <a:spcBef>
                <a:spcPts val="1200"/>
              </a:spcBef>
              <a:spcAft>
                <a:spcPts val="0"/>
              </a:spcAft>
              <a:buSzPts val="1600"/>
              <a:buChar char="●"/>
            </a:pPr>
            <a:r>
              <a:rPr lang="en" sz="1600"/>
              <a:t>Far more scalable than running a cluster dedicated to running a distributed file system such as HDFS</a:t>
            </a:r>
            <a:endParaRPr sz="1600"/>
          </a:p>
          <a:p>
            <a:pPr indent="-317500" lvl="1" marL="914400" rtl="0" algn="l">
              <a:spcBef>
                <a:spcPts val="0"/>
              </a:spcBef>
              <a:spcAft>
                <a:spcPts val="0"/>
              </a:spcAft>
              <a:buSzPts val="1400"/>
              <a:buChar char="○"/>
            </a:pPr>
            <a:r>
              <a:rPr lang="en"/>
              <a:t>Unlike HDFS, files are stored using keys and values, as opposed to in a directory hierarchy</a:t>
            </a:r>
            <a:endParaRPr/>
          </a:p>
          <a:p>
            <a:pPr indent="-317500" lvl="1" marL="914400" rtl="0" algn="l">
              <a:spcBef>
                <a:spcPts val="0"/>
              </a:spcBef>
              <a:spcAft>
                <a:spcPts val="0"/>
              </a:spcAft>
              <a:buSzPts val="1400"/>
              <a:buChar char="○"/>
            </a:pPr>
            <a:r>
              <a:rPr lang="en"/>
              <a:t>You only pay for the space that you use, as opposed to all the hardware in the cluster</a:t>
            </a:r>
            <a:endParaRPr/>
          </a:p>
          <a:p>
            <a:pPr indent="-317500" lvl="1" marL="914400" rtl="0" algn="l">
              <a:spcBef>
                <a:spcPts val="0"/>
              </a:spcBef>
              <a:spcAft>
                <a:spcPts val="0"/>
              </a:spcAft>
              <a:buSzPts val="1400"/>
              <a:buChar char="○"/>
            </a:pPr>
            <a:r>
              <a:rPr lang="en"/>
              <a:t>Can scale storage independently from compute by nature of cloud services</a:t>
            </a:r>
            <a:endParaRPr/>
          </a:p>
          <a:p>
            <a:pPr indent="-317500" lvl="1" marL="914400" rtl="0" algn="l">
              <a:spcBef>
                <a:spcPts val="0"/>
              </a:spcBef>
              <a:spcAft>
                <a:spcPts val="0"/>
              </a:spcAft>
              <a:buSzPts val="1400"/>
              <a:buChar char="○"/>
            </a:pPr>
            <a:r>
              <a:rPr lang="en"/>
              <a:t>Object accesses should be faster as flat structure allows avoiding use of a NameNode, no locks on data since writes are immutable (new writes to same key increases version number)</a:t>
            </a:r>
            <a:endParaRPr/>
          </a:p>
          <a:p>
            <a:pPr indent="-342900" lvl="0" marL="457200" rtl="0" algn="l">
              <a:spcBef>
                <a:spcPts val="0"/>
              </a:spcBef>
              <a:spcAft>
                <a:spcPts val="0"/>
              </a:spcAft>
              <a:buSzPts val="1800"/>
              <a:buChar char="●"/>
            </a:pPr>
            <a:r>
              <a:rPr lang="en"/>
              <a:t>However, there are also down sides to object stores</a:t>
            </a:r>
            <a:endParaRPr/>
          </a:p>
          <a:p>
            <a:pPr indent="-317500" lvl="1" marL="914400" rtl="0" algn="l">
              <a:spcBef>
                <a:spcPts val="0"/>
              </a:spcBef>
              <a:spcAft>
                <a:spcPts val="0"/>
              </a:spcAft>
              <a:buSzPts val="1400"/>
              <a:buChar char="○"/>
            </a:pPr>
            <a:r>
              <a:rPr lang="en"/>
              <a:t>No support for multi-object transactions</a:t>
            </a:r>
            <a:endParaRPr/>
          </a:p>
          <a:p>
            <a:pPr indent="-317500" lvl="1" marL="914400" rtl="0" algn="l">
              <a:spcBef>
                <a:spcPts val="0"/>
              </a:spcBef>
              <a:spcAft>
                <a:spcPts val="0"/>
              </a:spcAft>
              <a:buSzPts val="1400"/>
              <a:buChar char="○"/>
            </a:pPr>
            <a:r>
              <a:rPr lang="en"/>
              <a:t>If you want to run batch jobs/streaming, you need to first transfer data over the network to an HDFS cluster, do not receive data locality benefits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Stores Aren’t Good Enough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if you have your content in S3, these are generally large files and having to make network calls on each request is very inefficient.  If the user is located far away from your application servers, the problem becomes even more of an issue.</a:t>
            </a:r>
            <a:endParaRPr/>
          </a:p>
          <a:p>
            <a:pPr indent="0" lvl="0" marL="0" rtl="0" algn="l">
              <a:spcBef>
                <a:spcPts val="1200"/>
              </a:spcBef>
              <a:spcAft>
                <a:spcPts val="1200"/>
              </a:spcAft>
              <a:buNone/>
            </a:pPr>
            <a:r>
              <a:rPr lang="en"/>
              <a:t>Enter CDNs!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Delivery Networks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special type of geographically distributed cache that you should use to store static content from your servers</a:t>
            </a:r>
            <a:endParaRPr/>
          </a:p>
          <a:p>
            <a:pPr indent="-317500" lvl="1" marL="914400" rtl="0" algn="l">
              <a:spcBef>
                <a:spcPts val="0"/>
              </a:spcBef>
              <a:spcAft>
                <a:spcPts val="0"/>
              </a:spcAft>
              <a:buSzPts val="1400"/>
              <a:buChar char="○"/>
            </a:pPr>
            <a:r>
              <a:rPr lang="en"/>
              <a:t>Partition the data such that data for specific geographic regions goes to the particular CDN that you want</a:t>
            </a:r>
            <a:endParaRPr/>
          </a:p>
          <a:p>
            <a:pPr indent="-317500" lvl="1" marL="914400" rtl="0" algn="l">
              <a:spcBef>
                <a:spcPts val="0"/>
              </a:spcBef>
              <a:spcAft>
                <a:spcPts val="0"/>
              </a:spcAft>
              <a:buSzPts val="1400"/>
              <a:buChar char="○"/>
            </a:pPr>
            <a:r>
              <a:rPr lang="en"/>
              <a:t>CDNs can be either push or pull based</a:t>
            </a:r>
            <a:endParaRPr/>
          </a:p>
          <a:p>
            <a:pPr indent="-317500" lvl="2" marL="1371600" rtl="0" algn="l">
              <a:spcBef>
                <a:spcPts val="0"/>
              </a:spcBef>
              <a:spcAft>
                <a:spcPts val="0"/>
              </a:spcAft>
              <a:buSzPts val="1400"/>
              <a:buChar char="■"/>
            </a:pPr>
            <a:r>
              <a:rPr lang="en"/>
              <a:t>Push: Servers periodically send data to be stored in the CDN, and it serves all of the requests for that static content</a:t>
            </a:r>
            <a:endParaRPr/>
          </a:p>
          <a:p>
            <a:pPr indent="-317500" lvl="3" marL="1828800" rtl="0" algn="l">
              <a:spcBef>
                <a:spcPts val="0"/>
              </a:spcBef>
              <a:spcAft>
                <a:spcPts val="0"/>
              </a:spcAft>
              <a:buSzPts val="1400"/>
              <a:buChar char="●"/>
            </a:pPr>
            <a:r>
              <a:rPr lang="en"/>
              <a:t>Good for news sites, HTML home pages</a:t>
            </a:r>
            <a:endParaRPr/>
          </a:p>
          <a:p>
            <a:pPr indent="-317500" lvl="2" marL="1371600" rtl="0" algn="l">
              <a:spcBef>
                <a:spcPts val="0"/>
              </a:spcBef>
              <a:spcAft>
                <a:spcPts val="0"/>
              </a:spcAft>
              <a:buSzPts val="1400"/>
              <a:buChar char="■"/>
            </a:pPr>
            <a:r>
              <a:rPr lang="en"/>
              <a:t>Pull: Clients ask CDNs for content, and if they do not store it, get it from the server and then store it</a:t>
            </a:r>
            <a:endParaRPr/>
          </a:p>
          <a:p>
            <a:pPr indent="-317500" lvl="3" marL="1828800" rtl="0" algn="l">
              <a:spcBef>
                <a:spcPts val="0"/>
              </a:spcBef>
              <a:spcAft>
                <a:spcPts val="0"/>
              </a:spcAft>
              <a:buSzPts val="1400"/>
              <a:buChar char="●"/>
            </a:pPr>
            <a:r>
              <a:rPr lang="en"/>
              <a:t>Good for social media sites like YouTube, TikTok, Instagram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CDNs visualized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2581400" y="1176561"/>
            <a:ext cx="4346076" cy="336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CDNs Analyzed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Greatly reduces load on server for popular content</a:t>
            </a:r>
            <a:endParaRPr/>
          </a:p>
          <a:p>
            <a:pPr indent="-342900" lvl="0" marL="457200" rtl="0" algn="l">
              <a:spcBef>
                <a:spcPts val="0"/>
              </a:spcBef>
              <a:spcAft>
                <a:spcPts val="0"/>
              </a:spcAft>
              <a:buSzPts val="1800"/>
              <a:buChar char="●"/>
            </a:pPr>
            <a:r>
              <a:rPr lang="en"/>
              <a:t>Greatly increases speed to users around the world</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May occasionally serve stale data, or slow down requests on cache misses</a:t>
            </a:r>
            <a:endParaRPr/>
          </a:p>
          <a:p>
            <a:pPr indent="-342900" lvl="0" marL="457200" rtl="0" algn="l">
              <a:spcBef>
                <a:spcPts val="0"/>
              </a:spcBef>
              <a:spcAft>
                <a:spcPts val="0"/>
              </a:spcAft>
              <a:buSzPts val="1800"/>
              <a:buChar char="●"/>
            </a:pPr>
            <a:r>
              <a:rPr lang="en"/>
              <a:t>Have to change static URLs in database to reflect that they are now stored by the CDN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large scale systems, there is a need to quickly serve static content such as HTML pages, images, and videos.  While object storage systems such as AWS S3 are great for storing the original copies of these images, they are often times too slow to serve such large files to the end user.</a:t>
            </a:r>
            <a:endParaRPr/>
          </a:p>
          <a:p>
            <a:pPr indent="0" lvl="0" marL="0" rtl="0" algn="l">
              <a:spcBef>
                <a:spcPts val="1200"/>
              </a:spcBef>
              <a:spcAft>
                <a:spcPts val="1200"/>
              </a:spcAft>
              <a:buNone/>
            </a:pPr>
            <a:r>
              <a:rPr lang="en"/>
              <a:t>Adding a content delivery network in conjunction with file storage not only takes a significant amount of load off of the application server, but it also greatly increases the speed of these requests for static content.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https://databricks.com/blog/2017/05/31/top-5-reasons-for-choosing-s3-over-hdfs.html</a:t>
            </a:r>
            <a:endParaRPr/>
          </a:p>
          <a:p>
            <a:pPr indent="0" lvl="0" marL="0" rtl="0" algn="l">
              <a:spcBef>
                <a:spcPts val="1200"/>
              </a:spcBef>
              <a:spcAft>
                <a:spcPts val="0"/>
              </a:spcAft>
              <a:buNone/>
            </a:pPr>
            <a:r>
              <a:rPr lang="en" u="sng">
                <a:solidFill>
                  <a:schemeClr val="hlink"/>
                </a:solidFill>
                <a:hlinkClick r:id="rId3"/>
              </a:rPr>
              <a:t>https://www.youtube.com/watch?v=farO15_0NUQ</a:t>
            </a:r>
            <a:endParaRPr/>
          </a:p>
          <a:p>
            <a:pPr indent="0" lvl="0" marL="0" rtl="0" algn="l">
              <a:spcBef>
                <a:spcPts val="1200"/>
              </a:spcBef>
              <a:spcAft>
                <a:spcPts val="0"/>
              </a:spcAft>
              <a:buNone/>
            </a:pPr>
            <a:r>
              <a:rPr lang="en" u="sng">
                <a:solidFill>
                  <a:schemeClr val="hlink"/>
                </a:solidFill>
                <a:hlinkClick r:id="rId4"/>
              </a:rPr>
              <a:t>https://www.youtube.com/watch?v=8zX0rue2Hic</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