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6fea6c0a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6fea6c0a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6fea6c0a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6fea6c0a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6fea6c0a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6fea6c0a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6fea6c0a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6fea6c0a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6fea6c0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6fea6c0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6fea6c0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6fea6c0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6fea6c0a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6fea6c0a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6fea6c0a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6fea6c0a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6fea6c0a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6fea6c0a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6fea6c0a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6fea6c0a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6fea6c0a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6fea6c0a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6fea6c0a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6fea6c0a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Spanner</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TrueTime</a:t>
            </a:r>
            <a:endParaRPr/>
          </a:p>
        </p:txBody>
      </p:sp>
      <p:sp>
        <p:nvSpPr>
          <p:cNvPr id="147" name="Google Shape;14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Does not return a single timestamp, but instead an uncertainty interval          </a:t>
            </a:r>
            <a:r>
              <a:rPr lang="en">
                <a:solidFill>
                  <a:schemeClr val="dk1"/>
                </a:solidFill>
              </a:rPr>
              <a:t>[t_min, t_max]</a:t>
            </a:r>
            <a:r>
              <a:rPr lang="en"/>
              <a:t>, in which it takes into account multiple sources of error (such as network round trip time, quartz drift, GPS receiver </a:t>
            </a:r>
            <a:r>
              <a:rPr lang="en"/>
              <a:t>accuracy</a:t>
            </a:r>
            <a:r>
              <a:rPr lang="en"/>
              <a:t>.  This range ensures a very high probability that the actual time is within it.</a:t>
            </a:r>
            <a:endParaRPr/>
          </a:p>
          <a:p>
            <a:pPr indent="0" lvl="0" marL="0" rtl="0" algn="l">
              <a:spcBef>
                <a:spcPts val="1200"/>
              </a:spcBef>
              <a:spcAft>
                <a:spcPts val="1200"/>
              </a:spcAft>
              <a:buNone/>
            </a:pPr>
            <a:r>
              <a:rPr lang="en"/>
              <a:t>One write is considered to precede another if its maximum time is lower than the minimum time of the other.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TrueTime</a:t>
            </a:r>
            <a:endParaRPr/>
          </a:p>
        </p:txBody>
      </p:sp>
      <p:sp>
        <p:nvSpPr>
          <p:cNvPr id="153" name="Google Shape;15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Recall: Clocks in distributed system are not perfectly in sync, even if they are frequently updated using NTP!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Spanner Writes</a:t>
            </a:r>
            <a:endParaRPr/>
          </a:p>
        </p:txBody>
      </p:sp>
      <p:sp>
        <p:nvSpPr>
          <p:cNvPr id="159" name="Google Shape;15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Every single write to spanner has to wait a time period equal to the size of its uncertainty interval</a:t>
            </a:r>
            <a:endParaRPr/>
          </a:p>
          <a:p>
            <a:pPr indent="-317500" lvl="1" marL="914400" rtl="0" algn="l">
              <a:spcBef>
                <a:spcPts val="0"/>
              </a:spcBef>
              <a:spcAft>
                <a:spcPts val="0"/>
              </a:spcAft>
              <a:buSzPts val="1400"/>
              <a:buChar char="○"/>
            </a:pPr>
            <a:r>
              <a:rPr lang="en"/>
              <a:t>So imagine we have W1 occurs at [8, 10] - W1 must wait two seconds before </a:t>
            </a:r>
            <a:r>
              <a:rPr lang="en"/>
              <a:t>committing</a:t>
            </a:r>
            <a:endParaRPr/>
          </a:p>
          <a:p>
            <a:pPr indent="-317500" lvl="1" marL="914400" rtl="0" algn="l">
              <a:spcBef>
                <a:spcPts val="0"/>
              </a:spcBef>
              <a:spcAft>
                <a:spcPts val="0"/>
              </a:spcAft>
              <a:buSzPts val="1400"/>
              <a:buChar char="○"/>
            </a:pPr>
            <a:r>
              <a:rPr lang="en"/>
              <a:t>This ensures that no matter where W1 actually was in the interval, it commits after time 10</a:t>
            </a:r>
            <a:endParaRPr/>
          </a:p>
          <a:p>
            <a:pPr indent="-317500" lvl="1" marL="914400" rtl="0" algn="l">
              <a:spcBef>
                <a:spcPts val="0"/>
              </a:spcBef>
              <a:spcAft>
                <a:spcPts val="0"/>
              </a:spcAft>
              <a:buSzPts val="1400"/>
              <a:buChar char="○"/>
            </a:pPr>
            <a:r>
              <a:rPr lang="en"/>
              <a:t>If any transaction R1 reads W1, this must happen after time 10</a:t>
            </a:r>
            <a:endParaRPr/>
          </a:p>
          <a:p>
            <a:pPr indent="-317500" lvl="1" marL="914400" rtl="0" algn="l">
              <a:spcBef>
                <a:spcPts val="0"/>
              </a:spcBef>
              <a:spcAft>
                <a:spcPts val="0"/>
              </a:spcAft>
              <a:buSzPts val="1400"/>
              <a:buChar char="○"/>
            </a:pPr>
            <a:r>
              <a:rPr lang="en"/>
              <a:t>So R1 must have interval value [x, y such that y is greater than 10]</a:t>
            </a:r>
            <a:endParaRPr/>
          </a:p>
          <a:p>
            <a:pPr indent="-317500" lvl="1" marL="914400" rtl="0" algn="l">
              <a:spcBef>
                <a:spcPts val="0"/>
              </a:spcBef>
              <a:spcAft>
                <a:spcPts val="0"/>
              </a:spcAft>
              <a:buSzPts val="1400"/>
              <a:buChar char="○"/>
            </a:pPr>
            <a:r>
              <a:rPr lang="en"/>
              <a:t>Using the latest timestamps, R1 comes after W1</a:t>
            </a:r>
            <a:endParaRPr/>
          </a:p>
          <a:p>
            <a:pPr indent="-342900" lvl="0" marL="457200" rtl="0" algn="l">
              <a:spcBef>
                <a:spcPts val="0"/>
              </a:spcBef>
              <a:spcAft>
                <a:spcPts val="0"/>
              </a:spcAft>
              <a:buSzPts val="1800"/>
              <a:buChar char="●"/>
            </a:pPr>
            <a:r>
              <a:rPr lang="en"/>
              <a:t>If we have to wait the uncertainty interval every write, we want to minimize the uncertainty interval</a:t>
            </a:r>
            <a:endParaRPr/>
          </a:p>
          <a:p>
            <a:pPr indent="-317500" lvl="1" marL="914400" rtl="0" algn="l">
              <a:spcBef>
                <a:spcPts val="0"/>
              </a:spcBef>
              <a:spcAft>
                <a:spcPts val="0"/>
              </a:spcAft>
              <a:buSzPts val="1400"/>
              <a:buChar char="○"/>
            </a:pPr>
            <a:r>
              <a:rPr lang="en"/>
              <a:t>Google does this by putting atomic clocks in every data center and synchronizing with them frequently!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5" name="Google Shape;16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Spanner is an extremely interesting example of using non-commodity hardware in order to achieve very high throughput using a relational data model and achieving linearizability.  Although it probably doesn’t make sense for most businesses, simply due to the lack of ability to run it on generic hardware, it is an interesting study on the lack of synchronized clocks in distributed systems and what could be accomplished if we could synchronize them.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Spanner is a database created by Google that falls under the category of NewSQL - it uses new designs over the same familiar relational data model of SQL in order to greatly increase its performance.</a:t>
            </a:r>
            <a:endParaRPr/>
          </a:p>
          <a:p>
            <a:pPr indent="0" lvl="0" marL="0" rtl="0" algn="l">
              <a:spcBef>
                <a:spcPts val="1200"/>
              </a:spcBef>
              <a:spcAft>
                <a:spcPts val="1200"/>
              </a:spcAft>
              <a:buNone/>
            </a:pPr>
            <a:r>
              <a:rPr lang="en"/>
              <a:t>Spanner mainly relies on using synchronized clocks via their service known as TrueTime!  While there are other similar databases to Spanner, such as CockroachDB (which basically is the same), its lack of ability to ensure that all servers have closely synchronized </a:t>
            </a:r>
            <a:r>
              <a:rPr lang="en"/>
              <a:t>clocks makes the solution a bit less viable.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Spanner Guarantees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ACID transactions</a:t>
            </a:r>
            <a:endParaRPr/>
          </a:p>
          <a:p>
            <a:pPr indent="-317500" lvl="1" marL="914400" rtl="0" algn="l">
              <a:spcBef>
                <a:spcPts val="0"/>
              </a:spcBef>
              <a:spcAft>
                <a:spcPts val="0"/>
              </a:spcAft>
              <a:buSzPts val="1400"/>
              <a:buChar char="○"/>
            </a:pPr>
            <a:r>
              <a:rPr lang="en"/>
              <a:t>Atomicity</a:t>
            </a:r>
            <a:endParaRPr/>
          </a:p>
          <a:p>
            <a:pPr indent="-317500" lvl="2" marL="1371600" rtl="0" algn="l">
              <a:spcBef>
                <a:spcPts val="0"/>
              </a:spcBef>
              <a:spcAft>
                <a:spcPts val="0"/>
              </a:spcAft>
              <a:buSzPts val="1400"/>
              <a:buChar char="■"/>
            </a:pPr>
            <a:r>
              <a:rPr lang="en"/>
              <a:t>Achieved by two phase commit across shards</a:t>
            </a:r>
            <a:endParaRPr/>
          </a:p>
          <a:p>
            <a:pPr indent="-317500" lvl="1" marL="914400" rtl="0" algn="l">
              <a:spcBef>
                <a:spcPts val="0"/>
              </a:spcBef>
              <a:spcAft>
                <a:spcPts val="0"/>
              </a:spcAft>
              <a:buSzPts val="1400"/>
              <a:buChar char="○"/>
            </a:pPr>
            <a:r>
              <a:rPr lang="en"/>
              <a:t>Serializability</a:t>
            </a:r>
            <a:endParaRPr/>
          </a:p>
          <a:p>
            <a:pPr indent="-317500" lvl="2" marL="1371600" rtl="0" algn="l">
              <a:spcBef>
                <a:spcPts val="0"/>
              </a:spcBef>
              <a:spcAft>
                <a:spcPts val="0"/>
              </a:spcAft>
              <a:buSzPts val="1400"/>
              <a:buChar char="■"/>
            </a:pPr>
            <a:r>
              <a:rPr lang="en"/>
              <a:t>Achieved by two phase locking on a single node (Spanner optimizes on this!)</a:t>
            </a:r>
            <a:endParaRPr/>
          </a:p>
          <a:p>
            <a:pPr indent="-342900" lvl="0" marL="457200" rtl="0" algn="l">
              <a:spcBef>
                <a:spcPts val="0"/>
              </a:spcBef>
              <a:spcAft>
                <a:spcPts val="0"/>
              </a:spcAft>
              <a:buSzPts val="1800"/>
              <a:buChar char="●"/>
            </a:pPr>
            <a:r>
              <a:rPr lang="en"/>
              <a:t>Replicas are kept consistent via a consensus algorithm</a:t>
            </a:r>
            <a:endParaRPr/>
          </a:p>
          <a:p>
            <a:pPr indent="-342900" lvl="0" marL="457200" rtl="0" algn="l">
              <a:spcBef>
                <a:spcPts val="0"/>
              </a:spcBef>
              <a:spcAft>
                <a:spcPts val="0"/>
              </a:spcAft>
              <a:buSzPts val="1800"/>
              <a:buChar char="●"/>
            </a:pPr>
            <a:r>
              <a:rPr lang="en"/>
              <a:t>Linearizable reads and writes</a:t>
            </a:r>
            <a:endParaRPr/>
          </a:p>
          <a:p>
            <a:pPr indent="0" lvl="0" marL="0" rtl="0" algn="l">
              <a:spcBef>
                <a:spcPts val="1200"/>
              </a:spcBef>
              <a:spcAft>
                <a:spcPts val="1200"/>
              </a:spcAft>
              <a:buNone/>
            </a:pPr>
            <a:r>
              <a:rPr lang="en"/>
              <a:t>All while maintaining great performance!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Issue With Two Phase Locking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 In two phase locking, a transaction may hold the lock on an object in either shared or exclusive mode.  </a:t>
            </a:r>
            <a:endParaRPr/>
          </a:p>
          <a:p>
            <a:pPr indent="-342900" lvl="0" marL="457200" rtl="0" algn="l">
              <a:spcBef>
                <a:spcPts val="1200"/>
              </a:spcBef>
              <a:spcAft>
                <a:spcPts val="0"/>
              </a:spcAft>
              <a:buSzPts val="1800"/>
              <a:buChar char="●"/>
            </a:pPr>
            <a:r>
              <a:rPr lang="en"/>
              <a:t>If T1 holds lock in exclusive mode, T2 cannot read it until T1 lets go</a:t>
            </a:r>
            <a:endParaRPr/>
          </a:p>
          <a:p>
            <a:pPr indent="-342900" lvl="0" marL="457200" rtl="0" algn="l">
              <a:spcBef>
                <a:spcPts val="0"/>
              </a:spcBef>
              <a:spcAft>
                <a:spcPts val="0"/>
              </a:spcAft>
              <a:buSzPts val="1800"/>
              <a:buChar char="●"/>
            </a:pPr>
            <a:r>
              <a:rPr lang="en"/>
              <a:t>If T2 holds lock in shared mode, T1 cannot write it until T2 lets go</a:t>
            </a:r>
            <a:endParaRPr/>
          </a:p>
          <a:p>
            <a:pPr indent="0" lvl="0" marL="0" rtl="0" algn="l">
              <a:spcBef>
                <a:spcPts val="1200"/>
              </a:spcBef>
              <a:spcAft>
                <a:spcPts val="1200"/>
              </a:spcAft>
              <a:buNone/>
            </a:pPr>
            <a:r>
              <a:rPr lang="en"/>
              <a:t>Spanner makes it so that reads do not require grabbing locks, huge performance gains!  Previously, reads returning lots of data such as full database scans would require grabbing tons of locks, basically freezes writing to the database.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Consistent Snapshots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consistent snapshot is consistent with causality: if a snapshot contains a write, all writes that the writer had read in order to make its own write must be present.</a:t>
            </a:r>
            <a:endParaRPr/>
          </a:p>
        </p:txBody>
      </p:sp>
      <p:cxnSp>
        <p:nvCxnSpPr>
          <p:cNvPr id="80" name="Google Shape;80;p17"/>
          <p:cNvCxnSpPr/>
          <p:nvPr/>
        </p:nvCxnSpPr>
        <p:spPr>
          <a:xfrm>
            <a:off x="2548225" y="3281100"/>
            <a:ext cx="3939900" cy="13500"/>
          </a:xfrm>
          <a:prstGeom prst="straightConnector1">
            <a:avLst/>
          </a:prstGeom>
          <a:noFill/>
          <a:ln cap="flat" cmpd="sng" w="9525">
            <a:solidFill>
              <a:schemeClr val="dk1"/>
            </a:solidFill>
            <a:prstDash val="solid"/>
            <a:round/>
            <a:headEnd len="med" w="med" type="none"/>
            <a:tailEnd len="med" w="med" type="none"/>
          </a:ln>
        </p:spPr>
      </p:cxnSp>
      <p:sp>
        <p:nvSpPr>
          <p:cNvPr id="81" name="Google Shape;81;p17"/>
          <p:cNvSpPr/>
          <p:nvPr/>
        </p:nvSpPr>
        <p:spPr>
          <a:xfrm>
            <a:off x="2521325"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a:off x="2826125"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p:nvPr/>
        </p:nvSpPr>
        <p:spPr>
          <a:xfrm>
            <a:off x="3115325"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a:off x="4161875"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3850325"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5414700"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nvSpPr>
        <p:spPr>
          <a:xfrm>
            <a:off x="6400800" y="3281100"/>
            <a:ext cx="1277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Dependency Chain</a:t>
            </a:r>
            <a:endParaRPr sz="1000">
              <a:solidFill>
                <a:schemeClr val="dk1"/>
              </a:solidFill>
            </a:endParaRPr>
          </a:p>
        </p:txBody>
      </p:sp>
      <p:sp>
        <p:nvSpPr>
          <p:cNvPr id="88" name="Google Shape;88;p17"/>
          <p:cNvSpPr txBox="1"/>
          <p:nvPr/>
        </p:nvSpPr>
        <p:spPr>
          <a:xfrm>
            <a:off x="2419275" y="29559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w1</a:t>
            </a:r>
            <a:endParaRPr sz="1000">
              <a:solidFill>
                <a:schemeClr val="dk1"/>
              </a:solidFill>
            </a:endParaRPr>
          </a:p>
        </p:txBody>
      </p:sp>
      <p:sp>
        <p:nvSpPr>
          <p:cNvPr id="89" name="Google Shape;89;p17"/>
          <p:cNvSpPr txBox="1"/>
          <p:nvPr/>
        </p:nvSpPr>
        <p:spPr>
          <a:xfrm>
            <a:off x="2735375" y="29559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w2</a:t>
            </a:r>
            <a:endParaRPr sz="1000">
              <a:solidFill>
                <a:schemeClr val="dk1"/>
              </a:solidFill>
            </a:endParaRPr>
          </a:p>
        </p:txBody>
      </p:sp>
      <p:sp>
        <p:nvSpPr>
          <p:cNvPr id="90" name="Google Shape;90;p17"/>
          <p:cNvSpPr txBox="1"/>
          <p:nvPr/>
        </p:nvSpPr>
        <p:spPr>
          <a:xfrm>
            <a:off x="3028875" y="29559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w3</a:t>
            </a:r>
            <a:endParaRPr sz="1000">
              <a:solidFill>
                <a:schemeClr val="dk1"/>
              </a:solidFill>
            </a:endParaRPr>
          </a:p>
        </p:txBody>
      </p:sp>
      <p:sp>
        <p:nvSpPr>
          <p:cNvPr id="91" name="Google Shape;91;p17"/>
          <p:cNvSpPr txBox="1"/>
          <p:nvPr/>
        </p:nvSpPr>
        <p:spPr>
          <a:xfrm>
            <a:off x="4081100" y="29559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w5</a:t>
            </a:r>
            <a:endParaRPr sz="1000">
              <a:solidFill>
                <a:schemeClr val="dk1"/>
              </a:solidFill>
            </a:endParaRPr>
          </a:p>
        </p:txBody>
      </p:sp>
      <p:sp>
        <p:nvSpPr>
          <p:cNvPr id="92" name="Google Shape;92;p17"/>
          <p:cNvSpPr txBox="1"/>
          <p:nvPr/>
        </p:nvSpPr>
        <p:spPr>
          <a:xfrm>
            <a:off x="3740463" y="29559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w4</a:t>
            </a:r>
            <a:endParaRPr sz="1000">
              <a:solidFill>
                <a:schemeClr val="dk1"/>
              </a:solidFill>
            </a:endParaRPr>
          </a:p>
        </p:txBody>
      </p:sp>
      <p:sp>
        <p:nvSpPr>
          <p:cNvPr id="93" name="Google Shape;93;p17"/>
          <p:cNvSpPr txBox="1"/>
          <p:nvPr/>
        </p:nvSpPr>
        <p:spPr>
          <a:xfrm>
            <a:off x="5318263" y="29424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w6</a:t>
            </a:r>
            <a:endParaRPr sz="1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Consistent Snapshots</a:t>
            </a:r>
            <a:endParaRPr/>
          </a:p>
        </p:txBody>
      </p:sp>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consistent snapshot is consistent with causality: if a snapshot contains a write, all writes that the writer had read in order to make its own write must be present.</a:t>
            </a:r>
            <a:endParaRPr/>
          </a:p>
        </p:txBody>
      </p:sp>
      <p:cxnSp>
        <p:nvCxnSpPr>
          <p:cNvPr id="100" name="Google Shape;100;p18"/>
          <p:cNvCxnSpPr/>
          <p:nvPr/>
        </p:nvCxnSpPr>
        <p:spPr>
          <a:xfrm>
            <a:off x="2548225" y="3281100"/>
            <a:ext cx="3939900" cy="13500"/>
          </a:xfrm>
          <a:prstGeom prst="straightConnector1">
            <a:avLst/>
          </a:prstGeom>
          <a:noFill/>
          <a:ln cap="flat" cmpd="sng" w="9525">
            <a:solidFill>
              <a:schemeClr val="dk1"/>
            </a:solidFill>
            <a:prstDash val="solid"/>
            <a:round/>
            <a:headEnd len="med" w="med" type="none"/>
            <a:tailEnd len="med" w="med" type="none"/>
          </a:ln>
        </p:spPr>
      </p:cxnSp>
      <p:sp>
        <p:nvSpPr>
          <p:cNvPr id="101" name="Google Shape;101;p18"/>
          <p:cNvSpPr/>
          <p:nvPr/>
        </p:nvSpPr>
        <p:spPr>
          <a:xfrm>
            <a:off x="2521325"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2826125"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4161875"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3850325"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5414700"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nvSpPr>
        <p:spPr>
          <a:xfrm>
            <a:off x="6400800" y="3281100"/>
            <a:ext cx="1277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Dependency Chain</a:t>
            </a:r>
            <a:endParaRPr sz="1000">
              <a:solidFill>
                <a:schemeClr val="dk1"/>
              </a:solidFill>
            </a:endParaRPr>
          </a:p>
        </p:txBody>
      </p:sp>
      <p:sp>
        <p:nvSpPr>
          <p:cNvPr id="107" name="Google Shape;107;p18"/>
          <p:cNvSpPr txBox="1"/>
          <p:nvPr/>
        </p:nvSpPr>
        <p:spPr>
          <a:xfrm>
            <a:off x="2419275" y="29559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w1</a:t>
            </a:r>
            <a:endParaRPr sz="1000">
              <a:solidFill>
                <a:schemeClr val="dk1"/>
              </a:solidFill>
            </a:endParaRPr>
          </a:p>
        </p:txBody>
      </p:sp>
      <p:sp>
        <p:nvSpPr>
          <p:cNvPr id="108" name="Google Shape;108;p18"/>
          <p:cNvSpPr txBox="1"/>
          <p:nvPr/>
        </p:nvSpPr>
        <p:spPr>
          <a:xfrm>
            <a:off x="2735375" y="29559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w2</a:t>
            </a:r>
            <a:endParaRPr sz="1000">
              <a:solidFill>
                <a:schemeClr val="dk1"/>
              </a:solidFill>
            </a:endParaRPr>
          </a:p>
        </p:txBody>
      </p:sp>
      <p:sp>
        <p:nvSpPr>
          <p:cNvPr id="109" name="Google Shape;109;p18"/>
          <p:cNvSpPr txBox="1"/>
          <p:nvPr/>
        </p:nvSpPr>
        <p:spPr>
          <a:xfrm>
            <a:off x="4081100" y="29559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w5</a:t>
            </a:r>
            <a:endParaRPr sz="1000">
              <a:solidFill>
                <a:schemeClr val="dk1"/>
              </a:solidFill>
            </a:endParaRPr>
          </a:p>
        </p:txBody>
      </p:sp>
      <p:sp>
        <p:nvSpPr>
          <p:cNvPr id="110" name="Google Shape;110;p18"/>
          <p:cNvSpPr txBox="1"/>
          <p:nvPr/>
        </p:nvSpPr>
        <p:spPr>
          <a:xfrm>
            <a:off x="3740463" y="29559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w4</a:t>
            </a:r>
            <a:endParaRPr sz="1000">
              <a:solidFill>
                <a:schemeClr val="dk1"/>
              </a:solidFill>
            </a:endParaRPr>
          </a:p>
        </p:txBody>
      </p:sp>
      <p:sp>
        <p:nvSpPr>
          <p:cNvPr id="111" name="Google Shape;111;p18"/>
          <p:cNvSpPr txBox="1"/>
          <p:nvPr/>
        </p:nvSpPr>
        <p:spPr>
          <a:xfrm>
            <a:off x="5318263" y="29424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w6</a:t>
            </a:r>
            <a:endParaRPr sz="1000">
              <a:solidFill>
                <a:schemeClr val="dk1"/>
              </a:solidFill>
            </a:endParaRPr>
          </a:p>
        </p:txBody>
      </p:sp>
      <p:sp>
        <p:nvSpPr>
          <p:cNvPr id="112" name="Google Shape;112;p18"/>
          <p:cNvSpPr txBox="1"/>
          <p:nvPr/>
        </p:nvSpPr>
        <p:spPr>
          <a:xfrm>
            <a:off x="2743200" y="3476075"/>
            <a:ext cx="213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CC0000"/>
                </a:solidFill>
              </a:rPr>
              <a:t>Not consistent!  w3 is missing!</a:t>
            </a:r>
            <a:endParaRPr sz="1000">
              <a:solidFill>
                <a:srgbClr val="CC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Consistent Snapshots</a:t>
            </a:r>
            <a:endParaRPr/>
          </a:p>
        </p:txBody>
      </p:sp>
      <p:sp>
        <p:nvSpPr>
          <p:cNvPr id="118" name="Google Shape;11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order to track causality, Spanner uses actual timestamps!  Since they believe they can rely on their server’s clocks, any read only transaction will only read writes with a lower timestamp than it.</a:t>
            </a:r>
            <a:endParaRPr/>
          </a:p>
        </p:txBody>
      </p:sp>
      <p:cxnSp>
        <p:nvCxnSpPr>
          <p:cNvPr id="119" name="Google Shape;119;p19"/>
          <p:cNvCxnSpPr/>
          <p:nvPr/>
        </p:nvCxnSpPr>
        <p:spPr>
          <a:xfrm>
            <a:off x="2548225" y="3281100"/>
            <a:ext cx="3939900" cy="13500"/>
          </a:xfrm>
          <a:prstGeom prst="straightConnector1">
            <a:avLst/>
          </a:prstGeom>
          <a:noFill/>
          <a:ln cap="flat" cmpd="sng" w="9525">
            <a:solidFill>
              <a:schemeClr val="dk1"/>
            </a:solidFill>
            <a:prstDash val="solid"/>
            <a:round/>
            <a:headEnd len="med" w="med" type="none"/>
            <a:tailEnd len="med" w="med" type="none"/>
          </a:ln>
        </p:spPr>
      </p:cxnSp>
      <p:sp>
        <p:nvSpPr>
          <p:cNvPr id="120" name="Google Shape;120;p19"/>
          <p:cNvSpPr/>
          <p:nvPr/>
        </p:nvSpPr>
        <p:spPr>
          <a:xfrm>
            <a:off x="2521325"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3850325"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5414700"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nvSpPr>
        <p:spPr>
          <a:xfrm>
            <a:off x="6400800" y="3281100"/>
            <a:ext cx="1277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Time</a:t>
            </a:r>
            <a:endParaRPr sz="1000">
              <a:solidFill>
                <a:schemeClr val="dk1"/>
              </a:solidFill>
            </a:endParaRPr>
          </a:p>
        </p:txBody>
      </p:sp>
      <p:sp>
        <p:nvSpPr>
          <p:cNvPr id="124" name="Google Shape;124;p19"/>
          <p:cNvSpPr txBox="1"/>
          <p:nvPr/>
        </p:nvSpPr>
        <p:spPr>
          <a:xfrm>
            <a:off x="2419275" y="29559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w1:00</a:t>
            </a:r>
            <a:endParaRPr sz="1000">
              <a:solidFill>
                <a:schemeClr val="dk1"/>
              </a:solidFill>
            </a:endParaRPr>
          </a:p>
        </p:txBody>
      </p:sp>
      <p:sp>
        <p:nvSpPr>
          <p:cNvPr id="125" name="Google Shape;125;p19"/>
          <p:cNvSpPr txBox="1"/>
          <p:nvPr/>
        </p:nvSpPr>
        <p:spPr>
          <a:xfrm>
            <a:off x="3740463" y="29559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w1:45</a:t>
            </a:r>
            <a:endParaRPr sz="1000">
              <a:solidFill>
                <a:schemeClr val="dk1"/>
              </a:solidFill>
            </a:endParaRPr>
          </a:p>
        </p:txBody>
      </p:sp>
      <p:sp>
        <p:nvSpPr>
          <p:cNvPr id="126" name="Google Shape;126;p19"/>
          <p:cNvSpPr txBox="1"/>
          <p:nvPr/>
        </p:nvSpPr>
        <p:spPr>
          <a:xfrm>
            <a:off x="5318263" y="29424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w2:30</a:t>
            </a:r>
            <a:endParaRPr sz="1000">
              <a:solidFill>
                <a:schemeClr val="dk1"/>
              </a:solidFill>
            </a:endParaRPr>
          </a:p>
        </p:txBody>
      </p:sp>
      <p:sp>
        <p:nvSpPr>
          <p:cNvPr id="127" name="Google Shape;127;p19"/>
          <p:cNvSpPr/>
          <p:nvPr/>
        </p:nvSpPr>
        <p:spPr>
          <a:xfrm>
            <a:off x="5806775"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txBox="1"/>
          <p:nvPr/>
        </p:nvSpPr>
        <p:spPr>
          <a:xfrm>
            <a:off x="5742913" y="29424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w2:35</a:t>
            </a:r>
            <a:endParaRPr sz="1000">
              <a:solidFill>
                <a:schemeClr val="dk1"/>
              </a:solidFill>
            </a:endParaRPr>
          </a:p>
        </p:txBody>
      </p:sp>
      <p:sp>
        <p:nvSpPr>
          <p:cNvPr id="129" name="Google Shape;129;p19"/>
          <p:cNvSpPr txBox="1"/>
          <p:nvPr/>
        </p:nvSpPr>
        <p:spPr>
          <a:xfrm>
            <a:off x="2521325" y="3758450"/>
            <a:ext cx="419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 read only transaction that starts at 2:34 and finishes at 2:36 will not read w2:35 because that has a greater timestamp!</a:t>
            </a:r>
            <a:endParaRPr sz="1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not Lamport Timestamps?</a:t>
            </a:r>
            <a:endParaRPr/>
          </a:p>
        </p:txBody>
      </p:sp>
      <p:sp>
        <p:nvSpPr>
          <p:cNvPr id="135" name="Google Shape;13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Recall: Lamport Timestamps are a way of creating a total ordering of writes in a distributed system consistent with causality.  But do they work here?</a:t>
            </a:r>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lang="en" sz="1200">
                <a:solidFill>
                  <a:schemeClr val="dk1"/>
                </a:solidFill>
              </a:rPr>
              <a:t>Lamport Timestamps will leave out many writes that are “concurrent”, but still did not happen at the same time.  </a:t>
            </a:r>
            <a:endParaRPr sz="1200">
              <a:solidFill>
                <a:schemeClr val="dk1"/>
              </a:solidFill>
            </a:endParaRPr>
          </a:p>
          <a:p>
            <a:pPr indent="0" lvl="0" marL="0" rtl="0" algn="l">
              <a:spcBef>
                <a:spcPts val="1200"/>
              </a:spcBef>
              <a:spcAft>
                <a:spcPts val="0"/>
              </a:spcAft>
              <a:buNone/>
            </a:pPr>
            <a:r>
              <a:rPr lang="en" sz="1200"/>
              <a:t>It may be the case that we have two writes, W1 and W2, where the W1 &lt; W2 (because they are concurrent and use an arbitrary node ordering to decide order) and W2 happened an hour earlier than W1 - hence Lamport Timestamps are not linearizable.</a:t>
            </a:r>
            <a:endParaRPr sz="1200">
              <a:solidFill>
                <a:schemeClr val="dk1"/>
              </a:solidFill>
            </a:endParaRPr>
          </a:p>
          <a:p>
            <a:pPr indent="0" lvl="0" marL="0" rtl="0" algn="l">
              <a:spcBef>
                <a:spcPts val="1200"/>
              </a:spcBef>
              <a:spcAft>
                <a:spcPts val="0"/>
              </a:spcAft>
              <a:buNone/>
            </a:pPr>
            <a:r>
              <a:rPr lang="en" sz="1200">
                <a:solidFill>
                  <a:schemeClr val="dk1"/>
                </a:solidFill>
              </a:rPr>
              <a:t>Additionally,</a:t>
            </a:r>
            <a:r>
              <a:rPr lang="en" sz="1200">
                <a:solidFill>
                  <a:schemeClr val="dk1"/>
                </a:solidFill>
              </a:rPr>
              <a:t> end users cannot communicate with one another externally!</a:t>
            </a:r>
            <a:endParaRPr sz="1200">
              <a:solidFill>
                <a:schemeClr val="dk1"/>
              </a:solidFill>
            </a:endParaRPr>
          </a:p>
          <a:p>
            <a:pPr indent="0" lvl="0" marL="0" rtl="0" algn="l">
              <a:spcBef>
                <a:spcPts val="1200"/>
              </a:spcBef>
              <a:spcAft>
                <a:spcPts val="0"/>
              </a:spcAft>
              <a:buNone/>
            </a:pPr>
            <a:r>
              <a:rPr lang="en" sz="1200"/>
              <a:t>E.g. Jordan sees a cooking video on his friend’s TikTok for you page, immediately goes to follow the account.  There is no way for TikTok to know analytically that Jordan had first been influenced by the for you page. </a:t>
            </a:r>
            <a:endParaRPr sz="12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not Centralized Timestamps?</a:t>
            </a:r>
            <a:endParaRPr/>
          </a:p>
        </p:txBody>
      </p:sp>
      <p:sp>
        <p:nvSpPr>
          <p:cNvPr id="141" name="Google Shape;14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Could use a single server or cluster of servers to give each write to the system an ordering.</a:t>
            </a:r>
            <a:endParaRPr/>
          </a:p>
          <a:p>
            <a:pPr indent="0" lvl="0" marL="0" rtl="0" algn="l">
              <a:spcBef>
                <a:spcPts val="1200"/>
              </a:spcBef>
              <a:spcAft>
                <a:spcPts val="1200"/>
              </a:spcAft>
              <a:buNone/>
            </a:pPr>
            <a:r>
              <a:rPr lang="en"/>
              <a:t>However, this is a huge bottleneck, as the ordering server could fail, and adds a ton of network latency for users not located geographically close to the servers.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