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37422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37422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374226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374226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8374226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8374226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83742267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83742267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3742267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3742267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374226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374226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374226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374226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8374226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8374226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Load Balancers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systems scale, there reaches a point where you can no longer use more powerful hardware (vertical scaling) and have to use more nodes (horizontal scaling).  We have first seen this with databases via partitioning for increasing storage, as well as replication for increasing read (and sometimes even write) throughput.  However, </a:t>
            </a:r>
            <a:r>
              <a:rPr lang="en"/>
              <a:t>databases</a:t>
            </a:r>
            <a:r>
              <a:rPr lang="en"/>
              <a:t> are not the only thing being horizontally scaled, application servers can be too!</a:t>
            </a:r>
            <a:endParaRPr/>
          </a:p>
          <a:p>
            <a:pPr indent="0" lvl="0" marL="0" rtl="0" algn="l">
              <a:spcBef>
                <a:spcPts val="1200"/>
              </a:spcBef>
              <a:spcAft>
                <a:spcPts val="1200"/>
              </a:spcAft>
              <a:buNone/>
            </a:pPr>
            <a:r>
              <a:rPr lang="en"/>
              <a:t>Any time that there are a variety of nodes in a cluster that can serve the same requests, using something like a </a:t>
            </a:r>
            <a:r>
              <a:rPr lang="en">
                <a:solidFill>
                  <a:schemeClr val="dk1"/>
                </a:solidFill>
              </a:rPr>
              <a:t>load balancer </a:t>
            </a:r>
            <a:r>
              <a:rPr lang="en"/>
              <a:t>can help to ensure that none of the servers become overwhelmed.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Load balancers are a type of reverse proxy, that can sit between layers of an application.</a:t>
            </a:r>
            <a:endParaRPr/>
          </a:p>
        </p:txBody>
      </p:sp>
      <p:pic>
        <p:nvPicPr>
          <p:cNvPr id="68" name="Google Shape;68;p15"/>
          <p:cNvPicPr preferRelativeResize="0"/>
          <p:nvPr/>
        </p:nvPicPr>
        <p:blipFill>
          <a:blip r:embed="rId3">
            <a:alphaModFix/>
          </a:blip>
          <a:stretch>
            <a:fillRect/>
          </a:stretch>
        </p:blipFill>
        <p:spPr>
          <a:xfrm>
            <a:off x="3296600" y="1932725"/>
            <a:ext cx="596325" cy="803973"/>
          </a:xfrm>
          <a:prstGeom prst="rect">
            <a:avLst/>
          </a:prstGeom>
          <a:noFill/>
          <a:ln>
            <a:noFill/>
          </a:ln>
        </p:spPr>
      </p:pic>
      <p:pic>
        <p:nvPicPr>
          <p:cNvPr id="69" name="Google Shape;69;p15"/>
          <p:cNvPicPr preferRelativeResize="0"/>
          <p:nvPr/>
        </p:nvPicPr>
        <p:blipFill>
          <a:blip r:embed="rId3">
            <a:alphaModFix/>
          </a:blip>
          <a:stretch>
            <a:fillRect/>
          </a:stretch>
        </p:blipFill>
        <p:spPr>
          <a:xfrm>
            <a:off x="3296600" y="2933700"/>
            <a:ext cx="596325" cy="803973"/>
          </a:xfrm>
          <a:prstGeom prst="rect">
            <a:avLst/>
          </a:prstGeom>
          <a:noFill/>
          <a:ln>
            <a:noFill/>
          </a:ln>
        </p:spPr>
      </p:pic>
      <p:pic>
        <p:nvPicPr>
          <p:cNvPr id="70" name="Google Shape;70;p15"/>
          <p:cNvPicPr preferRelativeResize="0"/>
          <p:nvPr/>
        </p:nvPicPr>
        <p:blipFill>
          <a:blip r:embed="rId3">
            <a:alphaModFix/>
          </a:blip>
          <a:stretch>
            <a:fillRect/>
          </a:stretch>
        </p:blipFill>
        <p:spPr>
          <a:xfrm>
            <a:off x="3296600" y="3934675"/>
            <a:ext cx="596325" cy="803973"/>
          </a:xfrm>
          <a:prstGeom prst="rect">
            <a:avLst/>
          </a:prstGeom>
          <a:noFill/>
          <a:ln>
            <a:noFill/>
          </a:ln>
        </p:spPr>
      </p:pic>
      <p:pic>
        <p:nvPicPr>
          <p:cNvPr id="71" name="Google Shape;71;p15"/>
          <p:cNvPicPr preferRelativeResize="0"/>
          <p:nvPr/>
        </p:nvPicPr>
        <p:blipFill>
          <a:blip r:embed="rId4">
            <a:alphaModFix/>
          </a:blip>
          <a:stretch>
            <a:fillRect/>
          </a:stretch>
        </p:blipFill>
        <p:spPr>
          <a:xfrm>
            <a:off x="311700" y="2699314"/>
            <a:ext cx="841201" cy="1272750"/>
          </a:xfrm>
          <a:prstGeom prst="rect">
            <a:avLst/>
          </a:prstGeom>
          <a:noFill/>
          <a:ln>
            <a:noFill/>
          </a:ln>
        </p:spPr>
      </p:pic>
      <p:sp>
        <p:nvSpPr>
          <p:cNvPr id="72" name="Google Shape;72;p15"/>
          <p:cNvSpPr/>
          <p:nvPr/>
        </p:nvSpPr>
        <p:spPr>
          <a:xfrm>
            <a:off x="1687600"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sp>
        <p:nvSpPr>
          <p:cNvPr id="73" name="Google Shape;73;p15"/>
          <p:cNvSpPr/>
          <p:nvPr/>
        </p:nvSpPr>
        <p:spPr>
          <a:xfrm>
            <a:off x="4787175"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pic>
        <p:nvPicPr>
          <p:cNvPr id="74" name="Google Shape;74;p15"/>
          <p:cNvPicPr preferRelativeResize="0"/>
          <p:nvPr/>
        </p:nvPicPr>
        <p:blipFill>
          <a:blip r:embed="rId5">
            <a:alphaModFix/>
          </a:blip>
          <a:stretch>
            <a:fillRect/>
          </a:stretch>
        </p:blipFill>
        <p:spPr>
          <a:xfrm>
            <a:off x="6649550" y="1954824"/>
            <a:ext cx="759775" cy="759775"/>
          </a:xfrm>
          <a:prstGeom prst="rect">
            <a:avLst/>
          </a:prstGeom>
          <a:noFill/>
          <a:ln>
            <a:noFill/>
          </a:ln>
        </p:spPr>
      </p:pic>
      <p:pic>
        <p:nvPicPr>
          <p:cNvPr id="75" name="Google Shape;75;p15"/>
          <p:cNvPicPr preferRelativeResize="0"/>
          <p:nvPr/>
        </p:nvPicPr>
        <p:blipFill>
          <a:blip r:embed="rId5">
            <a:alphaModFix/>
          </a:blip>
          <a:stretch>
            <a:fillRect/>
          </a:stretch>
        </p:blipFill>
        <p:spPr>
          <a:xfrm>
            <a:off x="6649550" y="2944761"/>
            <a:ext cx="759775" cy="759775"/>
          </a:xfrm>
          <a:prstGeom prst="rect">
            <a:avLst/>
          </a:prstGeom>
          <a:noFill/>
          <a:ln>
            <a:noFill/>
          </a:ln>
        </p:spPr>
      </p:pic>
      <p:pic>
        <p:nvPicPr>
          <p:cNvPr id="76" name="Google Shape;76;p15"/>
          <p:cNvPicPr preferRelativeResize="0"/>
          <p:nvPr/>
        </p:nvPicPr>
        <p:blipFill>
          <a:blip r:embed="rId5">
            <a:alphaModFix/>
          </a:blip>
          <a:stretch>
            <a:fillRect/>
          </a:stretch>
        </p:blipFill>
        <p:spPr>
          <a:xfrm>
            <a:off x="6649550" y="3934674"/>
            <a:ext cx="759775" cy="759775"/>
          </a:xfrm>
          <a:prstGeom prst="rect">
            <a:avLst/>
          </a:prstGeom>
          <a:noFill/>
          <a:ln>
            <a:noFill/>
          </a:ln>
        </p:spPr>
      </p:pic>
      <p:cxnSp>
        <p:nvCxnSpPr>
          <p:cNvPr id="77" name="Google Shape;77;p15"/>
          <p:cNvCxnSpPr>
            <a:stCxn id="71" idx="3"/>
            <a:endCxn id="72" idx="1"/>
          </p:cNvCxnSpPr>
          <p:nvPr/>
        </p:nvCxnSpPr>
        <p:spPr>
          <a:xfrm flipH="1" rot="10800000">
            <a:off x="1152901" y="3324589"/>
            <a:ext cx="534600" cy="11100"/>
          </a:xfrm>
          <a:prstGeom prst="straightConnector1">
            <a:avLst/>
          </a:prstGeom>
          <a:noFill/>
          <a:ln cap="flat" cmpd="sng" w="9525">
            <a:solidFill>
              <a:schemeClr val="dk1"/>
            </a:solidFill>
            <a:prstDash val="solid"/>
            <a:round/>
            <a:headEnd len="med" w="med" type="none"/>
            <a:tailEnd len="med" w="med" type="triangle"/>
          </a:ln>
        </p:spPr>
      </p:cxnSp>
      <p:cxnSp>
        <p:nvCxnSpPr>
          <p:cNvPr id="78" name="Google Shape;78;p15"/>
          <p:cNvCxnSpPr>
            <a:stCxn id="72" idx="3"/>
            <a:endCxn id="68" idx="1"/>
          </p:cNvCxnSpPr>
          <p:nvPr/>
        </p:nvCxnSpPr>
        <p:spPr>
          <a:xfrm flipH="1" rot="10800000">
            <a:off x="2655700" y="2334638"/>
            <a:ext cx="640800" cy="990000"/>
          </a:xfrm>
          <a:prstGeom prst="straightConnector1">
            <a:avLst/>
          </a:prstGeom>
          <a:noFill/>
          <a:ln cap="flat" cmpd="sng" w="9525">
            <a:solidFill>
              <a:schemeClr val="dk1"/>
            </a:solidFill>
            <a:prstDash val="solid"/>
            <a:round/>
            <a:headEnd len="med" w="med" type="none"/>
            <a:tailEnd len="med" w="med" type="triangle"/>
          </a:ln>
        </p:spPr>
      </p:cxnSp>
      <p:cxnSp>
        <p:nvCxnSpPr>
          <p:cNvPr id="79" name="Google Shape;79;p15"/>
          <p:cNvCxnSpPr>
            <a:stCxn id="72" idx="3"/>
            <a:endCxn id="69" idx="1"/>
          </p:cNvCxnSpPr>
          <p:nvPr/>
        </p:nvCxnSpPr>
        <p:spPr>
          <a:xfrm>
            <a:off x="2655700" y="3324638"/>
            <a:ext cx="640800" cy="11100"/>
          </a:xfrm>
          <a:prstGeom prst="straightConnector1">
            <a:avLst/>
          </a:prstGeom>
          <a:noFill/>
          <a:ln cap="flat" cmpd="sng" w="9525">
            <a:solidFill>
              <a:schemeClr val="dk1"/>
            </a:solidFill>
            <a:prstDash val="solid"/>
            <a:round/>
            <a:headEnd len="med" w="med" type="none"/>
            <a:tailEnd len="med" w="med" type="triangle"/>
          </a:ln>
        </p:spPr>
      </p:cxnSp>
      <p:cxnSp>
        <p:nvCxnSpPr>
          <p:cNvPr id="80" name="Google Shape;80;p15"/>
          <p:cNvCxnSpPr>
            <a:stCxn id="72" idx="3"/>
            <a:endCxn id="70" idx="1"/>
          </p:cNvCxnSpPr>
          <p:nvPr/>
        </p:nvCxnSpPr>
        <p:spPr>
          <a:xfrm>
            <a:off x="2655700" y="3324638"/>
            <a:ext cx="640800" cy="1011900"/>
          </a:xfrm>
          <a:prstGeom prst="straightConnector1">
            <a:avLst/>
          </a:prstGeom>
          <a:noFill/>
          <a:ln cap="flat" cmpd="sng" w="9525">
            <a:solidFill>
              <a:schemeClr val="dk1"/>
            </a:solidFill>
            <a:prstDash val="solid"/>
            <a:round/>
            <a:headEnd len="med" w="med" type="none"/>
            <a:tailEnd len="med" w="med" type="triangle"/>
          </a:ln>
        </p:spPr>
      </p:cxnSp>
      <p:cxnSp>
        <p:nvCxnSpPr>
          <p:cNvPr id="81" name="Google Shape;81;p15"/>
          <p:cNvCxnSpPr>
            <a:stCxn id="69" idx="3"/>
            <a:endCxn id="73" idx="1"/>
          </p:cNvCxnSpPr>
          <p:nvPr/>
        </p:nvCxnSpPr>
        <p:spPr>
          <a:xfrm flipH="1" rot="10800000">
            <a:off x="3892925" y="3324587"/>
            <a:ext cx="894300" cy="1110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5"/>
          <p:cNvCxnSpPr>
            <a:stCxn id="68" idx="3"/>
            <a:endCxn id="73" idx="1"/>
          </p:cNvCxnSpPr>
          <p:nvPr/>
        </p:nvCxnSpPr>
        <p:spPr>
          <a:xfrm>
            <a:off x="3892925" y="2334712"/>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3" name="Google Shape;83;p15"/>
          <p:cNvCxnSpPr>
            <a:stCxn id="70" idx="3"/>
            <a:endCxn id="73" idx="1"/>
          </p:cNvCxnSpPr>
          <p:nvPr/>
        </p:nvCxnSpPr>
        <p:spPr>
          <a:xfrm flipH="1" rot="10800000">
            <a:off x="3892925" y="3324762"/>
            <a:ext cx="894300" cy="1011900"/>
          </a:xfrm>
          <a:prstGeom prst="straightConnector1">
            <a:avLst/>
          </a:prstGeom>
          <a:noFill/>
          <a:ln cap="flat" cmpd="sng" w="9525">
            <a:solidFill>
              <a:schemeClr val="dk1"/>
            </a:solidFill>
            <a:prstDash val="solid"/>
            <a:round/>
            <a:headEnd len="med" w="med" type="none"/>
            <a:tailEnd len="med" w="med" type="triangle"/>
          </a:ln>
        </p:spPr>
      </p:cxnSp>
      <p:cxnSp>
        <p:nvCxnSpPr>
          <p:cNvPr id="84" name="Google Shape;84;p15"/>
          <p:cNvCxnSpPr>
            <a:stCxn id="73" idx="3"/>
            <a:endCxn id="74" idx="1"/>
          </p:cNvCxnSpPr>
          <p:nvPr/>
        </p:nvCxnSpPr>
        <p:spPr>
          <a:xfrm flipH="1" rot="10800000">
            <a:off x="5755275" y="2334638"/>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5" name="Google Shape;85;p15"/>
          <p:cNvCxnSpPr>
            <a:stCxn id="73" idx="3"/>
            <a:endCxn id="75" idx="1"/>
          </p:cNvCxnSpPr>
          <p:nvPr/>
        </p:nvCxnSpPr>
        <p:spPr>
          <a:xfrm>
            <a:off x="5755275" y="3324638"/>
            <a:ext cx="894300" cy="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a:stCxn id="73" idx="3"/>
            <a:endCxn id="76" idx="1"/>
          </p:cNvCxnSpPr>
          <p:nvPr/>
        </p:nvCxnSpPr>
        <p:spPr>
          <a:xfrm>
            <a:off x="5755275" y="3324638"/>
            <a:ext cx="894300" cy="990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Balancing Overview</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Locally keep state of the health of each server via heartbeats</a:t>
            </a:r>
            <a:endParaRPr/>
          </a:p>
          <a:p>
            <a:pPr indent="-317500" lvl="1" marL="914400" rtl="0" algn="l">
              <a:spcBef>
                <a:spcPts val="0"/>
              </a:spcBef>
              <a:spcAft>
                <a:spcPts val="0"/>
              </a:spcAft>
              <a:buSzPts val="1400"/>
              <a:buChar char="○"/>
            </a:pPr>
            <a:r>
              <a:rPr lang="en"/>
              <a:t>Number of open connections</a:t>
            </a:r>
            <a:endParaRPr/>
          </a:p>
          <a:p>
            <a:pPr indent="-317500" lvl="1" marL="914400" rtl="0" algn="l">
              <a:spcBef>
                <a:spcPts val="0"/>
              </a:spcBef>
              <a:spcAft>
                <a:spcPts val="0"/>
              </a:spcAft>
              <a:buSzPts val="1400"/>
              <a:buChar char="○"/>
            </a:pPr>
            <a:r>
              <a:rPr lang="en"/>
              <a:t>Load</a:t>
            </a:r>
            <a:endParaRPr/>
          </a:p>
          <a:p>
            <a:pPr indent="-317500" lvl="1" marL="914400" rtl="0" algn="l">
              <a:spcBef>
                <a:spcPts val="0"/>
              </a:spcBef>
              <a:spcAft>
                <a:spcPts val="0"/>
              </a:spcAft>
              <a:buSzPts val="1400"/>
              <a:buChar char="○"/>
            </a:pPr>
            <a:r>
              <a:rPr lang="en"/>
              <a:t>Time of last heartbeat</a:t>
            </a:r>
            <a:endParaRPr/>
          </a:p>
          <a:p>
            <a:pPr indent="-317500" lvl="1" marL="914400" rtl="0" algn="l">
              <a:spcBef>
                <a:spcPts val="0"/>
              </a:spcBef>
              <a:spcAft>
                <a:spcPts val="0"/>
              </a:spcAft>
              <a:buSzPts val="1400"/>
              <a:buChar char="○"/>
            </a:pPr>
            <a:r>
              <a:rPr lang="en"/>
              <a:t>Done locally as opposed to in a coordination service to speed up routing</a:t>
            </a:r>
            <a:endParaRPr/>
          </a:p>
          <a:p>
            <a:pPr indent="-342900" lvl="0" marL="457200" rtl="0" algn="l">
              <a:spcBef>
                <a:spcPts val="0"/>
              </a:spcBef>
              <a:spcAft>
                <a:spcPts val="0"/>
              </a:spcAft>
              <a:buSzPts val="1800"/>
              <a:buChar char="●"/>
            </a:pPr>
            <a:r>
              <a:rPr lang="en"/>
              <a:t>Route traffic to each server based on some sort of routing policies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Policies</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Least connections</a:t>
            </a:r>
            <a:endParaRPr/>
          </a:p>
          <a:p>
            <a:pPr indent="-317500" lvl="1" marL="914400" rtl="0" algn="l">
              <a:spcBef>
                <a:spcPts val="0"/>
              </a:spcBef>
              <a:spcAft>
                <a:spcPts val="0"/>
              </a:spcAft>
              <a:buSzPts val="1400"/>
              <a:buChar char="○"/>
            </a:pPr>
            <a:r>
              <a:rPr lang="en"/>
              <a:t>Traffic routed to server with fewest active open TCP connections</a:t>
            </a:r>
            <a:endParaRPr/>
          </a:p>
          <a:p>
            <a:pPr indent="-342900" lvl="0" marL="457200" rtl="0" algn="l">
              <a:spcBef>
                <a:spcPts val="0"/>
              </a:spcBef>
              <a:spcAft>
                <a:spcPts val="0"/>
              </a:spcAft>
              <a:buSzPts val="1800"/>
              <a:buChar char="●"/>
            </a:pPr>
            <a:r>
              <a:rPr lang="en"/>
              <a:t>Least response time</a:t>
            </a:r>
            <a:endParaRPr/>
          </a:p>
          <a:p>
            <a:pPr indent="-317500" lvl="1" marL="914400" rtl="0" algn="l">
              <a:spcBef>
                <a:spcPts val="0"/>
              </a:spcBef>
              <a:spcAft>
                <a:spcPts val="0"/>
              </a:spcAft>
              <a:buSzPts val="1400"/>
              <a:buChar char="○"/>
            </a:pPr>
            <a:r>
              <a:rPr lang="en"/>
              <a:t>Traffic routed to server with lowest average response time </a:t>
            </a:r>
            <a:endParaRPr/>
          </a:p>
          <a:p>
            <a:pPr indent="-342900" lvl="0" marL="457200" rtl="0" algn="l">
              <a:spcBef>
                <a:spcPts val="0"/>
              </a:spcBef>
              <a:spcAft>
                <a:spcPts val="0"/>
              </a:spcAft>
              <a:buSzPts val="1800"/>
              <a:buChar char="●"/>
            </a:pPr>
            <a:r>
              <a:rPr lang="en"/>
              <a:t>(Weighted) round robin</a:t>
            </a:r>
            <a:endParaRPr/>
          </a:p>
          <a:p>
            <a:pPr indent="-317500" lvl="1" marL="914400" rtl="0" algn="l">
              <a:spcBef>
                <a:spcPts val="0"/>
              </a:spcBef>
              <a:spcAft>
                <a:spcPts val="0"/>
              </a:spcAft>
              <a:buSzPts val="1400"/>
              <a:buChar char="○"/>
            </a:pPr>
            <a:r>
              <a:rPr lang="en"/>
              <a:t>Create ordering of the servers, send each subsequent request in order to next server</a:t>
            </a:r>
            <a:endParaRPr/>
          </a:p>
          <a:p>
            <a:pPr indent="-317500" lvl="1" marL="914400" rtl="0" algn="l">
              <a:spcBef>
                <a:spcPts val="0"/>
              </a:spcBef>
              <a:spcAft>
                <a:spcPts val="0"/>
              </a:spcAft>
              <a:buSzPts val="1400"/>
              <a:buChar char="○"/>
            </a:pPr>
            <a:r>
              <a:rPr lang="en"/>
              <a:t>Can be weighted by compute capacity of the servers</a:t>
            </a:r>
            <a:endParaRPr/>
          </a:p>
          <a:p>
            <a:pPr indent="-342900" lvl="0" marL="457200" rtl="0" algn="l">
              <a:spcBef>
                <a:spcPts val="0"/>
              </a:spcBef>
              <a:spcAft>
                <a:spcPts val="0"/>
              </a:spcAft>
              <a:buSzPts val="1800"/>
              <a:buChar char="●"/>
            </a:pPr>
            <a:r>
              <a:rPr lang="en"/>
              <a:t>Hashing</a:t>
            </a:r>
            <a:endParaRPr/>
          </a:p>
          <a:p>
            <a:pPr indent="-317500" lvl="1" marL="914400" rtl="0" algn="l">
              <a:spcBef>
                <a:spcPts val="0"/>
              </a:spcBef>
              <a:spcAft>
                <a:spcPts val="0"/>
              </a:spcAft>
              <a:buSzPts val="1400"/>
              <a:buChar char="○"/>
            </a:pPr>
            <a:r>
              <a:rPr lang="en"/>
              <a:t>Based on the contents of the request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vs. Layer 7 Load Balancing</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Layer 4:</a:t>
            </a:r>
            <a:endParaRPr/>
          </a:p>
          <a:p>
            <a:pPr indent="-342900" lvl="0" marL="457200" rtl="0" algn="l">
              <a:spcBef>
                <a:spcPts val="1200"/>
              </a:spcBef>
              <a:spcAft>
                <a:spcPts val="0"/>
              </a:spcAft>
              <a:buSzPts val="1800"/>
              <a:buChar char="●"/>
            </a:pPr>
            <a:r>
              <a:rPr lang="en"/>
              <a:t>Requests are routed based on the details exposed by the network transport layer</a:t>
            </a:r>
            <a:endParaRPr/>
          </a:p>
          <a:p>
            <a:pPr indent="-317500" lvl="1" marL="914400" rtl="0" algn="l">
              <a:spcBef>
                <a:spcPts val="0"/>
              </a:spcBef>
              <a:spcAft>
                <a:spcPts val="0"/>
              </a:spcAft>
              <a:buSzPts val="1400"/>
              <a:buChar char="○"/>
            </a:pPr>
            <a:r>
              <a:rPr lang="en"/>
              <a:t>Source IP address, destination IP address, ports in the header</a:t>
            </a:r>
            <a:endParaRPr/>
          </a:p>
          <a:p>
            <a:pPr indent="-317500" lvl="1" marL="914400" rtl="0" algn="l">
              <a:spcBef>
                <a:spcPts val="0"/>
              </a:spcBef>
              <a:spcAft>
                <a:spcPts val="0"/>
              </a:spcAft>
              <a:buSzPts val="1400"/>
              <a:buChar char="○"/>
            </a:pPr>
            <a:r>
              <a:rPr lang="en"/>
              <a:t>Computationally faster</a:t>
            </a:r>
            <a:endParaRPr/>
          </a:p>
          <a:p>
            <a:pPr indent="0" lvl="0" marL="0" rtl="0" algn="l">
              <a:spcBef>
                <a:spcPts val="1200"/>
              </a:spcBef>
              <a:spcAft>
                <a:spcPts val="0"/>
              </a:spcAft>
              <a:buNone/>
            </a:pPr>
            <a:r>
              <a:rPr lang="en"/>
              <a:t>Layer 7:</a:t>
            </a:r>
            <a:endParaRPr/>
          </a:p>
          <a:p>
            <a:pPr indent="-342900" lvl="0" marL="457200" rtl="0" algn="l">
              <a:spcBef>
                <a:spcPts val="1200"/>
              </a:spcBef>
              <a:spcAft>
                <a:spcPts val="0"/>
              </a:spcAft>
              <a:buSzPts val="1800"/>
              <a:buChar char="●"/>
            </a:pPr>
            <a:r>
              <a:rPr lang="en"/>
              <a:t>Requests are routed based on header contents</a:t>
            </a:r>
            <a:endParaRPr/>
          </a:p>
          <a:p>
            <a:pPr indent="-317500" lvl="1" marL="914400" rtl="0" algn="l">
              <a:spcBef>
                <a:spcPts val="0"/>
              </a:spcBef>
              <a:spcAft>
                <a:spcPts val="0"/>
              </a:spcAft>
              <a:buSzPts val="1400"/>
              <a:buChar char="○"/>
            </a:pPr>
            <a:r>
              <a:rPr lang="en"/>
              <a:t>More flexibility in routing, can hash on more relevant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Consistent hashing is an algorithm that distributes items into buckets in a way such that adding/removing buckets only shifts around the hash of a small portion of the items.</a:t>
            </a:r>
            <a:endParaRPr/>
          </a:p>
          <a:p>
            <a:pPr indent="0" lvl="0" marL="0" rtl="0" algn="l">
              <a:spcBef>
                <a:spcPts val="1200"/>
              </a:spcBef>
              <a:spcAft>
                <a:spcPts val="1200"/>
              </a:spcAft>
              <a:buNone/>
            </a:pPr>
            <a:r>
              <a:rPr lang="en"/>
              <a:t>This is extremely useful for load balancing, as routing the same/similar requests to the same nodes allows nodes to locally cache certain results, thus reducing the amount of network calls/computation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 until this point, we have acted like there is only one load balancer, which would act as a single point of failure - if the load balancer went down we would not be able to serve any requests.</a:t>
            </a:r>
            <a:endParaRPr/>
          </a:p>
          <a:p>
            <a:pPr indent="0" lvl="0" marL="0" rtl="0" algn="l">
              <a:spcBef>
                <a:spcPts val="1200"/>
              </a:spcBef>
              <a:spcAft>
                <a:spcPts val="1200"/>
              </a:spcAft>
              <a:buNone/>
            </a:pPr>
            <a:r>
              <a:rPr lang="en"/>
              <a:t>Can either run two machines with some shared network attached storage for configuration, both acting as load balancers (active-active), or have one machine running as a load balancer with a second that occasionally exchanges heartbeats with it and takes over if it is down (active-passive).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Load balancers are a relatively essential part of applications at scale, and in reality they often perform even more functionality than just load balancing - doing things like encryption/decryption, and acting as a reverse proxy.</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Make sure that your various servers do not become overwhelmed by incoming requests</a:t>
            </a:r>
            <a:endParaRPr/>
          </a:p>
          <a:p>
            <a:pPr indent="-342900" lvl="0" marL="457200" rtl="0" algn="l">
              <a:spcBef>
                <a:spcPts val="0"/>
              </a:spcBef>
              <a:spcAft>
                <a:spcPts val="0"/>
              </a:spcAft>
              <a:buSzPts val="1800"/>
              <a:buChar char="●"/>
            </a:pPr>
            <a:r>
              <a:rPr lang="en"/>
              <a:t>Maximize</a:t>
            </a:r>
            <a:r>
              <a:rPr lang="en"/>
              <a:t> local cache performance via consistent hashing</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Can become a performance bottleneck</a:t>
            </a:r>
            <a:endParaRPr/>
          </a:p>
          <a:p>
            <a:pPr indent="-342900" lvl="0" marL="457200" rtl="0" algn="l">
              <a:spcBef>
                <a:spcPts val="0"/>
              </a:spcBef>
              <a:spcAft>
                <a:spcPts val="0"/>
              </a:spcAft>
              <a:buSzPts val="1800"/>
              <a:buChar char="●"/>
            </a:pPr>
            <a:r>
              <a:rPr lang="en"/>
              <a:t>Adds more complexity to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