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8ec0c22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8ec0c22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8ec0c22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8ec0c22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8ec0c220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8ec0c220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8ec0c220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8ec0c220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8ec0c220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8ec0c220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8ec0c220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8ec0c220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8ec0c220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8ec0c220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MongoDB</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MongoDB is yet another immensely popular NoSQL database widely used in industry.  Compared to an RDBMS, or something with a much different intended use case such as Cassandra, it seems that MongoDB is a very flexible and middle of the road solution, such that developers have more freedom to use both some relational concepts in their data patterns, while still generally trying to keep denormalized data when possible.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Format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MongoDB is a document database - documents are stored within collections, and in turn each document itself can have other nested collections.</a:t>
            </a:r>
            <a:endParaRPr/>
          </a:p>
        </p:txBody>
      </p:sp>
      <p:sp>
        <p:nvSpPr>
          <p:cNvPr id="68" name="Google Shape;68;p15"/>
          <p:cNvSpPr/>
          <p:nvPr/>
        </p:nvSpPr>
        <p:spPr>
          <a:xfrm>
            <a:off x="1378325" y="2571750"/>
            <a:ext cx="1929600" cy="100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t>
            </a:r>
            <a:endParaRPr sz="1000"/>
          </a:p>
          <a:p>
            <a:pPr indent="0" lvl="0" marL="457200" rtl="0" algn="l">
              <a:spcBef>
                <a:spcPts val="0"/>
              </a:spcBef>
              <a:spcAft>
                <a:spcPts val="0"/>
              </a:spcAft>
              <a:buNone/>
            </a:pPr>
            <a:r>
              <a:rPr lang="en" sz="1000"/>
              <a:t>Name: Riley Reid</a:t>
            </a:r>
            <a:endParaRPr sz="1000"/>
          </a:p>
          <a:p>
            <a:pPr indent="0" lvl="0" marL="457200" rtl="0" algn="l">
              <a:spcBef>
                <a:spcPts val="0"/>
              </a:spcBef>
              <a:spcAft>
                <a:spcPts val="0"/>
              </a:spcAft>
              <a:buNone/>
            </a:pPr>
            <a:r>
              <a:rPr lang="en" sz="1000"/>
              <a:t>Age: 30</a:t>
            </a:r>
            <a:endParaRPr sz="1000"/>
          </a:p>
          <a:p>
            <a:pPr indent="0" lvl="0" marL="457200" rtl="0" algn="l">
              <a:spcBef>
                <a:spcPts val="0"/>
              </a:spcBef>
              <a:spcAft>
                <a:spcPts val="0"/>
              </a:spcAft>
              <a:buNone/>
            </a:pPr>
            <a:r>
              <a:rPr lang="en" sz="1000"/>
              <a:t>Videos: [SUBCOLLECTION]</a:t>
            </a:r>
            <a:endParaRPr sz="1000"/>
          </a:p>
          <a:p>
            <a:pPr indent="0" lvl="0" marL="0" rtl="0" algn="l">
              <a:spcBef>
                <a:spcPts val="0"/>
              </a:spcBef>
              <a:spcAft>
                <a:spcPts val="0"/>
              </a:spcAft>
              <a:buNone/>
            </a:pPr>
            <a:r>
              <a:rPr lang="en" sz="1000"/>
              <a:t>}</a:t>
            </a:r>
            <a:endParaRPr sz="1000"/>
          </a:p>
        </p:txBody>
      </p:sp>
      <p:sp>
        <p:nvSpPr>
          <p:cNvPr id="69" name="Google Shape;69;p15"/>
          <p:cNvSpPr txBox="1"/>
          <p:nvPr/>
        </p:nvSpPr>
        <p:spPr>
          <a:xfrm>
            <a:off x="1337975" y="2138075"/>
            <a:ext cx="17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Famous Actresses</a:t>
            </a:r>
            <a:endParaRPr>
              <a:solidFill>
                <a:schemeClr val="dk1"/>
              </a:solidFill>
            </a:endParaRPr>
          </a:p>
        </p:txBody>
      </p:sp>
      <p:sp>
        <p:nvSpPr>
          <p:cNvPr id="70" name="Google Shape;70;p15"/>
          <p:cNvSpPr/>
          <p:nvPr/>
        </p:nvSpPr>
        <p:spPr>
          <a:xfrm>
            <a:off x="1378325" y="3658625"/>
            <a:ext cx="1929600" cy="100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a:t>
            </a:r>
            <a:endParaRPr sz="1000"/>
          </a:p>
          <a:p>
            <a:pPr indent="0" lvl="0" marL="457200" rtl="0" algn="l">
              <a:spcBef>
                <a:spcPts val="0"/>
              </a:spcBef>
              <a:spcAft>
                <a:spcPts val="0"/>
              </a:spcAft>
              <a:buNone/>
            </a:pPr>
            <a:r>
              <a:rPr lang="en" sz="1000"/>
              <a:t>Name: Mia Khalifa</a:t>
            </a:r>
            <a:endParaRPr sz="1000"/>
          </a:p>
          <a:p>
            <a:pPr indent="0" lvl="0" marL="457200" rtl="0" algn="l">
              <a:spcBef>
                <a:spcPts val="0"/>
              </a:spcBef>
              <a:spcAft>
                <a:spcPts val="0"/>
              </a:spcAft>
              <a:buNone/>
            </a:pPr>
            <a:r>
              <a:rPr lang="en" sz="1000"/>
              <a:t>Age: 29</a:t>
            </a:r>
            <a:endParaRPr sz="1000"/>
          </a:p>
          <a:p>
            <a:pPr indent="0" lvl="0" marL="457200" rtl="0" algn="l">
              <a:spcBef>
                <a:spcPts val="0"/>
              </a:spcBef>
              <a:spcAft>
                <a:spcPts val="0"/>
              </a:spcAft>
              <a:buNone/>
            </a:pPr>
            <a:r>
              <a:rPr lang="en" sz="1000"/>
              <a:t>Videos: [SUBCOLLECTION]</a:t>
            </a:r>
            <a:endParaRPr sz="1000"/>
          </a:p>
          <a:p>
            <a:pPr indent="0" lvl="0" marL="0" rtl="0" algn="l">
              <a:spcBef>
                <a:spcPts val="0"/>
              </a:spcBef>
              <a:spcAft>
                <a:spcPts val="0"/>
              </a:spcAft>
              <a:buNone/>
            </a:pPr>
            <a:r>
              <a:rPr lang="en" sz="1000"/>
              <a:t>}</a:t>
            </a:r>
            <a:endParaRPr sz="1000"/>
          </a:p>
        </p:txBody>
      </p:sp>
      <p:sp>
        <p:nvSpPr>
          <p:cNvPr id="71" name="Google Shape;71;p15"/>
          <p:cNvSpPr txBox="1"/>
          <p:nvPr/>
        </p:nvSpPr>
        <p:spPr>
          <a:xfrm>
            <a:off x="4161875" y="2568400"/>
            <a:ext cx="3186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Note that documents do not follow a set schema: within a collection it is advisable to have generally similar documents but there is nothing enforcing a format, which allows for adjustable schemas over time!</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Architectural Overview</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Within a collection, database partitions the documents based off of a shard key per record</a:t>
            </a:r>
            <a:endParaRPr/>
          </a:p>
          <a:p>
            <a:pPr indent="-342900" lvl="0" marL="457200" rtl="0" algn="l">
              <a:spcBef>
                <a:spcPts val="0"/>
              </a:spcBef>
              <a:spcAft>
                <a:spcPts val="0"/>
              </a:spcAft>
              <a:buSzPts val="1800"/>
              <a:buChar char="●"/>
            </a:pPr>
            <a:r>
              <a:rPr lang="en"/>
              <a:t>Within each shard, availability is ensured </a:t>
            </a:r>
            <a:r>
              <a:rPr lang="en"/>
              <a:t>via single leader replication</a:t>
            </a:r>
            <a:endParaRPr/>
          </a:p>
          <a:p>
            <a:pPr indent="-342900" lvl="0" marL="457200" rtl="0" algn="l">
              <a:spcBef>
                <a:spcPts val="0"/>
              </a:spcBef>
              <a:spcAft>
                <a:spcPts val="0"/>
              </a:spcAft>
              <a:buSzPts val="1800"/>
              <a:buChar char="●"/>
            </a:pPr>
            <a:r>
              <a:rPr lang="en"/>
              <a:t>MongoDB uses a B-tree based storage engine</a:t>
            </a:r>
            <a:endParaRPr/>
          </a:p>
          <a:p>
            <a:pPr indent="-317500" lvl="1" marL="914400" rtl="0" algn="l">
              <a:spcBef>
                <a:spcPts val="0"/>
              </a:spcBef>
              <a:spcAft>
                <a:spcPts val="0"/>
              </a:spcAft>
              <a:buSzPts val="1400"/>
              <a:buChar char="○"/>
            </a:pPr>
            <a:r>
              <a:rPr lang="en"/>
              <a:t>Prioritizes read speeds over write speeds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Partition Operations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Mongo enables multi document transactions (either over the same or different shards)</a:t>
            </a:r>
            <a:endParaRPr/>
          </a:p>
          <a:p>
            <a:pPr indent="-342900" lvl="0" marL="457200" rtl="0" algn="l">
              <a:spcBef>
                <a:spcPts val="0"/>
              </a:spcBef>
              <a:spcAft>
                <a:spcPts val="0"/>
              </a:spcAft>
              <a:buSzPts val="1800"/>
              <a:buChar char="●"/>
            </a:pPr>
            <a:r>
              <a:rPr lang="en"/>
              <a:t>Mongo enables parallelized queries over the entire data set (over the network), can be sped up via the use of secondary indexes</a:t>
            </a:r>
            <a:endParaRPr/>
          </a:p>
          <a:p>
            <a:pPr indent="-317500" lvl="1" marL="914400" rtl="0" algn="l">
              <a:spcBef>
                <a:spcPts val="0"/>
              </a:spcBef>
              <a:spcAft>
                <a:spcPts val="0"/>
              </a:spcAft>
              <a:buSzPts val="1400"/>
              <a:buChar char="○"/>
            </a:pPr>
            <a:r>
              <a:rPr lang="en"/>
              <a:t>Secondary indexes can be applied even on deeply nested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vs. Relational Databases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comparison to a relational database, MongoDB exhibits the following properties:</a:t>
            </a:r>
            <a:endParaRPr/>
          </a:p>
          <a:p>
            <a:pPr indent="-342900" lvl="0" marL="457200" rtl="0" algn="l">
              <a:spcBef>
                <a:spcPts val="1200"/>
              </a:spcBef>
              <a:spcAft>
                <a:spcPts val="0"/>
              </a:spcAft>
              <a:buClr>
                <a:srgbClr val="00FF00"/>
              </a:buClr>
              <a:buSzPts val="1800"/>
              <a:buChar char="●"/>
            </a:pPr>
            <a:r>
              <a:rPr lang="en">
                <a:solidFill>
                  <a:srgbClr val="00FF00"/>
                </a:solidFill>
              </a:rPr>
              <a:t>Flexible schema</a:t>
            </a:r>
            <a:endParaRPr>
              <a:solidFill>
                <a:srgbClr val="00FF00"/>
              </a:solidFill>
            </a:endParaRPr>
          </a:p>
          <a:p>
            <a:pPr indent="-342900" lvl="0" marL="457200" rtl="0" algn="l">
              <a:spcBef>
                <a:spcPts val="0"/>
              </a:spcBef>
              <a:spcAft>
                <a:spcPts val="0"/>
              </a:spcAft>
              <a:buClr>
                <a:srgbClr val="00FF00"/>
              </a:buClr>
              <a:buSzPts val="1800"/>
              <a:buChar char="●"/>
            </a:pPr>
            <a:r>
              <a:rPr lang="en">
                <a:solidFill>
                  <a:srgbClr val="00FF00"/>
                </a:solidFill>
              </a:rPr>
              <a:t>The ability to design an application with data locality in mind via a highly nested document structure</a:t>
            </a:r>
            <a:endParaRPr>
              <a:solidFill>
                <a:srgbClr val="00FF00"/>
              </a:solidFill>
            </a:endParaRPr>
          </a:p>
          <a:p>
            <a:pPr indent="-342900" lvl="0" marL="457200" rtl="0" algn="l">
              <a:spcBef>
                <a:spcPts val="0"/>
              </a:spcBef>
              <a:spcAft>
                <a:spcPts val="0"/>
              </a:spcAft>
              <a:buClr>
                <a:srgbClr val="FF0000"/>
              </a:buClr>
              <a:buSzPts val="1800"/>
              <a:buChar char="●"/>
            </a:pPr>
            <a:r>
              <a:rPr lang="en">
                <a:solidFill>
                  <a:srgbClr val="FF0000"/>
                </a:solidFill>
              </a:rPr>
              <a:t>Lack of normalized data may require having to change data in multiple places</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MongoDB vs. Cassandra</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comparison to a relational database, MongoDB exhibits the following properties:</a:t>
            </a:r>
            <a:endParaRPr/>
          </a:p>
          <a:p>
            <a:pPr indent="-342900" lvl="0" marL="457200" rtl="0" algn="l">
              <a:spcBef>
                <a:spcPts val="1200"/>
              </a:spcBef>
              <a:spcAft>
                <a:spcPts val="0"/>
              </a:spcAft>
              <a:buClr>
                <a:srgbClr val="00FF00"/>
              </a:buClr>
              <a:buSzPts val="1800"/>
              <a:buChar char="●"/>
            </a:pPr>
            <a:r>
              <a:rPr lang="en">
                <a:solidFill>
                  <a:srgbClr val="00FF00"/>
                </a:solidFill>
              </a:rPr>
              <a:t>More expressive document data model</a:t>
            </a:r>
            <a:endParaRPr>
              <a:solidFill>
                <a:srgbClr val="00FF00"/>
              </a:solidFill>
            </a:endParaRPr>
          </a:p>
          <a:p>
            <a:pPr indent="-317500" lvl="1" marL="914400" rtl="0" algn="l">
              <a:spcBef>
                <a:spcPts val="0"/>
              </a:spcBef>
              <a:spcAft>
                <a:spcPts val="0"/>
              </a:spcAft>
              <a:buClr>
                <a:srgbClr val="00FF00"/>
              </a:buClr>
              <a:buSzPts val="1400"/>
              <a:buChar char="○"/>
            </a:pPr>
            <a:r>
              <a:rPr lang="en">
                <a:solidFill>
                  <a:srgbClr val="00FF00"/>
                </a:solidFill>
              </a:rPr>
              <a:t>Although with a bit of tinkering on a clustering key you can effectively organize Cassandra rows in a subcollection type of ordering</a:t>
            </a:r>
            <a:endParaRPr>
              <a:solidFill>
                <a:srgbClr val="00FF00"/>
              </a:solidFill>
            </a:endParaRPr>
          </a:p>
          <a:p>
            <a:pPr indent="-342900" lvl="0" marL="457200" rtl="0" algn="l">
              <a:spcBef>
                <a:spcPts val="0"/>
              </a:spcBef>
              <a:spcAft>
                <a:spcPts val="0"/>
              </a:spcAft>
              <a:buClr>
                <a:srgbClr val="00FF00"/>
              </a:buClr>
              <a:buSzPts val="1800"/>
              <a:buChar char="●"/>
            </a:pPr>
            <a:r>
              <a:rPr lang="en">
                <a:solidFill>
                  <a:srgbClr val="00FF00"/>
                </a:solidFill>
              </a:rPr>
              <a:t>The ability to query data using complicated secondary indexes, as well as making operations (both writes and queries) spanning multiple shards</a:t>
            </a:r>
            <a:endParaRPr>
              <a:solidFill>
                <a:srgbClr val="00FF00"/>
              </a:solidFill>
            </a:endParaRPr>
          </a:p>
          <a:p>
            <a:pPr indent="-342900" lvl="0" marL="457200" rtl="0" algn="l">
              <a:spcBef>
                <a:spcPts val="0"/>
              </a:spcBef>
              <a:spcAft>
                <a:spcPts val="0"/>
              </a:spcAft>
              <a:buClr>
                <a:srgbClr val="00FF00"/>
              </a:buClr>
              <a:buSzPts val="1800"/>
              <a:buChar char="●"/>
            </a:pPr>
            <a:r>
              <a:rPr lang="en">
                <a:solidFill>
                  <a:srgbClr val="00FF00"/>
                </a:solidFill>
              </a:rPr>
              <a:t>B-Tree architecture is better for read throughput</a:t>
            </a:r>
            <a:endParaRPr>
              <a:solidFill>
                <a:srgbClr val="00FF00"/>
              </a:solidFill>
            </a:endParaRPr>
          </a:p>
          <a:p>
            <a:pPr indent="-342900" lvl="0" marL="457200" rtl="0" algn="l">
              <a:spcBef>
                <a:spcPts val="0"/>
              </a:spcBef>
              <a:spcAft>
                <a:spcPts val="0"/>
              </a:spcAft>
              <a:buClr>
                <a:srgbClr val="FF0000"/>
              </a:buClr>
              <a:buSzPts val="1800"/>
              <a:buChar char="●"/>
            </a:pPr>
            <a:r>
              <a:rPr lang="en">
                <a:solidFill>
                  <a:srgbClr val="FF0000"/>
                </a:solidFill>
              </a:rPr>
              <a:t>Use of single leader replication and B-Tree as opposed to LSM trees and leaderless replication means that write throughput does not scale linearly to the number of nodes in the cluster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Ultimately, it seems like MongoDB is a middle of the road solution - we use it when we want the ability to make complicated queries on data, but have a more flexible and expressive document model.  Additionally, MongoDB is useful if we would like to use Cassandra for high write throughput, but ultimately our data access patterns do not allow us to keep all of our operations on just one shard.</a:t>
            </a:r>
            <a:endParaRPr/>
          </a:p>
          <a:p>
            <a:pPr indent="0" lvl="0" marL="0" rtl="0" algn="l">
              <a:spcBef>
                <a:spcPts val="1200"/>
              </a:spcBef>
              <a:spcAft>
                <a:spcPts val="1200"/>
              </a:spcAft>
              <a:buNone/>
            </a:pPr>
            <a:r>
              <a:rPr lang="en"/>
              <a:t>In this sense, the architecture of MongoDB does not make it a “specialized” database for any specific type of task, but rather just an extremely flexible and intuitive one that has a large feature set while avoiding the pitfalls of relational data (compared to Cassandra and MySQL which are restrictive in their own ways).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