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9726305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9726305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9726305a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9726305a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9726305a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9726305a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9726305a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9726305a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9726305a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9726305a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9726305a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9726305a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9726305a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9726305a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Microservices Architecture</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many systems design questions, you will have to design a good amount of functionality for some hypothetical use case.  Typically, it makes sense to split each piece of function into separate microservices, which act as self contained units of servers that can interact with other microservices as if they were external services.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Original Approach: Monoliths</a:t>
            </a:r>
            <a:endParaRPr/>
          </a:p>
        </p:txBody>
      </p:sp>
      <p:sp>
        <p:nvSpPr>
          <p:cNvPr id="67" name="Google Shape;67;p15"/>
          <p:cNvSpPr txBox="1"/>
          <p:nvPr>
            <p:ph idx="1" type="body"/>
          </p:nvPr>
        </p:nvSpPr>
        <p:spPr>
          <a:xfrm>
            <a:off x="311700" y="1152475"/>
            <a:ext cx="543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All code contained in the same repository, same set of nodes in a cluster responsible for handling any possible application request.</a:t>
            </a:r>
            <a:endParaRPr/>
          </a:p>
        </p:txBody>
      </p:sp>
      <p:pic>
        <p:nvPicPr>
          <p:cNvPr id="68" name="Google Shape;68;p15"/>
          <p:cNvPicPr preferRelativeResize="0"/>
          <p:nvPr/>
        </p:nvPicPr>
        <p:blipFill>
          <a:blip r:embed="rId3">
            <a:alphaModFix/>
          </a:blip>
          <a:stretch>
            <a:fillRect/>
          </a:stretch>
        </p:blipFill>
        <p:spPr>
          <a:xfrm>
            <a:off x="6109200" y="255487"/>
            <a:ext cx="2496925" cy="46325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of a Monolith Approach</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Easy to implement</a:t>
            </a:r>
            <a:endParaRPr/>
          </a:p>
          <a:p>
            <a:pPr indent="-317500" lvl="1" marL="914400" rtl="0" algn="l">
              <a:spcBef>
                <a:spcPts val="0"/>
              </a:spcBef>
              <a:spcAft>
                <a:spcPts val="0"/>
              </a:spcAft>
              <a:buSzPts val="1400"/>
              <a:buChar char="○"/>
            </a:pPr>
            <a:r>
              <a:rPr lang="en"/>
              <a:t>Do not need to think about how to split up functionality</a:t>
            </a:r>
            <a:endParaRPr/>
          </a:p>
          <a:p>
            <a:pPr indent="-317500" lvl="1" marL="914400" rtl="0" algn="l">
              <a:spcBef>
                <a:spcPts val="0"/>
              </a:spcBef>
              <a:spcAft>
                <a:spcPts val="0"/>
              </a:spcAft>
              <a:buSzPts val="1400"/>
              <a:buChar char="○"/>
            </a:pPr>
            <a:r>
              <a:rPr lang="en"/>
              <a:t>All code goes in the same repository</a:t>
            </a:r>
            <a:endParaRPr/>
          </a:p>
          <a:p>
            <a:pPr indent="-342900" lvl="0" marL="457200" rtl="0" algn="l">
              <a:spcBef>
                <a:spcPts val="0"/>
              </a:spcBef>
              <a:spcAft>
                <a:spcPts val="0"/>
              </a:spcAft>
              <a:buSzPts val="1800"/>
              <a:buChar char="●"/>
            </a:pPr>
            <a:r>
              <a:rPr lang="en"/>
              <a:t>Easy to test</a:t>
            </a:r>
            <a:endParaRPr/>
          </a:p>
          <a:p>
            <a:pPr indent="-317500" lvl="1" marL="914400" rtl="0" algn="l">
              <a:spcBef>
                <a:spcPts val="0"/>
              </a:spcBef>
              <a:spcAft>
                <a:spcPts val="0"/>
              </a:spcAft>
              <a:buSzPts val="1400"/>
              <a:buChar char="○"/>
            </a:pPr>
            <a:r>
              <a:rPr lang="en"/>
              <a:t>As opposed to using blackbox testing with other microservices, can transparently make sure that everything works properly via unit tests in one repository</a:t>
            </a:r>
            <a:endParaRPr/>
          </a:p>
          <a:p>
            <a:pPr indent="-342900" lvl="0" marL="457200" rtl="0" algn="l">
              <a:spcBef>
                <a:spcPts val="0"/>
              </a:spcBef>
              <a:spcAft>
                <a:spcPts val="0"/>
              </a:spcAft>
              <a:buSzPts val="1800"/>
              <a:buChar char="●"/>
            </a:pPr>
            <a:r>
              <a:rPr lang="en"/>
              <a:t>Easy to deploy and scale</a:t>
            </a:r>
            <a:endParaRPr/>
          </a:p>
          <a:p>
            <a:pPr indent="-317500" lvl="1" marL="914400" rtl="0" algn="l">
              <a:spcBef>
                <a:spcPts val="0"/>
              </a:spcBef>
              <a:spcAft>
                <a:spcPts val="0"/>
              </a:spcAft>
              <a:buSzPts val="1400"/>
              <a:buChar char="○"/>
            </a:pPr>
            <a:r>
              <a:rPr lang="en"/>
              <a:t>Only one repository to deploy</a:t>
            </a:r>
            <a:endParaRPr/>
          </a:p>
          <a:p>
            <a:pPr indent="-317500" lvl="1" marL="914400" rtl="0" algn="l">
              <a:spcBef>
                <a:spcPts val="0"/>
              </a:spcBef>
              <a:spcAft>
                <a:spcPts val="0"/>
              </a:spcAft>
              <a:buSzPts val="1400"/>
              <a:buChar char="○"/>
            </a:pPr>
            <a:r>
              <a:rPr lang="en"/>
              <a:t>If we need more compute we simply redeploy the same repository on other nodes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 of a Monolith Approach</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Large application codebase makes it harder to onboard new developers</a:t>
            </a:r>
            <a:endParaRPr/>
          </a:p>
          <a:p>
            <a:pPr indent="-342900" lvl="0" marL="457200" rtl="0" algn="l">
              <a:spcBef>
                <a:spcPts val="0"/>
              </a:spcBef>
              <a:spcAft>
                <a:spcPts val="0"/>
              </a:spcAft>
              <a:buSzPts val="1800"/>
              <a:buChar char="●"/>
            </a:pPr>
            <a:r>
              <a:rPr lang="en"/>
              <a:t>Deployments are huge and likely take a while</a:t>
            </a:r>
            <a:endParaRPr/>
          </a:p>
          <a:p>
            <a:pPr indent="-342900" lvl="0" marL="457200" rtl="0" algn="l">
              <a:spcBef>
                <a:spcPts val="0"/>
              </a:spcBef>
              <a:spcAft>
                <a:spcPts val="0"/>
              </a:spcAft>
              <a:buSzPts val="1800"/>
              <a:buChar char="●"/>
            </a:pPr>
            <a:r>
              <a:rPr lang="en"/>
              <a:t>Harder for multiple teams to work on at the same time</a:t>
            </a:r>
            <a:endParaRPr/>
          </a:p>
          <a:p>
            <a:pPr indent="-317500" lvl="1" marL="914400" rtl="0" algn="l">
              <a:spcBef>
                <a:spcPts val="0"/>
              </a:spcBef>
              <a:spcAft>
                <a:spcPts val="0"/>
              </a:spcAft>
              <a:buSzPts val="1400"/>
              <a:buChar char="○"/>
            </a:pPr>
            <a:r>
              <a:rPr lang="en"/>
              <a:t>Too many code changes to merge in</a:t>
            </a:r>
            <a:endParaRPr/>
          </a:p>
          <a:p>
            <a:pPr indent="-317500" lvl="1" marL="914400" rtl="0" algn="l">
              <a:spcBef>
                <a:spcPts val="0"/>
              </a:spcBef>
              <a:spcAft>
                <a:spcPts val="0"/>
              </a:spcAft>
              <a:buSzPts val="1400"/>
              <a:buChar char="○"/>
            </a:pPr>
            <a:r>
              <a:rPr lang="en"/>
              <a:t>One team may introduce bugs that block another team working on unrelated things, or worse yet bring down the entire production service</a:t>
            </a:r>
            <a:endParaRPr/>
          </a:p>
          <a:p>
            <a:pPr indent="-317500" lvl="1" marL="914400" rtl="0" algn="l">
              <a:spcBef>
                <a:spcPts val="0"/>
              </a:spcBef>
              <a:spcAft>
                <a:spcPts val="0"/>
              </a:spcAft>
              <a:buSzPts val="1400"/>
              <a:buChar char="○"/>
            </a:pPr>
            <a:r>
              <a:rPr lang="en"/>
              <a:t>Every small change requires a complete redeploy (which are slow)</a:t>
            </a:r>
            <a:endParaRPr/>
          </a:p>
          <a:p>
            <a:pPr indent="-342900" lvl="0" marL="457200" rtl="0" algn="l">
              <a:spcBef>
                <a:spcPts val="0"/>
              </a:spcBef>
              <a:spcAft>
                <a:spcPts val="0"/>
              </a:spcAft>
              <a:buSzPts val="1800"/>
              <a:buChar char="●"/>
            </a:pPr>
            <a:r>
              <a:rPr lang="en"/>
              <a:t>Pieces of the service that differ in popularity cannot be scaled independently</a:t>
            </a:r>
            <a:endParaRPr/>
          </a:p>
          <a:p>
            <a:pPr indent="-342900" lvl="0" marL="457200" rtl="0" algn="l">
              <a:spcBef>
                <a:spcPts val="0"/>
              </a:spcBef>
              <a:spcAft>
                <a:spcPts val="0"/>
              </a:spcAft>
              <a:buSzPts val="1800"/>
              <a:buChar char="●"/>
            </a:pPr>
            <a:r>
              <a:rPr lang="en"/>
              <a:t>Wanting to use a new technology or framework requires rewriting the entire monolith, as opposed to just a small piece of it</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Microservice Architectures</a:t>
            </a:r>
            <a:endParaRPr/>
          </a:p>
        </p:txBody>
      </p:sp>
      <p:sp>
        <p:nvSpPr>
          <p:cNvPr id="86" name="Google Shape;86;p18"/>
          <p:cNvSpPr txBox="1"/>
          <p:nvPr>
            <p:ph idx="1" type="body"/>
          </p:nvPr>
        </p:nvSpPr>
        <p:spPr>
          <a:xfrm>
            <a:off x="311700" y="1152475"/>
            <a:ext cx="4663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Teams each manage a few self-contained services that can be deployed and scaled independently, using a tech stack of their choice.  This is far more scalable and solves all of the major issues mentioned regarding monoliths in the previous slide, at the cost of adding some complexity to your application layout.</a:t>
            </a:r>
            <a:endParaRPr/>
          </a:p>
        </p:txBody>
      </p:sp>
      <p:pic>
        <p:nvPicPr>
          <p:cNvPr id="87" name="Google Shape;87;p18"/>
          <p:cNvPicPr preferRelativeResize="0"/>
          <p:nvPr/>
        </p:nvPicPr>
        <p:blipFill>
          <a:blip r:embed="rId3">
            <a:alphaModFix/>
          </a:blip>
          <a:stretch>
            <a:fillRect/>
          </a:stretch>
        </p:blipFill>
        <p:spPr>
          <a:xfrm>
            <a:off x="5127900" y="1170125"/>
            <a:ext cx="3863700" cy="37920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Quick Aside: Docker</a:t>
            </a:r>
            <a:endParaRPr/>
          </a:p>
        </p:txBody>
      </p:sp>
      <p:sp>
        <p:nvSpPr>
          <p:cNvPr id="93" name="Google Shape;93;p19"/>
          <p:cNvSpPr txBox="1"/>
          <p:nvPr>
            <p:ph idx="1" type="body"/>
          </p:nvPr>
        </p:nvSpPr>
        <p:spPr>
          <a:xfrm>
            <a:off x="311700" y="1152475"/>
            <a:ext cx="8520600" cy="3883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Very relevant for microservice architectures:</a:t>
            </a:r>
            <a:endParaRPr/>
          </a:p>
          <a:p>
            <a:pPr indent="-342900" lvl="0" marL="457200" rtl="0" algn="l">
              <a:spcBef>
                <a:spcPts val="1200"/>
              </a:spcBef>
              <a:spcAft>
                <a:spcPts val="0"/>
              </a:spcAft>
              <a:buSzPts val="1800"/>
              <a:buChar char="●"/>
            </a:pPr>
            <a:r>
              <a:rPr lang="en"/>
              <a:t>Applications are packaged into “containers”</a:t>
            </a:r>
            <a:endParaRPr/>
          </a:p>
          <a:p>
            <a:pPr indent="-317500" lvl="1" marL="914400" rtl="0" algn="l">
              <a:spcBef>
                <a:spcPts val="0"/>
              </a:spcBef>
              <a:spcAft>
                <a:spcPts val="0"/>
              </a:spcAft>
              <a:buSzPts val="1400"/>
              <a:buChar char="○"/>
            </a:pPr>
            <a:r>
              <a:rPr lang="en"/>
              <a:t>Each container holds all of the dependencies of an application, as well as their versions, so that the environment that the application will run on is the same whether the code is running locally on a laptop, in a testing environment, or in a production environment on the cloud</a:t>
            </a:r>
            <a:endParaRPr/>
          </a:p>
          <a:p>
            <a:pPr indent="-342900" lvl="0" marL="457200" rtl="0" algn="l">
              <a:spcBef>
                <a:spcPts val="0"/>
              </a:spcBef>
              <a:spcAft>
                <a:spcPts val="0"/>
              </a:spcAft>
              <a:buSzPts val="1800"/>
              <a:buChar char="●"/>
            </a:pPr>
            <a:r>
              <a:rPr lang="en"/>
              <a:t>When deploying to a cloud, you typically preconfigure the capacity of the virtual machine that you want</a:t>
            </a:r>
            <a:endParaRPr/>
          </a:p>
          <a:p>
            <a:pPr indent="-317500" lvl="1" marL="914400" rtl="0" algn="l">
              <a:spcBef>
                <a:spcPts val="0"/>
              </a:spcBef>
              <a:spcAft>
                <a:spcPts val="0"/>
              </a:spcAft>
              <a:buSzPts val="1400"/>
              <a:buChar char="○"/>
            </a:pPr>
            <a:r>
              <a:rPr lang="en"/>
              <a:t>If we wanted a microservice running on each virtual machine, we would have to figure out the capacity that each service needed in advanced, likely would lead to much wasted compute</a:t>
            </a:r>
            <a:endParaRPr/>
          </a:p>
          <a:p>
            <a:pPr indent="-317500" lvl="1" marL="914400" rtl="0" algn="l">
              <a:spcBef>
                <a:spcPts val="0"/>
              </a:spcBef>
              <a:spcAft>
                <a:spcPts val="0"/>
              </a:spcAft>
              <a:buSzPts val="1400"/>
              <a:buChar char="○"/>
            </a:pPr>
            <a:r>
              <a:rPr lang="en"/>
              <a:t>Docker allows running multiple containers on just one virtual machine (acts like a lightweight operating system), giving each container the </a:t>
            </a:r>
            <a:r>
              <a:rPr lang="en"/>
              <a:t>ability</a:t>
            </a:r>
            <a:r>
              <a:rPr lang="en"/>
              <a:t> to take the resources that they need in a given moment, leads to far less waste of compute power</a:t>
            </a:r>
            <a:endParaRPr/>
          </a:p>
          <a:p>
            <a:pPr indent="0" lvl="0" marL="91440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While it generally makes sense for most new </a:t>
            </a:r>
            <a:r>
              <a:rPr lang="en"/>
              <a:t>applications with a smaller team</a:t>
            </a:r>
            <a:r>
              <a:rPr lang="en"/>
              <a:t> to start out under a monolith design to develop quickly and reduce added complexity, using a microservice architecture at scale is virtually a necessity.  It allows teams to develop quickly on their own without a need for a unified codebase, and provides them with the ability to </a:t>
            </a:r>
            <a:r>
              <a:rPr lang="en"/>
              <a:t>deploy</a:t>
            </a:r>
            <a:r>
              <a:rPr lang="en"/>
              <a:t> and scale their service as they see fit.  Finally, a bug introduced in the code by one team will not affect the services of another, and failures will be siloed.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