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daf97d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daf97d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9daf97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9daf97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9daf97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9daf97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9daf97d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9daf97d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9daf97d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9daf97d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Long Polling, Websockets, Server Side Events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decent amount of systems design interview questions, there is a need to provide real time updates from a database or server back to a client.  While there are multiple options for doing this, each has their own benefits and drawbacks.</a:t>
            </a:r>
            <a:endParaRPr/>
          </a:p>
          <a:p>
            <a:pPr indent="0" lvl="0" marL="0" rtl="0" algn="l">
              <a:spcBef>
                <a:spcPts val="1200"/>
              </a:spcBef>
              <a:spcAft>
                <a:spcPts val="1200"/>
              </a:spcAft>
              <a:buNone/>
            </a:pPr>
            <a:r>
              <a:rPr lang="en"/>
              <a:t>These things come up in chat applications, ride sharing applications </a:t>
            </a:r>
            <a:br>
              <a:rPr lang="en"/>
            </a:br>
            <a:r>
              <a:rPr lang="en"/>
              <a:t>(to continually see where your driver is located), and even things like notification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Polling (Naive Implementation)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request to the server every few seconds from the client asking for new data.</a:t>
            </a:r>
            <a:endParaRPr/>
          </a:p>
          <a:p>
            <a:pPr indent="0" lvl="0" marL="0" rtl="0" algn="l">
              <a:spcBef>
                <a:spcPts val="1200"/>
              </a:spcBef>
              <a:spcAft>
                <a:spcPts val="1200"/>
              </a:spcAft>
              <a:buNone/>
            </a:pPr>
            <a:r>
              <a:rPr lang="en">
                <a:solidFill>
                  <a:srgbClr val="CC0000"/>
                </a:solidFill>
              </a:rPr>
              <a:t>This is bad because you will overload your servers with </a:t>
            </a:r>
            <a:r>
              <a:rPr lang="en">
                <a:solidFill>
                  <a:srgbClr val="CC0000"/>
                </a:solidFill>
              </a:rPr>
              <a:t>unnecessary</a:t>
            </a:r>
            <a:r>
              <a:rPr lang="en">
                <a:solidFill>
                  <a:srgbClr val="CC0000"/>
                </a:solidFill>
              </a:rPr>
              <a:t> requests!</a:t>
            </a:r>
            <a:endParaRPr>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Polling</a:t>
            </a:r>
            <a:endParaRPr/>
          </a:p>
        </p:txBody>
      </p:sp>
      <p:sp>
        <p:nvSpPr>
          <p:cNvPr id="73" name="Google Shape;73;p16"/>
          <p:cNvSpPr txBox="1"/>
          <p:nvPr>
            <p:ph idx="1" type="body"/>
          </p:nvPr>
        </p:nvSpPr>
        <p:spPr>
          <a:xfrm>
            <a:off x="311700" y="1152475"/>
            <a:ext cx="8520600" cy="393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Make a typical HTTP request to the server for data, if the server does not have new data to respond with it keeps the request open, and eventually responds once new data is present.  At this point, the client will issue another long polling request.  If the connection times out, also send another request.                                     </a:t>
            </a:r>
            <a:endParaRPr/>
          </a:p>
          <a:p>
            <a:pPr indent="0" lvl="0" marL="0" rtl="0" algn="l">
              <a:spcBef>
                <a:spcPts val="1200"/>
              </a:spcBef>
              <a:spcAft>
                <a:spcPts val="0"/>
              </a:spcAft>
              <a:buNone/>
            </a:pPr>
            <a:r>
              <a:rPr lang="en">
                <a:solidFill>
                  <a:srgbClr val="00FF00"/>
                </a:solidFill>
              </a:rPr>
              <a:t>Pros:</a:t>
            </a:r>
            <a:endParaRPr>
              <a:solidFill>
                <a:srgbClr val="00FF00"/>
              </a:solidFill>
            </a:endParaRPr>
          </a:p>
          <a:p>
            <a:pPr indent="-334327" lvl="0" marL="457200" rtl="0" algn="l">
              <a:spcBef>
                <a:spcPts val="1200"/>
              </a:spcBef>
              <a:spcAft>
                <a:spcPts val="0"/>
              </a:spcAft>
              <a:buSzPct val="100000"/>
              <a:buChar char="●"/>
            </a:pPr>
            <a:r>
              <a:rPr lang="en"/>
              <a:t>Easy to implement, universal support</a:t>
            </a:r>
            <a:endParaRPr/>
          </a:p>
          <a:p>
            <a:pPr indent="0" lvl="0" marL="0" rtl="0" algn="l">
              <a:spcBef>
                <a:spcPts val="1200"/>
              </a:spcBef>
              <a:spcAft>
                <a:spcPts val="0"/>
              </a:spcAft>
              <a:buNone/>
            </a:pPr>
            <a:r>
              <a:rPr lang="en">
                <a:solidFill>
                  <a:srgbClr val="CC0000"/>
                </a:solidFill>
              </a:rPr>
              <a:t>Cons:</a:t>
            </a:r>
            <a:endParaRPr>
              <a:solidFill>
                <a:srgbClr val="CC0000"/>
              </a:solidFill>
            </a:endParaRPr>
          </a:p>
          <a:p>
            <a:pPr indent="-334327" lvl="0" marL="457200" rtl="0" algn="l">
              <a:spcBef>
                <a:spcPts val="1200"/>
              </a:spcBef>
              <a:spcAft>
                <a:spcPts val="0"/>
              </a:spcAft>
              <a:buSzPct val="100000"/>
              <a:buChar char="●"/>
            </a:pPr>
            <a:r>
              <a:rPr lang="en"/>
              <a:t>Only one directional, any information sent from client to server must be done through a normal HTTP request</a:t>
            </a:r>
            <a:endParaRPr/>
          </a:p>
          <a:p>
            <a:pPr indent="-334327" lvl="0" marL="457200" rtl="0" algn="l">
              <a:spcBef>
                <a:spcPts val="0"/>
              </a:spcBef>
              <a:spcAft>
                <a:spcPts val="0"/>
              </a:spcAft>
              <a:buSzPct val="100000"/>
              <a:buChar char="●"/>
            </a:pPr>
            <a:r>
              <a:rPr lang="en"/>
              <a:t>Excess load on server by constantly tearing down connections HTTP connections and re-establishing them</a:t>
            </a:r>
            <a:endParaRPr/>
          </a:p>
          <a:p>
            <a:pPr indent="-334327" lvl="0" marL="457200" rtl="0" algn="l">
              <a:spcBef>
                <a:spcPts val="0"/>
              </a:spcBef>
              <a:spcAft>
                <a:spcPts val="0"/>
              </a:spcAft>
              <a:buSzPct val="100000"/>
              <a:buChar char="●"/>
            </a:pPr>
            <a:r>
              <a:rPr lang="en"/>
              <a:t>Possible race condition of multiple requests from same client receiving messages out of order (two tabs open, deduplication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WebSockets</a:t>
            </a:r>
            <a:endParaRPr/>
          </a:p>
        </p:txBody>
      </p:sp>
      <p:sp>
        <p:nvSpPr>
          <p:cNvPr id="79" name="Google Shape;79;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WebSockets are a fully </a:t>
            </a:r>
            <a:r>
              <a:rPr lang="en" sz="1700"/>
              <a:t>bidirectional</a:t>
            </a:r>
            <a:r>
              <a:rPr lang="en" sz="1700"/>
              <a:t> communication channel between clients and servers.  WebSockets are each registered to a port, so a given application service can have around 65,000 active connections before needing to be horizontally scaled.</a:t>
            </a:r>
            <a:endParaRPr sz="1700"/>
          </a:p>
          <a:p>
            <a:pPr indent="0" lvl="0" marL="0" rtl="0" algn="l">
              <a:spcBef>
                <a:spcPts val="1200"/>
              </a:spcBef>
              <a:spcAft>
                <a:spcPts val="0"/>
              </a:spcAft>
              <a:buNone/>
            </a:pPr>
            <a:r>
              <a:rPr lang="en" sz="1700">
                <a:solidFill>
                  <a:srgbClr val="00FF00"/>
                </a:solidFill>
              </a:rPr>
              <a:t>Pros:</a:t>
            </a:r>
            <a:endParaRPr sz="1700">
              <a:solidFill>
                <a:srgbClr val="00FF00"/>
              </a:solidFill>
            </a:endParaRPr>
          </a:p>
          <a:p>
            <a:pPr indent="-336550" lvl="0" marL="457200" rtl="0" algn="l">
              <a:spcBef>
                <a:spcPts val="1200"/>
              </a:spcBef>
              <a:spcAft>
                <a:spcPts val="0"/>
              </a:spcAft>
              <a:buSzPts val="1700"/>
              <a:buChar char="●"/>
            </a:pPr>
            <a:r>
              <a:rPr lang="en" sz="1700"/>
              <a:t>Bidirectional communication in real time (as opposed to near real time)</a:t>
            </a:r>
            <a:endParaRPr sz="1700"/>
          </a:p>
          <a:p>
            <a:pPr indent="-336550" lvl="0" marL="457200" rtl="0" algn="l">
              <a:spcBef>
                <a:spcPts val="0"/>
              </a:spcBef>
              <a:spcAft>
                <a:spcPts val="0"/>
              </a:spcAft>
              <a:buSzPts val="1700"/>
              <a:buChar char="●"/>
            </a:pPr>
            <a:r>
              <a:rPr lang="en" sz="1700"/>
              <a:t>Lower network overhead due to headers only being sent once</a:t>
            </a:r>
            <a:endParaRPr sz="1700"/>
          </a:p>
          <a:p>
            <a:pPr indent="0" lvl="0" marL="0" rtl="0" algn="l">
              <a:spcBef>
                <a:spcPts val="1200"/>
              </a:spcBef>
              <a:spcAft>
                <a:spcPts val="0"/>
              </a:spcAft>
              <a:buNone/>
            </a:pPr>
            <a:r>
              <a:rPr lang="en" sz="1700">
                <a:solidFill>
                  <a:srgbClr val="CC0000"/>
                </a:solidFill>
              </a:rPr>
              <a:t>Cons:</a:t>
            </a:r>
            <a:endParaRPr sz="1700">
              <a:solidFill>
                <a:srgbClr val="CC0000"/>
              </a:solidFill>
            </a:endParaRPr>
          </a:p>
          <a:p>
            <a:pPr indent="-336550" lvl="0" marL="457200" rtl="0" algn="l">
              <a:spcBef>
                <a:spcPts val="1200"/>
              </a:spcBef>
              <a:spcAft>
                <a:spcPts val="0"/>
              </a:spcAft>
              <a:buSzPts val="1700"/>
              <a:buChar char="●"/>
            </a:pPr>
            <a:r>
              <a:rPr lang="en" sz="1700"/>
              <a:t>Lesser support for them on older browsers</a:t>
            </a:r>
            <a:endParaRPr sz="1700"/>
          </a:p>
          <a:p>
            <a:pPr indent="-336550" lvl="0" marL="457200" rtl="0" algn="l">
              <a:spcBef>
                <a:spcPts val="0"/>
              </a:spcBef>
              <a:spcAft>
                <a:spcPts val="0"/>
              </a:spcAft>
              <a:buSzPts val="1700"/>
              <a:buChar char="●"/>
            </a:pPr>
            <a:r>
              <a:rPr lang="en" sz="1700"/>
              <a:t>Thundering herd problem due to overhead of establishing a websocket connection if the number of application servers changes</a:t>
            </a:r>
            <a:endParaRPr sz="1700"/>
          </a:p>
          <a:p>
            <a:pPr indent="-336550" lvl="0" marL="457200" rtl="0" algn="l">
              <a:spcBef>
                <a:spcPts val="0"/>
              </a:spcBef>
              <a:spcAft>
                <a:spcPts val="0"/>
              </a:spcAft>
              <a:buSzPts val="1700"/>
              <a:buChar char="●"/>
            </a:pPr>
            <a:r>
              <a:rPr lang="en" sz="1700"/>
              <a:t>May be overkill for infrequent data changes</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 Sent Events</a:t>
            </a:r>
            <a:endParaRPr/>
          </a:p>
        </p:txBody>
      </p:sp>
      <p:sp>
        <p:nvSpPr>
          <p:cNvPr id="85" name="Google Shape;85;p18"/>
          <p:cNvSpPr txBox="1"/>
          <p:nvPr>
            <p:ph idx="1" type="body"/>
          </p:nvPr>
        </p:nvSpPr>
        <p:spPr>
          <a:xfrm>
            <a:off x="311700" y="1152475"/>
            <a:ext cx="8520600" cy="376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way connection from servers to clients, client-side code registers for events from the server.  Good for things like stock ticker updates or notifications.</a:t>
            </a:r>
            <a:endParaRPr/>
          </a:p>
          <a:p>
            <a:pPr indent="0" lvl="0" marL="0" rtl="0" algn="l">
              <a:spcBef>
                <a:spcPts val="1200"/>
              </a:spcBef>
              <a:spcAft>
                <a:spcPts val="0"/>
              </a:spcAft>
              <a:buNone/>
            </a:pPr>
            <a:r>
              <a:rPr lang="en" sz="1700">
                <a:solidFill>
                  <a:srgbClr val="00FF00"/>
                </a:solidFill>
              </a:rPr>
              <a:t>Pros:</a:t>
            </a:r>
            <a:endParaRPr sz="1700">
              <a:solidFill>
                <a:srgbClr val="00FF00"/>
              </a:solidFill>
            </a:endParaRPr>
          </a:p>
          <a:p>
            <a:pPr indent="-336550" lvl="0" marL="457200" rtl="0" algn="l">
              <a:spcBef>
                <a:spcPts val="1200"/>
              </a:spcBef>
              <a:spcAft>
                <a:spcPts val="0"/>
              </a:spcAft>
              <a:buSzPts val="1700"/>
              <a:buChar char="●"/>
            </a:pPr>
            <a:r>
              <a:rPr lang="en" sz="1700"/>
              <a:t>Unlike long polling use persistent HTTP connection as opposed to killing and reconnecting</a:t>
            </a:r>
            <a:endParaRPr sz="1700"/>
          </a:p>
          <a:p>
            <a:pPr indent="-336550" lvl="0" marL="457200" rtl="0" algn="l">
              <a:spcBef>
                <a:spcPts val="0"/>
              </a:spcBef>
              <a:spcAft>
                <a:spcPts val="0"/>
              </a:spcAft>
              <a:buSzPts val="1700"/>
              <a:buChar char="●"/>
            </a:pPr>
            <a:r>
              <a:rPr lang="en" sz="1700"/>
              <a:t>Unlike websockets re-establish failed connections automatically</a:t>
            </a:r>
            <a:endParaRPr sz="1700"/>
          </a:p>
          <a:p>
            <a:pPr indent="0" lvl="0" marL="0" rtl="0" algn="l">
              <a:spcBef>
                <a:spcPts val="1200"/>
              </a:spcBef>
              <a:spcAft>
                <a:spcPts val="0"/>
              </a:spcAft>
              <a:buNone/>
            </a:pPr>
            <a:r>
              <a:rPr lang="en" sz="1700">
                <a:solidFill>
                  <a:srgbClr val="CC0000"/>
                </a:solidFill>
              </a:rPr>
              <a:t>Cons:</a:t>
            </a:r>
            <a:endParaRPr sz="1700">
              <a:solidFill>
                <a:srgbClr val="CC0000"/>
              </a:solidFill>
            </a:endParaRPr>
          </a:p>
          <a:p>
            <a:pPr indent="-336550" lvl="0" marL="457200" rtl="0" algn="l">
              <a:spcBef>
                <a:spcPts val="1200"/>
              </a:spcBef>
              <a:spcAft>
                <a:spcPts val="0"/>
              </a:spcAft>
              <a:buSzPts val="1700"/>
              <a:buChar char="●"/>
            </a:pPr>
            <a:r>
              <a:rPr lang="en" sz="1700"/>
              <a:t>Single directional communication</a:t>
            </a:r>
            <a:endParaRPr sz="1700"/>
          </a:p>
          <a:p>
            <a:pPr indent="-336550" lvl="0" marL="457200" rtl="0" algn="l">
              <a:spcBef>
                <a:spcPts val="0"/>
              </a:spcBef>
              <a:spcAft>
                <a:spcPts val="0"/>
              </a:spcAft>
              <a:buSzPts val="1700"/>
              <a:buChar char="●"/>
            </a:pPr>
            <a:r>
              <a:rPr lang="en" sz="1700"/>
              <a:t>A lot of concurrent connections can add load on server if they are not needed</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generally it is going to be enough in systems design interviews to mention using websockets for most real time applications, it is important to be able to distinguish some of the subtle differences between them and long polling or server side events.  In actual tech companies, these latter two are still frequently used due to their widespread support, ease of understanding, and lower overhead.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