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13dece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13dece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a13dece3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a13dece3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13dece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13dec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a13dece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a13dece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a13dece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a13dece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a13dece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a13dece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a13dece3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a13dece3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a13dece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a13dece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13dece3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a13dece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Spark</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Wide Dependencies</a:t>
            </a:r>
            <a:endParaRPr/>
          </a:p>
        </p:txBody>
      </p:sp>
      <p:sp>
        <p:nvSpPr>
          <p:cNvPr id="185" name="Google Shape;185;p22"/>
          <p:cNvSpPr txBox="1"/>
          <p:nvPr/>
        </p:nvSpPr>
        <p:spPr>
          <a:xfrm>
            <a:off x="638725"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86" name="Google Shape;186;p22"/>
          <p:cNvSpPr/>
          <p:nvPr/>
        </p:nvSpPr>
        <p:spPr>
          <a:xfrm>
            <a:off x="383425"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87" name="Google Shape;187;p22"/>
          <p:cNvSpPr/>
          <p:nvPr/>
        </p:nvSpPr>
        <p:spPr>
          <a:xfrm>
            <a:off x="383425"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sp>
        <p:nvSpPr>
          <p:cNvPr id="188" name="Google Shape;188;p22"/>
          <p:cNvSpPr/>
          <p:nvPr/>
        </p:nvSpPr>
        <p:spPr>
          <a:xfrm>
            <a:off x="383425"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jordan: recoveringgamers.com</a:t>
            </a:r>
            <a:endParaRPr sz="700"/>
          </a:p>
        </p:txBody>
      </p:sp>
      <p:cxnSp>
        <p:nvCxnSpPr>
          <p:cNvPr id="189" name="Google Shape;189;p22"/>
          <p:cNvCxnSpPr>
            <a:stCxn id="186" idx="2"/>
            <a:endCxn id="187" idx="0"/>
          </p:cNvCxnSpPr>
          <p:nvPr/>
        </p:nvCxnSpPr>
        <p:spPr>
          <a:xfrm>
            <a:off x="981775"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90" name="Google Shape;190;p22"/>
          <p:cNvCxnSpPr>
            <a:stCxn id="187" idx="2"/>
            <a:endCxn id="188" idx="0"/>
          </p:cNvCxnSpPr>
          <p:nvPr/>
        </p:nvCxnSpPr>
        <p:spPr>
          <a:xfrm>
            <a:off x="981775"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91" name="Google Shape;191;p22"/>
          <p:cNvSpPr txBox="1"/>
          <p:nvPr/>
        </p:nvSpPr>
        <p:spPr>
          <a:xfrm>
            <a:off x="2917900"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92" name="Google Shape;192;p22"/>
          <p:cNvSpPr/>
          <p:nvPr/>
        </p:nvSpPr>
        <p:spPr>
          <a:xfrm>
            <a:off x="2662600"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93" name="Google Shape;193;p22"/>
          <p:cNvSpPr/>
          <p:nvPr/>
        </p:nvSpPr>
        <p:spPr>
          <a:xfrm>
            <a:off x="2662600"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sp>
        <p:nvSpPr>
          <p:cNvPr id="194" name="Google Shape;194;p22"/>
          <p:cNvSpPr/>
          <p:nvPr/>
        </p:nvSpPr>
        <p:spPr>
          <a:xfrm>
            <a:off x="2662600"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donald: escortpee.com</a:t>
            </a:r>
            <a:endParaRPr sz="700"/>
          </a:p>
        </p:txBody>
      </p:sp>
      <p:cxnSp>
        <p:nvCxnSpPr>
          <p:cNvPr id="195" name="Google Shape;195;p22"/>
          <p:cNvCxnSpPr>
            <a:stCxn id="192" idx="2"/>
            <a:endCxn id="193" idx="0"/>
          </p:cNvCxnSpPr>
          <p:nvPr/>
        </p:nvCxnSpPr>
        <p:spPr>
          <a:xfrm>
            <a:off x="3260950"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96" name="Google Shape;196;p22"/>
          <p:cNvCxnSpPr>
            <a:stCxn id="193" idx="2"/>
            <a:endCxn id="194" idx="0"/>
          </p:cNvCxnSpPr>
          <p:nvPr/>
        </p:nvCxnSpPr>
        <p:spPr>
          <a:xfrm>
            <a:off x="3260950"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97" name="Google Shape;197;p22"/>
          <p:cNvSpPr txBox="1"/>
          <p:nvPr/>
        </p:nvSpPr>
        <p:spPr>
          <a:xfrm>
            <a:off x="5197075" y="121023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98" name="Google Shape;198;p22"/>
          <p:cNvSpPr/>
          <p:nvPr/>
        </p:nvSpPr>
        <p:spPr>
          <a:xfrm>
            <a:off x="4941775" y="161043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99" name="Google Shape;199;p22"/>
          <p:cNvSpPr/>
          <p:nvPr/>
        </p:nvSpPr>
        <p:spPr>
          <a:xfrm>
            <a:off x="4941775" y="26806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sp>
        <p:nvSpPr>
          <p:cNvPr id="200" name="Google Shape;200;p22"/>
          <p:cNvSpPr/>
          <p:nvPr/>
        </p:nvSpPr>
        <p:spPr>
          <a:xfrm>
            <a:off x="4941775" y="37507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joe: sleepy.com</a:t>
            </a:r>
            <a:endParaRPr sz="700"/>
          </a:p>
          <a:p>
            <a:pPr indent="0" lvl="0" marL="0" rtl="0" algn="l">
              <a:spcBef>
                <a:spcPts val="0"/>
              </a:spcBef>
              <a:spcAft>
                <a:spcPts val="0"/>
              </a:spcAft>
              <a:buNone/>
            </a:pPr>
            <a:r>
              <a:rPr lang="en" sz="700"/>
              <a:t>joe: kamala.com</a:t>
            </a:r>
            <a:endParaRPr sz="700"/>
          </a:p>
          <a:p>
            <a:pPr indent="0" lvl="0" marL="0" rtl="0" algn="l">
              <a:spcBef>
                <a:spcPts val="0"/>
              </a:spcBef>
              <a:spcAft>
                <a:spcPts val="0"/>
              </a:spcAft>
              <a:buNone/>
            </a:pPr>
            <a:r>
              <a:rPr lang="en" sz="700"/>
              <a:t>joe: earsniffing.com</a:t>
            </a:r>
            <a:endParaRPr sz="700"/>
          </a:p>
        </p:txBody>
      </p:sp>
      <p:cxnSp>
        <p:nvCxnSpPr>
          <p:cNvPr id="201" name="Google Shape;201;p22"/>
          <p:cNvCxnSpPr>
            <a:stCxn id="198" idx="2"/>
            <a:endCxn id="199" idx="0"/>
          </p:cNvCxnSpPr>
          <p:nvPr/>
        </p:nvCxnSpPr>
        <p:spPr>
          <a:xfrm>
            <a:off x="5540125" y="2380238"/>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202" name="Google Shape;202;p22"/>
          <p:cNvCxnSpPr>
            <a:stCxn id="199" idx="2"/>
            <a:endCxn id="200" idx="0"/>
          </p:cNvCxnSpPr>
          <p:nvPr/>
        </p:nvCxnSpPr>
        <p:spPr>
          <a:xfrm>
            <a:off x="5540125" y="345040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203" name="Google Shape;203;p22"/>
          <p:cNvCxnSpPr>
            <a:stCxn id="187" idx="2"/>
            <a:endCxn id="194" idx="0"/>
          </p:cNvCxnSpPr>
          <p:nvPr/>
        </p:nvCxnSpPr>
        <p:spPr>
          <a:xfrm>
            <a:off x="981775"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4" name="Google Shape;204;p22"/>
          <p:cNvCxnSpPr>
            <a:stCxn id="187" idx="2"/>
            <a:endCxn id="200" idx="0"/>
          </p:cNvCxnSpPr>
          <p:nvPr/>
        </p:nvCxnSpPr>
        <p:spPr>
          <a:xfrm>
            <a:off x="981775" y="3450413"/>
            <a:ext cx="4558500" cy="300300"/>
          </a:xfrm>
          <a:prstGeom prst="straightConnector1">
            <a:avLst/>
          </a:prstGeom>
          <a:noFill/>
          <a:ln cap="flat" cmpd="sng" w="9525">
            <a:solidFill>
              <a:schemeClr val="dk1"/>
            </a:solidFill>
            <a:prstDash val="solid"/>
            <a:round/>
            <a:headEnd len="med" w="med" type="none"/>
            <a:tailEnd len="med" w="med" type="triangle"/>
          </a:ln>
        </p:spPr>
      </p:cxnSp>
      <p:cxnSp>
        <p:nvCxnSpPr>
          <p:cNvPr id="205" name="Google Shape;205;p22"/>
          <p:cNvCxnSpPr>
            <a:stCxn id="193" idx="2"/>
            <a:endCxn id="188" idx="0"/>
          </p:cNvCxnSpPr>
          <p:nvPr/>
        </p:nvCxnSpPr>
        <p:spPr>
          <a:xfrm flipH="1">
            <a:off x="9818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6" name="Google Shape;206;p22"/>
          <p:cNvCxnSpPr>
            <a:stCxn id="193" idx="2"/>
            <a:endCxn id="200" idx="0"/>
          </p:cNvCxnSpPr>
          <p:nvPr/>
        </p:nvCxnSpPr>
        <p:spPr>
          <a:xfrm>
            <a:off x="32609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7" name="Google Shape;207;p22"/>
          <p:cNvCxnSpPr>
            <a:stCxn id="199" idx="2"/>
            <a:endCxn id="194" idx="0"/>
          </p:cNvCxnSpPr>
          <p:nvPr/>
        </p:nvCxnSpPr>
        <p:spPr>
          <a:xfrm flipH="1">
            <a:off x="3261025" y="3450400"/>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208" name="Google Shape;208;p22"/>
          <p:cNvCxnSpPr>
            <a:stCxn id="199" idx="2"/>
            <a:endCxn id="188" idx="0"/>
          </p:cNvCxnSpPr>
          <p:nvPr/>
        </p:nvCxnSpPr>
        <p:spPr>
          <a:xfrm flipH="1">
            <a:off x="981925" y="3450400"/>
            <a:ext cx="4558200" cy="300300"/>
          </a:xfrm>
          <a:prstGeom prst="straightConnector1">
            <a:avLst/>
          </a:prstGeom>
          <a:noFill/>
          <a:ln cap="flat" cmpd="sng" w="9525">
            <a:solidFill>
              <a:schemeClr val="dk1"/>
            </a:solidFill>
            <a:prstDash val="solid"/>
            <a:round/>
            <a:headEnd len="med" w="med" type="none"/>
            <a:tailEnd len="med" w="med" type="triangle"/>
          </a:ln>
        </p:spPr>
      </p:cxnSp>
      <p:sp>
        <p:nvSpPr>
          <p:cNvPr id="209" name="Google Shape;209;p22"/>
          <p:cNvSpPr/>
          <p:nvPr/>
        </p:nvSpPr>
        <p:spPr>
          <a:xfrm>
            <a:off x="4400575" y="1243825"/>
            <a:ext cx="2279100" cy="3731700"/>
          </a:xfrm>
          <a:prstGeom prst="ellipse">
            <a:avLst/>
          </a:prstGeom>
          <a:no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2"/>
          <p:cNvCxnSpPr/>
          <p:nvPr/>
        </p:nvCxnSpPr>
        <p:spPr>
          <a:xfrm flipH="1" rot="10800000">
            <a:off x="4383750" y="1257300"/>
            <a:ext cx="2353200" cy="3314700"/>
          </a:xfrm>
          <a:prstGeom prst="straightConnector1">
            <a:avLst/>
          </a:prstGeom>
          <a:noFill/>
          <a:ln cap="flat" cmpd="sng" w="9525">
            <a:solidFill>
              <a:srgbClr val="A61C00"/>
            </a:solidFill>
            <a:prstDash val="solid"/>
            <a:round/>
            <a:headEnd len="med" w="med" type="none"/>
            <a:tailEnd len="med" w="med" type="none"/>
          </a:ln>
        </p:spPr>
      </p:cxnSp>
      <p:cxnSp>
        <p:nvCxnSpPr>
          <p:cNvPr id="211" name="Google Shape;211;p22"/>
          <p:cNvCxnSpPr/>
          <p:nvPr/>
        </p:nvCxnSpPr>
        <p:spPr>
          <a:xfrm>
            <a:off x="4370300" y="1633825"/>
            <a:ext cx="2245800" cy="2723100"/>
          </a:xfrm>
          <a:prstGeom prst="straightConnector1">
            <a:avLst/>
          </a:prstGeom>
          <a:noFill/>
          <a:ln cap="flat" cmpd="sng" w="9525">
            <a:solidFill>
              <a:srgbClr val="A61C00"/>
            </a:solidFill>
            <a:prstDash val="solid"/>
            <a:round/>
            <a:headEnd len="med" w="med" type="none"/>
            <a:tailEnd len="med" w="med" type="none"/>
          </a:ln>
        </p:spPr>
      </p:cxnSp>
      <p:sp>
        <p:nvSpPr>
          <p:cNvPr id="212" name="Google Shape;212;p22"/>
          <p:cNvSpPr txBox="1"/>
          <p:nvPr/>
        </p:nvSpPr>
        <p:spPr>
          <a:xfrm>
            <a:off x="6797500" y="1042150"/>
            <a:ext cx="2131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 this case, the final state of node 3 has wide dependencies in the sense that it relies on computations from node 1 and node 2 to be calculated.  If node 3 crashes, we must rerun computation on both nodes 1 and 2 in order to regenerate this state.  This takes much longer to do!!</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To avoid this situation, Spark allows developers to checkpoint certain application state to disk so that if node 3 were to crash, we would have the result of the wide </a:t>
            </a:r>
            <a:r>
              <a:rPr lang="en" sz="1000">
                <a:solidFill>
                  <a:schemeClr val="dk1"/>
                </a:solidFill>
              </a:rPr>
              <a:t>dependency</a:t>
            </a:r>
            <a:r>
              <a:rPr lang="en" sz="1000">
                <a:solidFill>
                  <a:schemeClr val="dk1"/>
                </a:solidFill>
              </a:rPr>
              <a:t> saved.</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8" name="Google Shape;2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better utilizing memory, and refraining from writing all state to disk, Spark is able to provide huge performance gains compared to MapReduce.  While it comes at the cost of using more RAM, and having slightly worse fault tolerance than MapReduce, it seems that developers have realized that the increase in speed is well worth these tradeoffs, and MapReduce is seldom used in practice for large scale computation anymore.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Spark</a:t>
            </a:r>
            <a:r>
              <a:rPr lang="en"/>
              <a:t> is a dataflow engine that is massively popular for performing batch computations.  Its architecture has allowed it to demonstrate major performance improvements over MapReduce, a more naive solution to batch processing.  Spark is extremely commonly used in industry, and as a result it is important to understand how it is able to achieve these performance boosts.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MapReduce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MapReduce is extremely inefficient for jobs that require many MapReduce calls/iterations (for example, page rank):</a:t>
            </a:r>
            <a:endParaRPr/>
          </a:p>
          <a:p>
            <a:pPr indent="-342900" lvl="0" marL="457200" rtl="0" algn="l">
              <a:spcBef>
                <a:spcPts val="1200"/>
              </a:spcBef>
              <a:spcAft>
                <a:spcPts val="0"/>
              </a:spcAft>
              <a:buSzPts val="1800"/>
              <a:buChar char="●"/>
            </a:pPr>
            <a:r>
              <a:rPr lang="en"/>
              <a:t>Tons of disk I/O due to materializing intermediate state to HDFS</a:t>
            </a:r>
            <a:endParaRPr/>
          </a:p>
          <a:p>
            <a:pPr indent="-317500" lvl="1" marL="914400" rtl="0" algn="l">
              <a:spcBef>
                <a:spcPts val="0"/>
              </a:spcBef>
              <a:spcAft>
                <a:spcPts val="0"/>
              </a:spcAft>
              <a:buSzPts val="1400"/>
              <a:buChar char="○"/>
            </a:pPr>
            <a:r>
              <a:rPr lang="en"/>
              <a:t>Writing the result of a MapReduce job</a:t>
            </a:r>
            <a:endParaRPr/>
          </a:p>
          <a:p>
            <a:pPr indent="-317500" lvl="1" marL="914400" rtl="0" algn="l">
              <a:spcBef>
                <a:spcPts val="0"/>
              </a:spcBef>
              <a:spcAft>
                <a:spcPts val="0"/>
              </a:spcAft>
              <a:buSzPts val="1400"/>
              <a:buChar char="○"/>
            </a:pPr>
            <a:r>
              <a:rPr lang="en"/>
              <a:t>Reading the result of a previous MapReduce job</a:t>
            </a:r>
            <a:endParaRPr/>
          </a:p>
          <a:p>
            <a:pPr indent="-342900" lvl="0" marL="457200" rtl="0" algn="l">
              <a:spcBef>
                <a:spcPts val="0"/>
              </a:spcBef>
              <a:spcAft>
                <a:spcPts val="0"/>
              </a:spcAft>
              <a:buSzPts val="1800"/>
              <a:buChar char="●"/>
            </a:pPr>
            <a:r>
              <a:rPr lang="en"/>
              <a:t>Many redundant maps when not actually necessary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Resilient Distributed Datasets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of materializing intermediate state, Spark uses RDDs:</a:t>
            </a:r>
            <a:endParaRPr/>
          </a:p>
          <a:p>
            <a:pPr indent="-342900" lvl="0" marL="457200" rtl="0" algn="l">
              <a:spcBef>
                <a:spcPts val="1200"/>
              </a:spcBef>
              <a:spcAft>
                <a:spcPts val="0"/>
              </a:spcAft>
              <a:buSzPts val="1800"/>
              <a:buChar char="●"/>
            </a:pPr>
            <a:r>
              <a:rPr lang="en"/>
              <a:t>In memory data structure representing the contents of a variable in a Spark program</a:t>
            </a:r>
            <a:endParaRPr/>
          </a:p>
          <a:p>
            <a:pPr indent="-317500" lvl="1" marL="914400" rtl="0" algn="l">
              <a:spcBef>
                <a:spcPts val="0"/>
              </a:spcBef>
              <a:spcAft>
                <a:spcPts val="0"/>
              </a:spcAft>
              <a:buSzPts val="1400"/>
              <a:buChar char="○"/>
            </a:pPr>
            <a:r>
              <a:rPr lang="en"/>
              <a:t>In reality the data is probably held across multiple nodes in the cluster!</a:t>
            </a:r>
            <a:endParaRPr/>
          </a:p>
          <a:p>
            <a:pPr indent="-342900" lvl="0" marL="457200" rtl="0" algn="l">
              <a:spcBef>
                <a:spcPts val="0"/>
              </a:spcBef>
              <a:spcAft>
                <a:spcPts val="0"/>
              </a:spcAft>
              <a:buSzPts val="1800"/>
              <a:buChar char="●"/>
            </a:pPr>
            <a:r>
              <a:rPr lang="en"/>
              <a:t>Can create RDDs from data on disk or by using an operation on another RDD</a:t>
            </a:r>
            <a:endParaRPr/>
          </a:p>
          <a:p>
            <a:pPr indent="-342900" lvl="0" marL="457200" rtl="0" algn="l">
              <a:spcBef>
                <a:spcPts val="0"/>
              </a:spcBef>
              <a:spcAft>
                <a:spcPts val="0"/>
              </a:spcAft>
              <a:buSzPts val="1800"/>
              <a:buChar char="●"/>
            </a:pPr>
            <a:r>
              <a:rPr lang="en"/>
              <a:t>Spark keeps track of the lineage of each RDD</a:t>
            </a:r>
            <a:endParaRPr/>
          </a:p>
          <a:p>
            <a:pPr indent="-317500" lvl="1" marL="914400" rtl="0" algn="l">
              <a:spcBef>
                <a:spcPts val="0"/>
              </a:spcBef>
              <a:spcAft>
                <a:spcPts val="0"/>
              </a:spcAft>
              <a:buSzPts val="1400"/>
              <a:buChar char="○"/>
            </a:pPr>
            <a:r>
              <a:rPr lang="en"/>
              <a:t>This means that it knows what computations needed to be performed to get the value contained in an RDD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If a MapReduce task fails, we can just resume from the output of the previous MapReduce calls.  But Spark stores intermediate state in memory, and as a result we can’t just resume so easily.  Instead, we actually have to do some recomputation, and recompute certain values based on their dependencies.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Narrow Dependencies</a:t>
            </a:r>
            <a:endParaRPr/>
          </a:p>
        </p:txBody>
      </p:sp>
      <p:sp>
        <p:nvSpPr>
          <p:cNvPr id="85" name="Google Shape;85;p18"/>
          <p:cNvSpPr txBox="1"/>
          <p:nvPr/>
        </p:nvSpPr>
        <p:spPr>
          <a:xfrm>
            <a:off x="1351425"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86" name="Google Shape;86;p18"/>
          <p:cNvSpPr/>
          <p:nvPr/>
        </p:nvSpPr>
        <p:spPr>
          <a:xfrm>
            <a:off x="1096125"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a:t>
            </a:r>
            <a:r>
              <a:rPr lang="en" sz="700"/>
              <a:t>ordan: (mylittleponyfanclub.com, 5/11)</a:t>
            </a:r>
            <a:endParaRPr sz="700"/>
          </a:p>
          <a:p>
            <a:pPr indent="0" lvl="0" marL="0" rtl="0" algn="l">
              <a:spcBef>
                <a:spcPts val="0"/>
              </a:spcBef>
              <a:spcAft>
                <a:spcPts val="0"/>
              </a:spcAft>
              <a:buNone/>
            </a:pPr>
            <a:r>
              <a:rPr lang="en" sz="700"/>
              <a:t>donald</a:t>
            </a:r>
            <a:r>
              <a:rPr lang="en" sz="700"/>
              <a:t>: (tinyhands.com, 5/11)</a:t>
            </a:r>
            <a:endParaRPr sz="700"/>
          </a:p>
          <a:p>
            <a:pPr indent="0" lvl="0" marL="0" rtl="0" algn="l">
              <a:spcBef>
                <a:spcPts val="0"/>
              </a:spcBef>
              <a:spcAft>
                <a:spcPts val="0"/>
              </a:spcAft>
              <a:buNone/>
            </a:pPr>
            <a:r>
              <a:rPr lang="en" sz="700"/>
              <a:t>joe: (sleepy.com, 5/11)</a:t>
            </a:r>
            <a:endParaRPr sz="700"/>
          </a:p>
        </p:txBody>
      </p:sp>
      <p:sp>
        <p:nvSpPr>
          <p:cNvPr id="87" name="Google Shape;87;p18"/>
          <p:cNvSpPr/>
          <p:nvPr/>
        </p:nvSpPr>
        <p:spPr>
          <a:xfrm>
            <a:off x="1096125"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cxnSp>
        <p:nvCxnSpPr>
          <p:cNvPr id="88" name="Google Shape;88;p18"/>
          <p:cNvCxnSpPr>
            <a:stCxn id="86" idx="2"/>
            <a:endCxn id="87" idx="0"/>
          </p:cNvCxnSpPr>
          <p:nvPr/>
        </p:nvCxnSpPr>
        <p:spPr>
          <a:xfrm>
            <a:off x="1694475"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89" name="Google Shape;89;p18"/>
          <p:cNvSpPr txBox="1"/>
          <p:nvPr/>
        </p:nvSpPr>
        <p:spPr>
          <a:xfrm>
            <a:off x="3630600"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90" name="Google Shape;90;p18"/>
          <p:cNvSpPr/>
          <p:nvPr/>
        </p:nvSpPr>
        <p:spPr>
          <a:xfrm>
            <a:off x="3375300"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91" name="Google Shape;91;p18"/>
          <p:cNvSpPr/>
          <p:nvPr/>
        </p:nvSpPr>
        <p:spPr>
          <a:xfrm>
            <a:off x="3375300"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cxnSp>
        <p:nvCxnSpPr>
          <p:cNvPr id="92" name="Google Shape;92;p18"/>
          <p:cNvCxnSpPr>
            <a:stCxn id="90" idx="2"/>
            <a:endCxn id="91" idx="0"/>
          </p:cNvCxnSpPr>
          <p:nvPr/>
        </p:nvCxnSpPr>
        <p:spPr>
          <a:xfrm>
            <a:off x="3973650"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93" name="Google Shape;93;p18"/>
          <p:cNvSpPr txBox="1"/>
          <p:nvPr/>
        </p:nvSpPr>
        <p:spPr>
          <a:xfrm>
            <a:off x="5909775" y="116988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94" name="Google Shape;94;p18"/>
          <p:cNvSpPr/>
          <p:nvPr/>
        </p:nvSpPr>
        <p:spPr>
          <a:xfrm>
            <a:off x="5654475" y="157008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95" name="Google Shape;95;p18"/>
          <p:cNvSpPr/>
          <p:nvPr/>
        </p:nvSpPr>
        <p:spPr>
          <a:xfrm>
            <a:off x="5654475" y="26402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cxnSp>
        <p:nvCxnSpPr>
          <p:cNvPr id="96" name="Google Shape;96;p18"/>
          <p:cNvCxnSpPr>
            <a:stCxn id="94" idx="2"/>
            <a:endCxn id="95" idx="0"/>
          </p:cNvCxnSpPr>
          <p:nvPr/>
        </p:nvCxnSpPr>
        <p:spPr>
          <a:xfrm>
            <a:off x="6252825" y="2339888"/>
            <a:ext cx="0" cy="300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Narrow Dependencies</a:t>
            </a:r>
            <a:endParaRPr/>
          </a:p>
        </p:txBody>
      </p:sp>
      <p:sp>
        <p:nvSpPr>
          <p:cNvPr id="102" name="Google Shape;102;p19"/>
          <p:cNvSpPr txBox="1"/>
          <p:nvPr/>
        </p:nvSpPr>
        <p:spPr>
          <a:xfrm>
            <a:off x="1351425"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03" name="Google Shape;103;p19"/>
          <p:cNvSpPr/>
          <p:nvPr/>
        </p:nvSpPr>
        <p:spPr>
          <a:xfrm>
            <a:off x="1096125"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04" name="Google Shape;104;p19"/>
          <p:cNvSpPr/>
          <p:nvPr/>
        </p:nvSpPr>
        <p:spPr>
          <a:xfrm>
            <a:off x="1096125"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cxnSp>
        <p:nvCxnSpPr>
          <p:cNvPr id="105" name="Google Shape;105;p19"/>
          <p:cNvCxnSpPr>
            <a:stCxn id="103" idx="2"/>
            <a:endCxn id="104" idx="0"/>
          </p:cNvCxnSpPr>
          <p:nvPr/>
        </p:nvCxnSpPr>
        <p:spPr>
          <a:xfrm>
            <a:off x="1694475"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106" name="Google Shape;106;p19"/>
          <p:cNvSpPr txBox="1"/>
          <p:nvPr/>
        </p:nvSpPr>
        <p:spPr>
          <a:xfrm>
            <a:off x="3630600" y="116990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07" name="Google Shape;107;p19"/>
          <p:cNvSpPr/>
          <p:nvPr/>
        </p:nvSpPr>
        <p:spPr>
          <a:xfrm>
            <a:off x="3375300" y="15701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08" name="Google Shape;108;p19"/>
          <p:cNvSpPr/>
          <p:nvPr/>
        </p:nvSpPr>
        <p:spPr>
          <a:xfrm>
            <a:off x="3375300" y="26402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cxnSp>
        <p:nvCxnSpPr>
          <p:cNvPr id="109" name="Google Shape;109;p19"/>
          <p:cNvCxnSpPr>
            <a:stCxn id="107" idx="2"/>
            <a:endCxn id="108" idx="0"/>
          </p:cNvCxnSpPr>
          <p:nvPr/>
        </p:nvCxnSpPr>
        <p:spPr>
          <a:xfrm>
            <a:off x="3973650" y="2339900"/>
            <a:ext cx="0" cy="300300"/>
          </a:xfrm>
          <a:prstGeom prst="straightConnector1">
            <a:avLst/>
          </a:prstGeom>
          <a:noFill/>
          <a:ln cap="flat" cmpd="sng" w="9525">
            <a:solidFill>
              <a:schemeClr val="dk1"/>
            </a:solidFill>
            <a:prstDash val="solid"/>
            <a:round/>
            <a:headEnd len="med" w="med" type="none"/>
            <a:tailEnd len="med" w="med" type="triangle"/>
          </a:ln>
        </p:spPr>
      </p:cxnSp>
      <p:sp>
        <p:nvSpPr>
          <p:cNvPr id="110" name="Google Shape;110;p19"/>
          <p:cNvSpPr txBox="1"/>
          <p:nvPr/>
        </p:nvSpPr>
        <p:spPr>
          <a:xfrm>
            <a:off x="5909775" y="116988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11" name="Google Shape;111;p19"/>
          <p:cNvSpPr/>
          <p:nvPr/>
        </p:nvSpPr>
        <p:spPr>
          <a:xfrm>
            <a:off x="5654475" y="157008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12" name="Google Shape;112;p19"/>
          <p:cNvSpPr/>
          <p:nvPr/>
        </p:nvSpPr>
        <p:spPr>
          <a:xfrm>
            <a:off x="5654475" y="26402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cxnSp>
        <p:nvCxnSpPr>
          <p:cNvPr id="113" name="Google Shape;113;p19"/>
          <p:cNvCxnSpPr>
            <a:stCxn id="111" idx="2"/>
            <a:endCxn id="112" idx="0"/>
          </p:cNvCxnSpPr>
          <p:nvPr/>
        </p:nvCxnSpPr>
        <p:spPr>
          <a:xfrm>
            <a:off x="6252825" y="2339888"/>
            <a:ext cx="0" cy="30030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9"/>
          <p:cNvSpPr/>
          <p:nvPr/>
        </p:nvSpPr>
        <p:spPr>
          <a:xfrm>
            <a:off x="5567100" y="847175"/>
            <a:ext cx="1566600" cy="2891100"/>
          </a:xfrm>
          <a:prstGeom prst="ellipse">
            <a:avLst/>
          </a:prstGeom>
          <a:no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9"/>
          <p:cNvCxnSpPr/>
          <p:nvPr/>
        </p:nvCxnSpPr>
        <p:spPr>
          <a:xfrm>
            <a:off x="5237625" y="1149725"/>
            <a:ext cx="2420400" cy="2487600"/>
          </a:xfrm>
          <a:prstGeom prst="straightConnector1">
            <a:avLst/>
          </a:prstGeom>
          <a:noFill/>
          <a:ln cap="flat" cmpd="sng" w="9525">
            <a:solidFill>
              <a:srgbClr val="A61C00"/>
            </a:solidFill>
            <a:prstDash val="solid"/>
            <a:round/>
            <a:headEnd len="med" w="med" type="none"/>
            <a:tailEnd len="med" w="med" type="none"/>
          </a:ln>
        </p:spPr>
      </p:cxnSp>
      <p:cxnSp>
        <p:nvCxnSpPr>
          <p:cNvPr id="116" name="Google Shape;116;p19"/>
          <p:cNvCxnSpPr/>
          <p:nvPr/>
        </p:nvCxnSpPr>
        <p:spPr>
          <a:xfrm flipH="1" rot="10800000">
            <a:off x="5311600" y="1351525"/>
            <a:ext cx="1970100" cy="2339700"/>
          </a:xfrm>
          <a:prstGeom prst="straightConnector1">
            <a:avLst/>
          </a:prstGeom>
          <a:noFill/>
          <a:ln cap="flat" cmpd="sng" w="9525">
            <a:solidFill>
              <a:srgbClr val="A61C00"/>
            </a:solidFill>
            <a:prstDash val="solid"/>
            <a:round/>
            <a:headEnd len="med" w="med" type="none"/>
            <a:tailEnd len="med" w="med" type="none"/>
          </a:ln>
        </p:spPr>
      </p:cxnSp>
      <p:sp>
        <p:nvSpPr>
          <p:cNvPr id="117" name="Google Shape;117;p19"/>
          <p:cNvSpPr txBox="1"/>
          <p:nvPr/>
        </p:nvSpPr>
        <p:spPr>
          <a:xfrm>
            <a:off x="719325" y="3850000"/>
            <a:ext cx="69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Narrow dependency: computation of each RDD local to one node.  If node 3 fails and only has narrow dependencies, we can just re-perform its computations on node 1 and node 2, without having to actually alter the existing state on node 1 and node 2.</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Wide Dependencies</a:t>
            </a:r>
            <a:endParaRPr/>
          </a:p>
        </p:txBody>
      </p:sp>
      <p:sp>
        <p:nvSpPr>
          <p:cNvPr id="123" name="Google Shape;123;p20"/>
          <p:cNvSpPr txBox="1"/>
          <p:nvPr/>
        </p:nvSpPr>
        <p:spPr>
          <a:xfrm>
            <a:off x="638725"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24" name="Google Shape;124;p20"/>
          <p:cNvSpPr/>
          <p:nvPr/>
        </p:nvSpPr>
        <p:spPr>
          <a:xfrm>
            <a:off x="383425"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25" name="Google Shape;125;p20"/>
          <p:cNvSpPr/>
          <p:nvPr/>
        </p:nvSpPr>
        <p:spPr>
          <a:xfrm>
            <a:off x="383425"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sp>
        <p:nvSpPr>
          <p:cNvPr id="126" name="Google Shape;126;p20"/>
          <p:cNvSpPr/>
          <p:nvPr/>
        </p:nvSpPr>
        <p:spPr>
          <a:xfrm>
            <a:off x="383425"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jordan: recoveringgamers.com</a:t>
            </a:r>
            <a:endParaRPr sz="700"/>
          </a:p>
        </p:txBody>
      </p:sp>
      <p:cxnSp>
        <p:nvCxnSpPr>
          <p:cNvPr id="127" name="Google Shape;127;p20"/>
          <p:cNvCxnSpPr>
            <a:stCxn id="124" idx="2"/>
            <a:endCxn id="125" idx="0"/>
          </p:cNvCxnSpPr>
          <p:nvPr/>
        </p:nvCxnSpPr>
        <p:spPr>
          <a:xfrm>
            <a:off x="981775"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28" name="Google Shape;128;p20"/>
          <p:cNvCxnSpPr>
            <a:stCxn id="125" idx="2"/>
            <a:endCxn id="126" idx="0"/>
          </p:cNvCxnSpPr>
          <p:nvPr/>
        </p:nvCxnSpPr>
        <p:spPr>
          <a:xfrm>
            <a:off x="981775"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29" name="Google Shape;129;p20"/>
          <p:cNvSpPr txBox="1"/>
          <p:nvPr/>
        </p:nvSpPr>
        <p:spPr>
          <a:xfrm>
            <a:off x="2917900"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30" name="Google Shape;130;p20"/>
          <p:cNvSpPr/>
          <p:nvPr/>
        </p:nvSpPr>
        <p:spPr>
          <a:xfrm>
            <a:off x="2662600"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31" name="Google Shape;131;p20"/>
          <p:cNvSpPr/>
          <p:nvPr/>
        </p:nvSpPr>
        <p:spPr>
          <a:xfrm>
            <a:off x="2662600"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sp>
        <p:nvSpPr>
          <p:cNvPr id="132" name="Google Shape;132;p20"/>
          <p:cNvSpPr/>
          <p:nvPr/>
        </p:nvSpPr>
        <p:spPr>
          <a:xfrm>
            <a:off x="2662600"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donald: escortpee.com</a:t>
            </a:r>
            <a:endParaRPr sz="700"/>
          </a:p>
        </p:txBody>
      </p:sp>
      <p:cxnSp>
        <p:nvCxnSpPr>
          <p:cNvPr id="133" name="Google Shape;133;p20"/>
          <p:cNvCxnSpPr>
            <a:stCxn id="130" idx="2"/>
            <a:endCxn id="131" idx="0"/>
          </p:cNvCxnSpPr>
          <p:nvPr/>
        </p:nvCxnSpPr>
        <p:spPr>
          <a:xfrm>
            <a:off x="3260950"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34" name="Google Shape;134;p20"/>
          <p:cNvCxnSpPr>
            <a:stCxn id="131" idx="2"/>
            <a:endCxn id="132" idx="0"/>
          </p:cNvCxnSpPr>
          <p:nvPr/>
        </p:nvCxnSpPr>
        <p:spPr>
          <a:xfrm>
            <a:off x="3260950"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35" name="Google Shape;135;p20"/>
          <p:cNvSpPr txBox="1"/>
          <p:nvPr/>
        </p:nvSpPr>
        <p:spPr>
          <a:xfrm>
            <a:off x="5197075" y="121023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36" name="Google Shape;136;p20"/>
          <p:cNvSpPr/>
          <p:nvPr/>
        </p:nvSpPr>
        <p:spPr>
          <a:xfrm>
            <a:off x="4941775" y="161043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37" name="Google Shape;137;p20"/>
          <p:cNvSpPr/>
          <p:nvPr/>
        </p:nvSpPr>
        <p:spPr>
          <a:xfrm>
            <a:off x="4941775" y="26806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sp>
        <p:nvSpPr>
          <p:cNvPr id="138" name="Google Shape;138;p20"/>
          <p:cNvSpPr/>
          <p:nvPr/>
        </p:nvSpPr>
        <p:spPr>
          <a:xfrm>
            <a:off x="4941775" y="37507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joe: sleepy.com</a:t>
            </a:r>
            <a:endParaRPr sz="700"/>
          </a:p>
          <a:p>
            <a:pPr indent="0" lvl="0" marL="0" rtl="0" algn="l">
              <a:spcBef>
                <a:spcPts val="0"/>
              </a:spcBef>
              <a:spcAft>
                <a:spcPts val="0"/>
              </a:spcAft>
              <a:buNone/>
            </a:pPr>
            <a:r>
              <a:rPr lang="en" sz="700"/>
              <a:t>joe: kamala.com</a:t>
            </a:r>
            <a:endParaRPr sz="700"/>
          </a:p>
          <a:p>
            <a:pPr indent="0" lvl="0" marL="0" rtl="0" algn="l">
              <a:spcBef>
                <a:spcPts val="0"/>
              </a:spcBef>
              <a:spcAft>
                <a:spcPts val="0"/>
              </a:spcAft>
              <a:buNone/>
            </a:pPr>
            <a:r>
              <a:rPr lang="en" sz="700"/>
              <a:t>joe: earsniffing.com</a:t>
            </a:r>
            <a:endParaRPr sz="700"/>
          </a:p>
        </p:txBody>
      </p:sp>
      <p:cxnSp>
        <p:nvCxnSpPr>
          <p:cNvPr id="139" name="Google Shape;139;p20"/>
          <p:cNvCxnSpPr>
            <a:stCxn id="136" idx="2"/>
            <a:endCxn id="137" idx="0"/>
          </p:cNvCxnSpPr>
          <p:nvPr/>
        </p:nvCxnSpPr>
        <p:spPr>
          <a:xfrm>
            <a:off x="5540125" y="2380238"/>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20"/>
          <p:cNvCxnSpPr>
            <a:stCxn id="137" idx="2"/>
            <a:endCxn id="138" idx="0"/>
          </p:cNvCxnSpPr>
          <p:nvPr/>
        </p:nvCxnSpPr>
        <p:spPr>
          <a:xfrm>
            <a:off x="5540125" y="345040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20"/>
          <p:cNvCxnSpPr>
            <a:stCxn id="125" idx="2"/>
            <a:endCxn id="132" idx="0"/>
          </p:cNvCxnSpPr>
          <p:nvPr/>
        </p:nvCxnSpPr>
        <p:spPr>
          <a:xfrm>
            <a:off x="981775"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0"/>
          <p:cNvCxnSpPr>
            <a:stCxn id="125" idx="2"/>
            <a:endCxn id="138" idx="0"/>
          </p:cNvCxnSpPr>
          <p:nvPr/>
        </p:nvCxnSpPr>
        <p:spPr>
          <a:xfrm>
            <a:off x="981775" y="3450413"/>
            <a:ext cx="4558500" cy="300300"/>
          </a:xfrm>
          <a:prstGeom prst="straightConnector1">
            <a:avLst/>
          </a:prstGeom>
          <a:noFill/>
          <a:ln cap="flat" cmpd="sng" w="9525">
            <a:solidFill>
              <a:schemeClr val="dk1"/>
            </a:solidFill>
            <a:prstDash val="solid"/>
            <a:round/>
            <a:headEnd len="med" w="med" type="none"/>
            <a:tailEnd len="med" w="med" type="triangle"/>
          </a:ln>
        </p:spPr>
      </p:cxnSp>
      <p:cxnSp>
        <p:nvCxnSpPr>
          <p:cNvPr id="143" name="Google Shape;143;p20"/>
          <p:cNvCxnSpPr>
            <a:stCxn id="131" idx="2"/>
            <a:endCxn id="126" idx="0"/>
          </p:cNvCxnSpPr>
          <p:nvPr/>
        </p:nvCxnSpPr>
        <p:spPr>
          <a:xfrm flipH="1">
            <a:off x="9818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4" name="Google Shape;144;p20"/>
          <p:cNvCxnSpPr>
            <a:stCxn id="131" idx="2"/>
            <a:endCxn id="138" idx="0"/>
          </p:cNvCxnSpPr>
          <p:nvPr/>
        </p:nvCxnSpPr>
        <p:spPr>
          <a:xfrm>
            <a:off x="32609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5" name="Google Shape;145;p20"/>
          <p:cNvCxnSpPr>
            <a:stCxn id="137" idx="2"/>
            <a:endCxn id="132" idx="0"/>
          </p:cNvCxnSpPr>
          <p:nvPr/>
        </p:nvCxnSpPr>
        <p:spPr>
          <a:xfrm flipH="1">
            <a:off x="3261025" y="3450400"/>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46" name="Google Shape;146;p20"/>
          <p:cNvCxnSpPr>
            <a:stCxn id="137" idx="2"/>
            <a:endCxn id="126" idx="0"/>
          </p:cNvCxnSpPr>
          <p:nvPr/>
        </p:nvCxnSpPr>
        <p:spPr>
          <a:xfrm flipH="1">
            <a:off x="981925" y="3450400"/>
            <a:ext cx="4558200" cy="300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 - Wide Dependencies</a:t>
            </a:r>
            <a:endParaRPr/>
          </a:p>
        </p:txBody>
      </p:sp>
      <p:sp>
        <p:nvSpPr>
          <p:cNvPr id="152" name="Google Shape;152;p21"/>
          <p:cNvSpPr txBox="1"/>
          <p:nvPr/>
        </p:nvSpPr>
        <p:spPr>
          <a:xfrm>
            <a:off x="638725"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1</a:t>
            </a:r>
            <a:endParaRPr>
              <a:solidFill>
                <a:schemeClr val="dk1"/>
              </a:solidFill>
            </a:endParaRPr>
          </a:p>
        </p:txBody>
      </p:sp>
      <p:sp>
        <p:nvSpPr>
          <p:cNvPr id="153" name="Google Shape;153;p21"/>
          <p:cNvSpPr/>
          <p:nvPr/>
        </p:nvSpPr>
        <p:spPr>
          <a:xfrm>
            <a:off x="383425"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 5/11)</a:t>
            </a:r>
            <a:endParaRPr sz="700"/>
          </a:p>
          <a:p>
            <a:pPr indent="0" lvl="0" marL="0" rtl="0" algn="l">
              <a:spcBef>
                <a:spcPts val="0"/>
              </a:spcBef>
              <a:spcAft>
                <a:spcPts val="0"/>
              </a:spcAft>
              <a:buNone/>
            </a:pPr>
            <a:r>
              <a:rPr lang="en" sz="700"/>
              <a:t>donald: (tinyhands.com, 5/11)</a:t>
            </a:r>
            <a:endParaRPr sz="700"/>
          </a:p>
          <a:p>
            <a:pPr indent="0" lvl="0" marL="0" rtl="0" algn="l">
              <a:spcBef>
                <a:spcPts val="0"/>
              </a:spcBef>
              <a:spcAft>
                <a:spcPts val="0"/>
              </a:spcAft>
              <a:buNone/>
            </a:pPr>
            <a:r>
              <a:rPr lang="en" sz="700"/>
              <a:t>joe: (sleepy.com, 5/11)</a:t>
            </a:r>
            <a:endParaRPr sz="700"/>
          </a:p>
        </p:txBody>
      </p:sp>
      <p:sp>
        <p:nvSpPr>
          <p:cNvPr id="154" name="Google Shape;154;p21"/>
          <p:cNvSpPr/>
          <p:nvPr/>
        </p:nvSpPr>
        <p:spPr>
          <a:xfrm>
            <a:off x="383425"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joe: sleepy.com</a:t>
            </a:r>
            <a:endParaRPr/>
          </a:p>
        </p:txBody>
      </p:sp>
      <p:sp>
        <p:nvSpPr>
          <p:cNvPr id="155" name="Google Shape;155;p21"/>
          <p:cNvSpPr/>
          <p:nvPr/>
        </p:nvSpPr>
        <p:spPr>
          <a:xfrm>
            <a:off x="383425"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mylittleponyfanclub.com</a:t>
            </a:r>
            <a:endParaRPr sz="700"/>
          </a:p>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jordan: recoveringgamers.com</a:t>
            </a:r>
            <a:endParaRPr sz="700"/>
          </a:p>
        </p:txBody>
      </p:sp>
      <p:cxnSp>
        <p:nvCxnSpPr>
          <p:cNvPr id="156" name="Google Shape;156;p21"/>
          <p:cNvCxnSpPr>
            <a:stCxn id="153" idx="2"/>
            <a:endCxn id="154" idx="0"/>
          </p:cNvCxnSpPr>
          <p:nvPr/>
        </p:nvCxnSpPr>
        <p:spPr>
          <a:xfrm>
            <a:off x="981775"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57" name="Google Shape;157;p21"/>
          <p:cNvCxnSpPr>
            <a:stCxn id="154" idx="2"/>
            <a:endCxn id="155" idx="0"/>
          </p:cNvCxnSpPr>
          <p:nvPr/>
        </p:nvCxnSpPr>
        <p:spPr>
          <a:xfrm>
            <a:off x="981775"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58" name="Google Shape;158;p21"/>
          <p:cNvSpPr txBox="1"/>
          <p:nvPr/>
        </p:nvSpPr>
        <p:spPr>
          <a:xfrm>
            <a:off x="2917900" y="1210250"/>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2</a:t>
            </a:r>
            <a:endParaRPr>
              <a:solidFill>
                <a:schemeClr val="dk1"/>
              </a:solidFill>
            </a:endParaRPr>
          </a:p>
        </p:txBody>
      </p:sp>
      <p:sp>
        <p:nvSpPr>
          <p:cNvPr id="159" name="Google Shape;159;p21"/>
          <p:cNvSpPr/>
          <p:nvPr/>
        </p:nvSpPr>
        <p:spPr>
          <a:xfrm>
            <a:off x="2662600" y="161045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 5/12)</a:t>
            </a:r>
            <a:endParaRPr sz="700"/>
          </a:p>
          <a:p>
            <a:pPr indent="0" lvl="0" marL="0" rtl="0" algn="l">
              <a:spcBef>
                <a:spcPts val="0"/>
              </a:spcBef>
              <a:spcAft>
                <a:spcPts val="0"/>
              </a:spcAft>
              <a:buNone/>
            </a:pPr>
            <a:r>
              <a:rPr lang="en" sz="700"/>
              <a:t>donald: (tanguys.com, 5/12)</a:t>
            </a:r>
            <a:endParaRPr sz="700"/>
          </a:p>
          <a:p>
            <a:pPr indent="0" lvl="0" marL="0" rtl="0" algn="l">
              <a:spcBef>
                <a:spcPts val="0"/>
              </a:spcBef>
              <a:spcAft>
                <a:spcPts val="0"/>
              </a:spcAft>
              <a:buNone/>
            </a:pPr>
            <a:r>
              <a:rPr lang="en" sz="700"/>
              <a:t>joe: (kamala.com, 5/12)</a:t>
            </a:r>
            <a:endParaRPr/>
          </a:p>
        </p:txBody>
      </p:sp>
      <p:sp>
        <p:nvSpPr>
          <p:cNvPr id="160" name="Google Shape;160;p21"/>
          <p:cNvSpPr/>
          <p:nvPr/>
        </p:nvSpPr>
        <p:spPr>
          <a:xfrm>
            <a:off x="2662600" y="268061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smallweinersanonymous.com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joe: kamala.com</a:t>
            </a:r>
            <a:endParaRPr/>
          </a:p>
        </p:txBody>
      </p:sp>
      <p:sp>
        <p:nvSpPr>
          <p:cNvPr id="161" name="Google Shape;161;p21"/>
          <p:cNvSpPr/>
          <p:nvPr/>
        </p:nvSpPr>
        <p:spPr>
          <a:xfrm>
            <a:off x="2662600" y="3750775"/>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donald: tinyhands.com</a:t>
            </a:r>
            <a:endParaRPr sz="700"/>
          </a:p>
          <a:p>
            <a:pPr indent="0" lvl="0" marL="0" rtl="0" algn="l">
              <a:spcBef>
                <a:spcPts val="0"/>
              </a:spcBef>
              <a:spcAft>
                <a:spcPts val="0"/>
              </a:spcAft>
              <a:buNone/>
            </a:pPr>
            <a:r>
              <a:rPr lang="en" sz="700"/>
              <a:t>donald: tanguys.com</a:t>
            </a:r>
            <a:endParaRPr sz="700"/>
          </a:p>
          <a:p>
            <a:pPr indent="0" lvl="0" marL="0" rtl="0" algn="l">
              <a:spcBef>
                <a:spcPts val="0"/>
              </a:spcBef>
              <a:spcAft>
                <a:spcPts val="0"/>
              </a:spcAft>
              <a:buNone/>
            </a:pPr>
            <a:r>
              <a:rPr lang="en" sz="700"/>
              <a:t>donald: escortpee.com</a:t>
            </a:r>
            <a:endParaRPr sz="700"/>
          </a:p>
        </p:txBody>
      </p:sp>
      <p:cxnSp>
        <p:nvCxnSpPr>
          <p:cNvPr id="162" name="Google Shape;162;p21"/>
          <p:cNvCxnSpPr>
            <a:stCxn id="159" idx="2"/>
            <a:endCxn id="160" idx="0"/>
          </p:cNvCxnSpPr>
          <p:nvPr/>
        </p:nvCxnSpPr>
        <p:spPr>
          <a:xfrm>
            <a:off x="3260950" y="238025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63" name="Google Shape;163;p21"/>
          <p:cNvCxnSpPr>
            <a:stCxn id="160" idx="2"/>
            <a:endCxn id="161" idx="0"/>
          </p:cNvCxnSpPr>
          <p:nvPr/>
        </p:nvCxnSpPr>
        <p:spPr>
          <a:xfrm>
            <a:off x="3260950" y="3450413"/>
            <a:ext cx="0" cy="300300"/>
          </a:xfrm>
          <a:prstGeom prst="straightConnector1">
            <a:avLst/>
          </a:prstGeom>
          <a:noFill/>
          <a:ln cap="flat" cmpd="sng" w="9525">
            <a:solidFill>
              <a:schemeClr val="dk1"/>
            </a:solidFill>
            <a:prstDash val="solid"/>
            <a:round/>
            <a:headEnd len="med" w="med" type="none"/>
            <a:tailEnd len="med" w="med" type="triangle"/>
          </a:ln>
        </p:spPr>
      </p:cxnSp>
      <p:sp>
        <p:nvSpPr>
          <p:cNvPr id="164" name="Google Shape;164;p21"/>
          <p:cNvSpPr txBox="1"/>
          <p:nvPr/>
        </p:nvSpPr>
        <p:spPr>
          <a:xfrm>
            <a:off x="5197075" y="1210238"/>
            <a:ext cx="9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Node 3</a:t>
            </a:r>
            <a:endParaRPr>
              <a:solidFill>
                <a:schemeClr val="dk1"/>
              </a:solidFill>
            </a:endParaRPr>
          </a:p>
        </p:txBody>
      </p:sp>
      <p:sp>
        <p:nvSpPr>
          <p:cNvPr id="165" name="Google Shape;165;p21"/>
          <p:cNvSpPr/>
          <p:nvPr/>
        </p:nvSpPr>
        <p:spPr>
          <a:xfrm>
            <a:off x="4941775" y="1610438"/>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 5/13)</a:t>
            </a:r>
            <a:endParaRPr sz="700"/>
          </a:p>
          <a:p>
            <a:pPr indent="0" lvl="0" marL="0" rtl="0" algn="l">
              <a:spcBef>
                <a:spcPts val="0"/>
              </a:spcBef>
              <a:spcAft>
                <a:spcPts val="0"/>
              </a:spcAft>
              <a:buNone/>
            </a:pPr>
            <a:r>
              <a:rPr lang="en" sz="700"/>
              <a:t>donald: (escortpee.com, 5/13)</a:t>
            </a:r>
            <a:endParaRPr sz="700"/>
          </a:p>
          <a:p>
            <a:pPr indent="0" lvl="0" marL="0" rtl="0" algn="l">
              <a:spcBef>
                <a:spcPts val="0"/>
              </a:spcBef>
              <a:spcAft>
                <a:spcPts val="0"/>
              </a:spcAft>
              <a:buNone/>
            </a:pPr>
            <a:r>
              <a:rPr lang="en" sz="700"/>
              <a:t>joe: (earsniffing.com, 5/13)</a:t>
            </a:r>
            <a:endParaRPr/>
          </a:p>
        </p:txBody>
      </p:sp>
      <p:sp>
        <p:nvSpPr>
          <p:cNvPr id="166" name="Google Shape;166;p21"/>
          <p:cNvSpPr/>
          <p:nvPr/>
        </p:nvSpPr>
        <p:spPr>
          <a:xfrm>
            <a:off x="4941775" y="2680600"/>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jordan: recoveringgamers.com</a:t>
            </a:r>
            <a:endParaRPr sz="700"/>
          </a:p>
          <a:p>
            <a:pPr indent="0" lvl="0" marL="0" rtl="0" algn="l">
              <a:spcBef>
                <a:spcPts val="0"/>
              </a:spcBef>
              <a:spcAft>
                <a:spcPts val="0"/>
              </a:spcAft>
              <a:buNone/>
            </a:pPr>
            <a:r>
              <a:rPr lang="en" sz="700"/>
              <a:t>donald: escortpee.com</a:t>
            </a:r>
            <a:endParaRPr sz="700"/>
          </a:p>
          <a:p>
            <a:pPr indent="0" lvl="0" marL="0" rtl="0" algn="l">
              <a:spcBef>
                <a:spcPts val="0"/>
              </a:spcBef>
              <a:spcAft>
                <a:spcPts val="0"/>
              </a:spcAft>
              <a:buNone/>
            </a:pPr>
            <a:r>
              <a:rPr lang="en" sz="700"/>
              <a:t>joe: earsniffing.com</a:t>
            </a:r>
            <a:endParaRPr/>
          </a:p>
        </p:txBody>
      </p:sp>
      <p:sp>
        <p:nvSpPr>
          <p:cNvPr id="167" name="Google Shape;167;p21"/>
          <p:cNvSpPr/>
          <p:nvPr/>
        </p:nvSpPr>
        <p:spPr>
          <a:xfrm>
            <a:off x="4941775" y="3750763"/>
            <a:ext cx="1196700" cy="7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joe: sleepy.com</a:t>
            </a:r>
            <a:endParaRPr sz="700"/>
          </a:p>
          <a:p>
            <a:pPr indent="0" lvl="0" marL="0" rtl="0" algn="l">
              <a:spcBef>
                <a:spcPts val="0"/>
              </a:spcBef>
              <a:spcAft>
                <a:spcPts val="0"/>
              </a:spcAft>
              <a:buNone/>
            </a:pPr>
            <a:r>
              <a:rPr lang="en" sz="700"/>
              <a:t>joe: kamala.com</a:t>
            </a:r>
            <a:endParaRPr sz="700"/>
          </a:p>
          <a:p>
            <a:pPr indent="0" lvl="0" marL="0" rtl="0" algn="l">
              <a:spcBef>
                <a:spcPts val="0"/>
              </a:spcBef>
              <a:spcAft>
                <a:spcPts val="0"/>
              </a:spcAft>
              <a:buNone/>
            </a:pPr>
            <a:r>
              <a:rPr lang="en" sz="700"/>
              <a:t>joe: earsniffing.com</a:t>
            </a:r>
            <a:endParaRPr sz="700"/>
          </a:p>
        </p:txBody>
      </p:sp>
      <p:cxnSp>
        <p:nvCxnSpPr>
          <p:cNvPr id="168" name="Google Shape;168;p21"/>
          <p:cNvCxnSpPr>
            <a:stCxn id="165" idx="2"/>
            <a:endCxn id="166" idx="0"/>
          </p:cNvCxnSpPr>
          <p:nvPr/>
        </p:nvCxnSpPr>
        <p:spPr>
          <a:xfrm>
            <a:off x="5540125" y="2380238"/>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69" name="Google Shape;169;p21"/>
          <p:cNvCxnSpPr>
            <a:stCxn id="166" idx="2"/>
            <a:endCxn id="167" idx="0"/>
          </p:cNvCxnSpPr>
          <p:nvPr/>
        </p:nvCxnSpPr>
        <p:spPr>
          <a:xfrm>
            <a:off x="5540125" y="3450400"/>
            <a:ext cx="0" cy="300300"/>
          </a:xfrm>
          <a:prstGeom prst="straightConnector1">
            <a:avLst/>
          </a:prstGeom>
          <a:noFill/>
          <a:ln cap="flat" cmpd="sng" w="9525">
            <a:solidFill>
              <a:schemeClr val="dk1"/>
            </a:solidFill>
            <a:prstDash val="solid"/>
            <a:round/>
            <a:headEnd len="med" w="med" type="none"/>
            <a:tailEnd len="med" w="med" type="triangle"/>
          </a:ln>
        </p:spPr>
      </p:cxnSp>
      <p:cxnSp>
        <p:nvCxnSpPr>
          <p:cNvPr id="170" name="Google Shape;170;p21"/>
          <p:cNvCxnSpPr>
            <a:stCxn id="154" idx="2"/>
            <a:endCxn id="161" idx="0"/>
          </p:cNvCxnSpPr>
          <p:nvPr/>
        </p:nvCxnSpPr>
        <p:spPr>
          <a:xfrm>
            <a:off x="981775"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1" name="Google Shape;171;p21"/>
          <p:cNvCxnSpPr>
            <a:stCxn id="154" idx="2"/>
            <a:endCxn id="167" idx="0"/>
          </p:cNvCxnSpPr>
          <p:nvPr/>
        </p:nvCxnSpPr>
        <p:spPr>
          <a:xfrm>
            <a:off x="981775" y="3450413"/>
            <a:ext cx="4558500" cy="300300"/>
          </a:xfrm>
          <a:prstGeom prst="straightConnector1">
            <a:avLst/>
          </a:prstGeom>
          <a:noFill/>
          <a:ln cap="flat" cmpd="sng" w="9525">
            <a:solidFill>
              <a:schemeClr val="dk1"/>
            </a:solidFill>
            <a:prstDash val="solid"/>
            <a:round/>
            <a:headEnd len="med" w="med" type="none"/>
            <a:tailEnd len="med" w="med" type="triangle"/>
          </a:ln>
        </p:spPr>
      </p:cxnSp>
      <p:cxnSp>
        <p:nvCxnSpPr>
          <p:cNvPr id="172" name="Google Shape;172;p21"/>
          <p:cNvCxnSpPr>
            <a:stCxn id="160" idx="2"/>
            <a:endCxn id="155" idx="0"/>
          </p:cNvCxnSpPr>
          <p:nvPr/>
        </p:nvCxnSpPr>
        <p:spPr>
          <a:xfrm flipH="1">
            <a:off x="9818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3" name="Google Shape;173;p21"/>
          <p:cNvCxnSpPr>
            <a:stCxn id="160" idx="2"/>
            <a:endCxn id="167" idx="0"/>
          </p:cNvCxnSpPr>
          <p:nvPr/>
        </p:nvCxnSpPr>
        <p:spPr>
          <a:xfrm>
            <a:off x="3260950" y="3450413"/>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21"/>
          <p:cNvCxnSpPr>
            <a:stCxn id="166" idx="2"/>
            <a:endCxn id="161" idx="0"/>
          </p:cNvCxnSpPr>
          <p:nvPr/>
        </p:nvCxnSpPr>
        <p:spPr>
          <a:xfrm flipH="1">
            <a:off x="3261025" y="3450400"/>
            <a:ext cx="2279100" cy="300300"/>
          </a:xfrm>
          <a:prstGeom prst="straightConnector1">
            <a:avLst/>
          </a:prstGeom>
          <a:noFill/>
          <a:ln cap="flat" cmpd="sng" w="9525">
            <a:solidFill>
              <a:schemeClr val="dk1"/>
            </a:solidFill>
            <a:prstDash val="solid"/>
            <a:round/>
            <a:headEnd len="med" w="med" type="none"/>
            <a:tailEnd len="med" w="med" type="triangle"/>
          </a:ln>
        </p:spPr>
      </p:cxnSp>
      <p:cxnSp>
        <p:nvCxnSpPr>
          <p:cNvPr id="175" name="Google Shape;175;p21"/>
          <p:cNvCxnSpPr>
            <a:stCxn id="166" idx="2"/>
            <a:endCxn id="155" idx="0"/>
          </p:cNvCxnSpPr>
          <p:nvPr/>
        </p:nvCxnSpPr>
        <p:spPr>
          <a:xfrm flipH="1">
            <a:off x="981925" y="3450400"/>
            <a:ext cx="4558200" cy="300300"/>
          </a:xfrm>
          <a:prstGeom prst="straightConnector1">
            <a:avLst/>
          </a:prstGeom>
          <a:noFill/>
          <a:ln cap="flat" cmpd="sng" w="9525">
            <a:solidFill>
              <a:schemeClr val="dk1"/>
            </a:solidFill>
            <a:prstDash val="solid"/>
            <a:round/>
            <a:headEnd len="med" w="med" type="none"/>
            <a:tailEnd len="med" w="med" type="triangle"/>
          </a:ln>
        </p:spPr>
      </p:cxnSp>
      <p:sp>
        <p:nvSpPr>
          <p:cNvPr id="176" name="Google Shape;176;p21"/>
          <p:cNvSpPr/>
          <p:nvPr/>
        </p:nvSpPr>
        <p:spPr>
          <a:xfrm>
            <a:off x="4400575" y="1243825"/>
            <a:ext cx="2279100" cy="3731700"/>
          </a:xfrm>
          <a:prstGeom prst="ellipse">
            <a:avLst/>
          </a:prstGeom>
          <a:no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1"/>
          <p:cNvCxnSpPr/>
          <p:nvPr/>
        </p:nvCxnSpPr>
        <p:spPr>
          <a:xfrm flipH="1" rot="10800000">
            <a:off x="4383750" y="1257300"/>
            <a:ext cx="2353200" cy="3314700"/>
          </a:xfrm>
          <a:prstGeom prst="straightConnector1">
            <a:avLst/>
          </a:prstGeom>
          <a:noFill/>
          <a:ln cap="flat" cmpd="sng" w="9525">
            <a:solidFill>
              <a:srgbClr val="A61C00"/>
            </a:solidFill>
            <a:prstDash val="solid"/>
            <a:round/>
            <a:headEnd len="med" w="med" type="none"/>
            <a:tailEnd len="med" w="med" type="none"/>
          </a:ln>
        </p:spPr>
      </p:cxnSp>
      <p:cxnSp>
        <p:nvCxnSpPr>
          <p:cNvPr id="178" name="Google Shape;178;p21"/>
          <p:cNvCxnSpPr/>
          <p:nvPr/>
        </p:nvCxnSpPr>
        <p:spPr>
          <a:xfrm>
            <a:off x="4370300" y="1633825"/>
            <a:ext cx="2245800" cy="2723100"/>
          </a:xfrm>
          <a:prstGeom prst="straightConnector1">
            <a:avLst/>
          </a:prstGeom>
          <a:noFill/>
          <a:ln cap="flat" cmpd="sng" w="9525">
            <a:solidFill>
              <a:srgbClr val="A61C00"/>
            </a:solidFill>
            <a:prstDash val="solid"/>
            <a:round/>
            <a:headEnd len="med" w="med" type="none"/>
            <a:tailEnd len="med" w="med" type="none"/>
          </a:ln>
        </p:spPr>
      </p:cxnSp>
      <p:sp>
        <p:nvSpPr>
          <p:cNvPr id="179" name="Google Shape;179;p21"/>
          <p:cNvSpPr txBox="1"/>
          <p:nvPr/>
        </p:nvSpPr>
        <p:spPr>
          <a:xfrm>
            <a:off x="6797500" y="1042150"/>
            <a:ext cx="2131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 this case, the final state of node 3 has wide dependencies in the sense that it relies on computations from node 1 and node 2 to be calculated.  If node 3 crashes, we must rerun computation on both nodes 1 and 2 in order to regenerate this state.  This takes much longer to do!!</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