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ae316755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ae316755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ae316755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ae316755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e3167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e3167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ae31675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ae31675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ae316755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ae316755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ae316755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ae316755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ae31675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ae31675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ae316755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ae316755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ae316755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ae316755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Bloom Filters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 Caveats</a:t>
            </a:r>
            <a:endParaRPr/>
          </a:p>
        </p:txBody>
      </p:sp>
      <p:sp>
        <p:nvSpPr>
          <p:cNvPr id="172" name="Google Shape;17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we add more elements to the set, more of the bits are going to start switching to 1s</a:t>
            </a:r>
            <a:endParaRPr/>
          </a:p>
          <a:p>
            <a:pPr indent="-342900" lvl="0" marL="457200" rtl="0" algn="l">
              <a:spcBef>
                <a:spcPts val="0"/>
              </a:spcBef>
              <a:spcAft>
                <a:spcPts val="0"/>
              </a:spcAft>
              <a:buSzPts val="1800"/>
              <a:buChar char="●"/>
            </a:pPr>
            <a:r>
              <a:rPr lang="en"/>
              <a:t>This means that sometimes we will get unlucky and it will seem like certain keys are in a set even though they are not (false positives)</a:t>
            </a:r>
            <a:endParaRPr/>
          </a:p>
          <a:p>
            <a:pPr indent="-342900" lvl="0" marL="457200" rtl="0" algn="l">
              <a:spcBef>
                <a:spcPts val="0"/>
              </a:spcBef>
              <a:spcAft>
                <a:spcPts val="0"/>
              </a:spcAft>
              <a:buSzPts val="1800"/>
              <a:buChar char="●"/>
            </a:pPr>
            <a:r>
              <a:rPr lang="en"/>
              <a:t>Occasionally</a:t>
            </a:r>
            <a:r>
              <a:rPr lang="en"/>
              <a:t> it makes sense to reset a bloom filter to all 0s in order to lower the rate of false positives, at the cost of losing the data already in the filter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8" name="Google Shape;17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Bloom filters are a very interesting and clever algorithm based on hashing that can be useful both in competitive programming and systems design.  They are employed in many LSM based storage engines and are largely responsible for their respectable read performance compared to B-Trees.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Bloom Filters are a data structure used to approximate the contents of a set of elements.  They are known as a probabilistic algorithm.</a:t>
            </a:r>
            <a:endParaRPr/>
          </a:p>
          <a:p>
            <a:pPr indent="0" lvl="0" marL="0" rtl="0" algn="l">
              <a:spcBef>
                <a:spcPts val="1200"/>
              </a:spcBef>
              <a:spcAft>
                <a:spcPts val="1200"/>
              </a:spcAft>
              <a:buNone/>
            </a:pPr>
            <a:r>
              <a:rPr lang="en"/>
              <a:t>While Bloom Filters may be incorrect and say that an element is in the set (false positives), they are always correct when saying an element is </a:t>
            </a:r>
            <a:r>
              <a:rPr lang="en">
                <a:solidFill>
                  <a:schemeClr val="dk1"/>
                </a:solidFill>
              </a:rPr>
              <a:t>not</a:t>
            </a:r>
            <a:r>
              <a:rPr lang="en"/>
              <a:t> in the set (no false negatives).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use case - cache filtering</a:t>
            </a:r>
            <a:endParaRPr/>
          </a:p>
        </p:txBody>
      </p:sp>
      <p:sp>
        <p:nvSpPr>
          <p:cNvPr id="67" name="Google Shape;67;p15"/>
          <p:cNvSpPr txBox="1"/>
          <p:nvPr>
            <p:ph idx="1" type="body"/>
          </p:nvPr>
        </p:nvSpPr>
        <p:spPr>
          <a:xfrm>
            <a:off x="311700" y="1152475"/>
            <a:ext cx="8520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Most cache has to evict one piece of data in order to load in another one.</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555524" y="2433925"/>
            <a:ext cx="1110176" cy="1037649"/>
          </a:xfrm>
          <a:prstGeom prst="rect">
            <a:avLst/>
          </a:prstGeom>
          <a:noFill/>
          <a:ln>
            <a:noFill/>
          </a:ln>
        </p:spPr>
      </p:pic>
      <p:pic>
        <p:nvPicPr>
          <p:cNvPr id="69" name="Google Shape;69;p15"/>
          <p:cNvPicPr preferRelativeResize="0"/>
          <p:nvPr/>
        </p:nvPicPr>
        <p:blipFill>
          <a:blip r:embed="rId4">
            <a:alphaModFix/>
          </a:blip>
          <a:stretch>
            <a:fillRect/>
          </a:stretch>
        </p:blipFill>
        <p:spPr>
          <a:xfrm>
            <a:off x="3641992" y="2504575"/>
            <a:ext cx="930000" cy="798925"/>
          </a:xfrm>
          <a:prstGeom prst="rect">
            <a:avLst/>
          </a:prstGeom>
          <a:noFill/>
          <a:ln>
            <a:noFill/>
          </a:ln>
        </p:spPr>
      </p:pic>
      <p:pic>
        <p:nvPicPr>
          <p:cNvPr id="70" name="Google Shape;70;p15"/>
          <p:cNvPicPr preferRelativeResize="0"/>
          <p:nvPr/>
        </p:nvPicPr>
        <p:blipFill>
          <a:blip r:embed="rId5">
            <a:alphaModFix/>
          </a:blip>
          <a:stretch>
            <a:fillRect/>
          </a:stretch>
        </p:blipFill>
        <p:spPr>
          <a:xfrm>
            <a:off x="6518142" y="2332413"/>
            <a:ext cx="929999" cy="1143240"/>
          </a:xfrm>
          <a:prstGeom prst="rect">
            <a:avLst/>
          </a:prstGeom>
          <a:noFill/>
          <a:ln>
            <a:noFill/>
          </a:ln>
        </p:spPr>
      </p:pic>
      <p:cxnSp>
        <p:nvCxnSpPr>
          <p:cNvPr id="71" name="Google Shape;71;p15"/>
          <p:cNvCxnSpPr>
            <a:stCxn id="68" idx="3"/>
            <a:endCxn id="69" idx="1"/>
          </p:cNvCxnSpPr>
          <p:nvPr/>
        </p:nvCxnSpPr>
        <p:spPr>
          <a:xfrm flipH="1" rot="10800000">
            <a:off x="1665700" y="2904150"/>
            <a:ext cx="1976400" cy="48600"/>
          </a:xfrm>
          <a:prstGeom prst="straightConnector1">
            <a:avLst/>
          </a:prstGeom>
          <a:noFill/>
          <a:ln cap="flat" cmpd="sng" w="9525">
            <a:solidFill>
              <a:schemeClr val="dk1"/>
            </a:solidFill>
            <a:prstDash val="solid"/>
            <a:round/>
            <a:headEnd len="med" w="med" type="none"/>
            <a:tailEnd len="med" w="med" type="triangle"/>
          </a:ln>
        </p:spPr>
      </p:cxnSp>
      <p:sp>
        <p:nvSpPr>
          <p:cNvPr id="72" name="Google Shape;72;p15"/>
          <p:cNvSpPr txBox="1"/>
          <p:nvPr/>
        </p:nvSpPr>
        <p:spPr>
          <a:xfrm>
            <a:off x="1715900" y="2504575"/>
            <a:ext cx="187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First - </a:t>
            </a:r>
            <a:r>
              <a:rPr lang="en" sz="1000">
                <a:solidFill>
                  <a:schemeClr val="dk1"/>
                </a:solidFill>
              </a:rPr>
              <a:t>Search cuddling</a:t>
            </a:r>
            <a:endParaRPr sz="1000">
              <a:solidFill>
                <a:schemeClr val="dk1"/>
              </a:solidFill>
            </a:endParaRPr>
          </a:p>
        </p:txBody>
      </p:sp>
      <p:sp>
        <p:nvSpPr>
          <p:cNvPr id="73" name="Google Shape;73;p15"/>
          <p:cNvSpPr txBox="1"/>
          <p:nvPr/>
        </p:nvSpPr>
        <p:spPr>
          <a:xfrm>
            <a:off x="3199550" y="3303500"/>
            <a:ext cx="187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Second - Evict coding</a:t>
            </a:r>
            <a:endParaRPr sz="1000">
              <a:solidFill>
                <a:schemeClr val="dk1"/>
              </a:solidFill>
            </a:endParaRPr>
          </a:p>
        </p:txBody>
      </p:sp>
      <p:sp>
        <p:nvSpPr>
          <p:cNvPr id="74" name="Google Shape;74;p15"/>
          <p:cNvSpPr txBox="1"/>
          <p:nvPr/>
        </p:nvSpPr>
        <p:spPr>
          <a:xfrm>
            <a:off x="1139900" y="3872750"/>
            <a:ext cx="64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Bad!  We never meant to search cuddling, it was just an autocorrect!  Wouldn’t it be better to know that we’ve never searched cuddling before to help show the cache that it shouldn’t evict a more relevant entry?</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use case - cache filtering</a:t>
            </a:r>
            <a:endParaRPr/>
          </a:p>
        </p:txBody>
      </p:sp>
      <p:sp>
        <p:nvSpPr>
          <p:cNvPr id="80" name="Google Shape;80;p16"/>
          <p:cNvSpPr txBox="1"/>
          <p:nvPr>
            <p:ph idx="1" type="body"/>
          </p:nvPr>
        </p:nvSpPr>
        <p:spPr>
          <a:xfrm>
            <a:off x="311700" y="1152475"/>
            <a:ext cx="8520600" cy="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Most cache has to evict one piece of data in order to load in another one.</a:t>
            </a:r>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555524" y="2433925"/>
            <a:ext cx="1110176" cy="1037649"/>
          </a:xfrm>
          <a:prstGeom prst="rect">
            <a:avLst/>
          </a:prstGeom>
          <a:noFill/>
          <a:ln>
            <a:noFill/>
          </a:ln>
        </p:spPr>
      </p:pic>
      <p:pic>
        <p:nvPicPr>
          <p:cNvPr id="82" name="Google Shape;82;p16"/>
          <p:cNvPicPr preferRelativeResize="0"/>
          <p:nvPr/>
        </p:nvPicPr>
        <p:blipFill>
          <a:blip r:embed="rId4">
            <a:alphaModFix/>
          </a:blip>
          <a:stretch>
            <a:fillRect/>
          </a:stretch>
        </p:blipFill>
        <p:spPr>
          <a:xfrm>
            <a:off x="3641992" y="2504575"/>
            <a:ext cx="930000" cy="798925"/>
          </a:xfrm>
          <a:prstGeom prst="rect">
            <a:avLst/>
          </a:prstGeom>
          <a:noFill/>
          <a:ln>
            <a:noFill/>
          </a:ln>
        </p:spPr>
      </p:pic>
      <p:pic>
        <p:nvPicPr>
          <p:cNvPr id="83" name="Google Shape;83;p16"/>
          <p:cNvPicPr preferRelativeResize="0"/>
          <p:nvPr/>
        </p:nvPicPr>
        <p:blipFill>
          <a:blip r:embed="rId5">
            <a:alphaModFix/>
          </a:blip>
          <a:stretch>
            <a:fillRect/>
          </a:stretch>
        </p:blipFill>
        <p:spPr>
          <a:xfrm>
            <a:off x="6518142" y="2332413"/>
            <a:ext cx="929999" cy="1143240"/>
          </a:xfrm>
          <a:prstGeom prst="rect">
            <a:avLst/>
          </a:prstGeom>
          <a:noFill/>
          <a:ln>
            <a:noFill/>
          </a:ln>
        </p:spPr>
      </p:pic>
      <p:sp>
        <p:nvSpPr>
          <p:cNvPr id="84" name="Google Shape;84;p16"/>
          <p:cNvSpPr txBox="1"/>
          <p:nvPr/>
        </p:nvSpPr>
        <p:spPr>
          <a:xfrm>
            <a:off x="311700" y="1993725"/>
            <a:ext cx="18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First - Check if cuddling in bloom filter</a:t>
            </a:r>
            <a:endParaRPr sz="1000">
              <a:solidFill>
                <a:schemeClr val="dk1"/>
              </a:solidFill>
            </a:endParaRPr>
          </a:p>
        </p:txBody>
      </p:sp>
      <p:sp>
        <p:nvSpPr>
          <p:cNvPr id="85" name="Google Shape;85;p16"/>
          <p:cNvSpPr txBox="1"/>
          <p:nvPr/>
        </p:nvSpPr>
        <p:spPr>
          <a:xfrm>
            <a:off x="5192900" y="1721250"/>
            <a:ext cx="3580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Second - Since it is not, we have never searched cuddling before, probably not relevant enough to cache so just hit the database</a:t>
            </a:r>
            <a:endParaRPr sz="1000">
              <a:solidFill>
                <a:schemeClr val="dk1"/>
              </a:solidFill>
            </a:endParaRPr>
          </a:p>
        </p:txBody>
      </p:sp>
      <p:sp>
        <p:nvSpPr>
          <p:cNvPr id="86" name="Google Shape;86;p16"/>
          <p:cNvSpPr txBox="1"/>
          <p:nvPr/>
        </p:nvSpPr>
        <p:spPr>
          <a:xfrm>
            <a:off x="1139900" y="3872750"/>
            <a:ext cx="646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Bloom filters allow us to see if we have seen a given term before to estimate whether it is relevant enough to be cached!</a:t>
            </a:r>
            <a:endParaRPr sz="1000">
              <a:solidFill>
                <a:schemeClr val="dk1"/>
              </a:solidFill>
            </a:endParaRPr>
          </a:p>
        </p:txBody>
      </p:sp>
      <p:cxnSp>
        <p:nvCxnSpPr>
          <p:cNvPr id="87" name="Google Shape;87;p16"/>
          <p:cNvCxnSpPr>
            <a:stCxn id="81" idx="3"/>
          </p:cNvCxnSpPr>
          <p:nvPr/>
        </p:nvCxnSpPr>
        <p:spPr>
          <a:xfrm flipH="1" rot="10800000">
            <a:off x="1665700" y="1889250"/>
            <a:ext cx="2597100" cy="10635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88" name="Google Shape;88;p16"/>
          <p:cNvCxnSpPr>
            <a:endCxn id="83" idx="1"/>
          </p:cNvCxnSpPr>
          <p:nvPr/>
        </p:nvCxnSpPr>
        <p:spPr>
          <a:xfrm>
            <a:off x="4215642" y="1896033"/>
            <a:ext cx="2302500" cy="1008000"/>
          </a:xfrm>
          <a:prstGeom prst="curvedConnector3">
            <a:avLst>
              <a:gd fmla="val 50000"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use case - SSTables</a:t>
            </a:r>
            <a:endParaRPr/>
          </a:p>
        </p:txBody>
      </p:sp>
      <p:sp>
        <p:nvSpPr>
          <p:cNvPr id="94" name="Google Shape;9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When reading from an LSM tree based storage engine, we must check all the SSTables in order from newest to oldest until we find the key that we want.</a:t>
            </a:r>
            <a:endParaRPr/>
          </a:p>
          <a:p>
            <a:pPr indent="0" lvl="0" marL="0" rtl="0" algn="l">
              <a:spcBef>
                <a:spcPts val="1200"/>
              </a:spcBef>
              <a:spcAft>
                <a:spcPts val="1200"/>
              </a:spcAft>
              <a:buNone/>
            </a:pPr>
            <a:r>
              <a:t/>
            </a:r>
            <a:endParaRPr/>
          </a:p>
        </p:txBody>
      </p:sp>
      <p:sp>
        <p:nvSpPr>
          <p:cNvPr id="95" name="Google Shape;95;p17"/>
          <p:cNvSpPr txBox="1"/>
          <p:nvPr/>
        </p:nvSpPr>
        <p:spPr>
          <a:xfrm>
            <a:off x="470650" y="3079375"/>
            <a:ext cx="1828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SSTABLE 1</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a</a:t>
            </a:r>
            <a:r>
              <a:rPr lang="en" sz="1000">
                <a:solidFill>
                  <a:schemeClr val="dk1"/>
                </a:solidFill>
              </a:rPr>
              <a:t>idan: 13</a:t>
            </a:r>
            <a:endParaRPr sz="1000">
              <a:solidFill>
                <a:schemeClr val="dk1"/>
              </a:solidFill>
            </a:endParaRPr>
          </a:p>
          <a:p>
            <a:pPr indent="0" lvl="0" marL="0" rtl="0" algn="l">
              <a:spcBef>
                <a:spcPts val="0"/>
              </a:spcBef>
              <a:spcAft>
                <a:spcPts val="0"/>
              </a:spcAft>
              <a:buNone/>
            </a:pPr>
            <a:r>
              <a:rPr lang="en" sz="1000">
                <a:solidFill>
                  <a:schemeClr val="dk1"/>
                </a:solidFill>
              </a:rPr>
              <a:t>b</a:t>
            </a:r>
            <a:r>
              <a:rPr lang="en" sz="1000">
                <a:solidFill>
                  <a:schemeClr val="dk1"/>
                </a:solidFill>
              </a:rPr>
              <a:t>ob: 2</a:t>
            </a:r>
            <a:endParaRPr sz="1000">
              <a:solidFill>
                <a:schemeClr val="dk1"/>
              </a:solidFill>
            </a:endParaRPr>
          </a:p>
          <a:p>
            <a:pPr indent="0" lvl="0" marL="0" rtl="0" algn="l">
              <a:spcBef>
                <a:spcPts val="0"/>
              </a:spcBef>
              <a:spcAft>
                <a:spcPts val="0"/>
              </a:spcAft>
              <a:buNone/>
            </a:pPr>
            <a:r>
              <a:rPr lang="en" sz="1000">
                <a:solidFill>
                  <a:schemeClr val="dk1"/>
                </a:solidFill>
              </a:rPr>
              <a:t>z</a:t>
            </a:r>
            <a:r>
              <a:rPr lang="en" sz="1000">
                <a:solidFill>
                  <a:schemeClr val="dk1"/>
                </a:solidFill>
              </a:rPr>
              <a:t>achary: 25</a:t>
            </a:r>
            <a:endParaRPr sz="1000">
              <a:solidFill>
                <a:schemeClr val="dk1"/>
              </a:solidFill>
            </a:endParaRPr>
          </a:p>
        </p:txBody>
      </p:sp>
      <p:sp>
        <p:nvSpPr>
          <p:cNvPr id="96" name="Google Shape;96;p17"/>
          <p:cNvSpPr txBox="1"/>
          <p:nvPr/>
        </p:nvSpPr>
        <p:spPr>
          <a:xfrm>
            <a:off x="2619950" y="3079375"/>
            <a:ext cx="1828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SSTABLE 2</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adam: 4</a:t>
            </a:r>
            <a:endParaRPr sz="1000">
              <a:solidFill>
                <a:schemeClr val="dk1"/>
              </a:solidFill>
            </a:endParaRPr>
          </a:p>
          <a:p>
            <a:pPr indent="0" lvl="0" marL="0" rtl="0" algn="l">
              <a:spcBef>
                <a:spcPts val="0"/>
              </a:spcBef>
              <a:spcAft>
                <a:spcPts val="0"/>
              </a:spcAft>
              <a:buNone/>
            </a:pPr>
            <a:r>
              <a:rPr lang="en" sz="1000">
                <a:solidFill>
                  <a:schemeClr val="dk1"/>
                </a:solidFill>
              </a:rPr>
              <a:t>charlie: 17</a:t>
            </a:r>
            <a:endParaRPr sz="1000">
              <a:solidFill>
                <a:schemeClr val="dk1"/>
              </a:solidFill>
            </a:endParaRPr>
          </a:p>
          <a:p>
            <a:pPr indent="0" lvl="0" marL="0" rtl="0" algn="l">
              <a:spcBef>
                <a:spcPts val="0"/>
              </a:spcBef>
              <a:spcAft>
                <a:spcPts val="0"/>
              </a:spcAft>
              <a:buNone/>
            </a:pPr>
            <a:r>
              <a:rPr lang="en" sz="1000">
                <a:solidFill>
                  <a:schemeClr val="dk1"/>
                </a:solidFill>
              </a:rPr>
              <a:t>philip: 21</a:t>
            </a:r>
            <a:endParaRPr sz="1000">
              <a:solidFill>
                <a:schemeClr val="dk1"/>
              </a:solidFill>
            </a:endParaRPr>
          </a:p>
        </p:txBody>
      </p:sp>
      <p:sp>
        <p:nvSpPr>
          <p:cNvPr id="97" name="Google Shape;97;p17"/>
          <p:cNvSpPr txBox="1"/>
          <p:nvPr/>
        </p:nvSpPr>
        <p:spPr>
          <a:xfrm>
            <a:off x="4937350" y="3079375"/>
            <a:ext cx="1828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SSTABLE 3</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daniel: 5</a:t>
            </a:r>
            <a:endParaRPr sz="1000">
              <a:solidFill>
                <a:schemeClr val="dk1"/>
              </a:solidFill>
            </a:endParaRPr>
          </a:p>
          <a:p>
            <a:pPr indent="0" lvl="0" marL="0" rtl="0" algn="l">
              <a:spcBef>
                <a:spcPts val="0"/>
              </a:spcBef>
              <a:spcAft>
                <a:spcPts val="0"/>
              </a:spcAft>
              <a:buNone/>
            </a:pPr>
            <a:r>
              <a:rPr lang="en" sz="1000">
                <a:solidFill>
                  <a:schemeClr val="dk1"/>
                </a:solidFill>
              </a:rPr>
              <a:t>jordan: 21</a:t>
            </a:r>
            <a:endParaRPr sz="1000">
              <a:solidFill>
                <a:schemeClr val="dk1"/>
              </a:solidFill>
            </a:endParaRPr>
          </a:p>
          <a:p>
            <a:pPr indent="0" lvl="0" marL="0" rtl="0" algn="l">
              <a:spcBef>
                <a:spcPts val="0"/>
              </a:spcBef>
              <a:spcAft>
                <a:spcPts val="0"/>
              </a:spcAft>
              <a:buNone/>
            </a:pPr>
            <a:r>
              <a:rPr lang="en" sz="1000">
                <a:solidFill>
                  <a:schemeClr val="dk1"/>
                </a:solidFill>
              </a:rPr>
              <a:t>zachary: 20</a:t>
            </a:r>
            <a:endParaRPr sz="1000">
              <a:solidFill>
                <a:schemeClr val="dk1"/>
              </a:solidFill>
            </a:endParaRPr>
          </a:p>
        </p:txBody>
      </p:sp>
      <p:sp>
        <p:nvSpPr>
          <p:cNvPr id="98" name="Google Shape;98;p17"/>
          <p:cNvSpPr txBox="1"/>
          <p:nvPr/>
        </p:nvSpPr>
        <p:spPr>
          <a:xfrm>
            <a:off x="484100" y="2084300"/>
            <a:ext cx="600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Searching for key jordan: we can quickly skip over binary searching SSTables 1 and 2 because their bloom filters (probably) return “no” for jordan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Algorithm</a:t>
            </a:r>
            <a:endParaRPr/>
          </a:p>
        </p:txBody>
      </p:sp>
      <p:sp>
        <p:nvSpPr>
          <p:cNvPr id="104" name="Google Shape;104;p18"/>
          <p:cNvSpPr/>
          <p:nvPr/>
        </p:nvSpPr>
        <p:spPr>
          <a:xfrm>
            <a:off x="4632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5" name="Google Shape;105;p18"/>
          <p:cNvSpPr/>
          <p:nvPr/>
        </p:nvSpPr>
        <p:spPr>
          <a:xfrm>
            <a:off x="50093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6" name="Google Shape;106;p18"/>
          <p:cNvSpPr/>
          <p:nvPr/>
        </p:nvSpPr>
        <p:spPr>
          <a:xfrm>
            <a:off x="5394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7" name="Google Shape;107;p18"/>
          <p:cNvSpPr/>
          <p:nvPr/>
        </p:nvSpPr>
        <p:spPr>
          <a:xfrm>
            <a:off x="57797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8" name="Google Shape;108;p18"/>
          <p:cNvSpPr/>
          <p:nvPr/>
        </p:nvSpPr>
        <p:spPr>
          <a:xfrm>
            <a:off x="61649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9" name="Google Shape;109;p18"/>
          <p:cNvSpPr/>
          <p:nvPr/>
        </p:nvSpPr>
        <p:spPr>
          <a:xfrm>
            <a:off x="6880450"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10" name="Google Shape;110;p18"/>
          <p:cNvSpPr txBox="1"/>
          <p:nvPr/>
        </p:nvSpPr>
        <p:spPr>
          <a:xfrm>
            <a:off x="6535150" y="1277475"/>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
        <p:nvSpPr>
          <p:cNvPr id="111" name="Google Shape;111;p18"/>
          <p:cNvSpPr txBox="1"/>
          <p:nvPr/>
        </p:nvSpPr>
        <p:spPr>
          <a:xfrm>
            <a:off x="228600" y="1371875"/>
            <a:ext cx="346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Start with array of m bits initialized to 0s</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Algorithm</a:t>
            </a:r>
            <a:endParaRPr/>
          </a:p>
        </p:txBody>
      </p:sp>
      <p:sp>
        <p:nvSpPr>
          <p:cNvPr id="117" name="Google Shape;117;p19"/>
          <p:cNvSpPr/>
          <p:nvPr/>
        </p:nvSpPr>
        <p:spPr>
          <a:xfrm>
            <a:off x="4632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18" name="Google Shape;118;p19"/>
          <p:cNvSpPr/>
          <p:nvPr/>
        </p:nvSpPr>
        <p:spPr>
          <a:xfrm>
            <a:off x="50093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19" name="Google Shape;119;p19"/>
          <p:cNvSpPr/>
          <p:nvPr/>
        </p:nvSpPr>
        <p:spPr>
          <a:xfrm>
            <a:off x="5394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0" name="Google Shape;120;p19"/>
          <p:cNvSpPr/>
          <p:nvPr/>
        </p:nvSpPr>
        <p:spPr>
          <a:xfrm>
            <a:off x="57797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1" name="Google Shape;121;p19"/>
          <p:cNvSpPr/>
          <p:nvPr/>
        </p:nvSpPr>
        <p:spPr>
          <a:xfrm>
            <a:off x="61649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2" name="Google Shape;122;p19"/>
          <p:cNvSpPr/>
          <p:nvPr/>
        </p:nvSpPr>
        <p:spPr>
          <a:xfrm>
            <a:off x="6880450"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23" name="Google Shape;123;p19"/>
          <p:cNvSpPr txBox="1"/>
          <p:nvPr/>
        </p:nvSpPr>
        <p:spPr>
          <a:xfrm>
            <a:off x="6535150" y="1277475"/>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
        <p:nvSpPr>
          <p:cNvPr id="124" name="Google Shape;124;p19"/>
          <p:cNvSpPr txBox="1"/>
          <p:nvPr/>
        </p:nvSpPr>
        <p:spPr>
          <a:xfrm>
            <a:off x="228600" y="1371875"/>
            <a:ext cx="346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Start with array of m bits initialized to 0s</a:t>
            </a:r>
            <a:endParaRPr sz="1200">
              <a:solidFill>
                <a:schemeClr val="dk1"/>
              </a:solidFill>
            </a:endParaRPr>
          </a:p>
        </p:txBody>
      </p:sp>
      <p:sp>
        <p:nvSpPr>
          <p:cNvPr id="125" name="Google Shape;125;p19"/>
          <p:cNvSpPr txBox="1"/>
          <p:nvPr/>
        </p:nvSpPr>
        <p:spPr>
          <a:xfrm>
            <a:off x="322725" y="2158250"/>
            <a:ext cx="268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Choose k different hash functions:</a:t>
            </a:r>
            <a:endParaRPr sz="1200">
              <a:solidFill>
                <a:schemeClr val="dk1"/>
              </a:solidFill>
            </a:endParaRPr>
          </a:p>
          <a:p>
            <a:pPr indent="0" lvl="0" marL="0" rtl="0" algn="l">
              <a:spcBef>
                <a:spcPts val="0"/>
              </a:spcBef>
              <a:spcAft>
                <a:spcPts val="0"/>
              </a:spcAft>
              <a:buNone/>
            </a:pPr>
            <a:r>
              <a:rPr lang="en" sz="1200">
                <a:solidFill>
                  <a:schemeClr val="dk1"/>
                </a:solidFill>
              </a:rPr>
              <a:t>i</a:t>
            </a:r>
            <a:r>
              <a:rPr lang="en" sz="1200">
                <a:solidFill>
                  <a:schemeClr val="dk1"/>
                </a:solidFill>
              </a:rPr>
              <a:t>f key “poop” is in the set get the result of each of the k hash functions for poop mod m</a:t>
            </a:r>
            <a:endParaRPr sz="1200">
              <a:solidFill>
                <a:schemeClr val="dk1"/>
              </a:solidFill>
            </a:endParaRPr>
          </a:p>
        </p:txBody>
      </p:sp>
      <p:sp>
        <p:nvSpPr>
          <p:cNvPr id="126" name="Google Shape;126;p19"/>
          <p:cNvSpPr txBox="1"/>
          <p:nvPr/>
        </p:nvSpPr>
        <p:spPr>
          <a:xfrm>
            <a:off x="4623375" y="2158250"/>
            <a:ext cx="268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h</a:t>
            </a:r>
            <a:r>
              <a:rPr baseline="-25000" lang="en" sz="1200">
                <a:solidFill>
                  <a:schemeClr val="dk1"/>
                </a:solidFill>
              </a:rPr>
              <a:t>1</a:t>
            </a:r>
            <a:r>
              <a:rPr lang="en" sz="1200">
                <a:solidFill>
                  <a:schemeClr val="dk1"/>
                </a:solidFill>
              </a:rPr>
              <a:t>(poop) % m = 0</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2</a:t>
            </a:r>
            <a:r>
              <a:rPr lang="en" sz="1200">
                <a:solidFill>
                  <a:schemeClr val="dk1"/>
                </a:solidFill>
              </a:rPr>
              <a:t>(poop) % m = 2</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3</a:t>
            </a:r>
            <a:r>
              <a:rPr lang="en" sz="1200">
                <a:solidFill>
                  <a:schemeClr val="dk1"/>
                </a:solidFill>
              </a:rPr>
              <a:t>(poop) % m = m-1</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Algorithm</a:t>
            </a:r>
            <a:endParaRPr/>
          </a:p>
        </p:txBody>
      </p:sp>
      <p:sp>
        <p:nvSpPr>
          <p:cNvPr id="132" name="Google Shape;132;p20"/>
          <p:cNvSpPr/>
          <p:nvPr/>
        </p:nvSpPr>
        <p:spPr>
          <a:xfrm>
            <a:off x="4632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3" name="Google Shape;133;p20"/>
          <p:cNvSpPr/>
          <p:nvPr/>
        </p:nvSpPr>
        <p:spPr>
          <a:xfrm>
            <a:off x="50093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4" name="Google Shape;134;p20"/>
          <p:cNvSpPr/>
          <p:nvPr/>
        </p:nvSpPr>
        <p:spPr>
          <a:xfrm>
            <a:off x="53945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5" name="Google Shape;135;p20"/>
          <p:cNvSpPr/>
          <p:nvPr/>
        </p:nvSpPr>
        <p:spPr>
          <a:xfrm>
            <a:off x="57797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6" name="Google Shape;136;p20"/>
          <p:cNvSpPr/>
          <p:nvPr/>
        </p:nvSpPr>
        <p:spPr>
          <a:xfrm>
            <a:off x="6164925"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7" name="Google Shape;137;p20"/>
          <p:cNvSpPr/>
          <p:nvPr/>
        </p:nvSpPr>
        <p:spPr>
          <a:xfrm>
            <a:off x="6880450" y="137832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38" name="Google Shape;138;p20"/>
          <p:cNvSpPr txBox="1"/>
          <p:nvPr/>
        </p:nvSpPr>
        <p:spPr>
          <a:xfrm>
            <a:off x="6535150" y="1277475"/>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
        <p:nvSpPr>
          <p:cNvPr id="139" name="Google Shape;139;p20"/>
          <p:cNvSpPr txBox="1"/>
          <p:nvPr/>
        </p:nvSpPr>
        <p:spPr>
          <a:xfrm>
            <a:off x="228600" y="1371875"/>
            <a:ext cx="346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Start with array of m bits initialized to 0s</a:t>
            </a:r>
            <a:endParaRPr sz="1200">
              <a:solidFill>
                <a:schemeClr val="dk1"/>
              </a:solidFill>
            </a:endParaRPr>
          </a:p>
        </p:txBody>
      </p:sp>
      <p:sp>
        <p:nvSpPr>
          <p:cNvPr id="140" name="Google Shape;140;p20"/>
          <p:cNvSpPr txBox="1"/>
          <p:nvPr/>
        </p:nvSpPr>
        <p:spPr>
          <a:xfrm>
            <a:off x="322725" y="2158250"/>
            <a:ext cx="268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Choose k different hash functions:</a:t>
            </a:r>
            <a:endParaRPr sz="1200">
              <a:solidFill>
                <a:schemeClr val="dk1"/>
              </a:solidFill>
            </a:endParaRPr>
          </a:p>
          <a:p>
            <a:pPr indent="0" lvl="0" marL="0" rtl="0" algn="l">
              <a:spcBef>
                <a:spcPts val="0"/>
              </a:spcBef>
              <a:spcAft>
                <a:spcPts val="0"/>
              </a:spcAft>
              <a:buNone/>
            </a:pPr>
            <a:r>
              <a:rPr lang="en" sz="1200">
                <a:solidFill>
                  <a:schemeClr val="dk1"/>
                </a:solidFill>
              </a:rPr>
              <a:t>if key “poop” is in the set get the result of each of the k hash functions for poop mod m</a:t>
            </a:r>
            <a:endParaRPr sz="1200">
              <a:solidFill>
                <a:schemeClr val="dk1"/>
              </a:solidFill>
            </a:endParaRPr>
          </a:p>
        </p:txBody>
      </p:sp>
      <p:sp>
        <p:nvSpPr>
          <p:cNvPr id="141" name="Google Shape;141;p20"/>
          <p:cNvSpPr txBox="1"/>
          <p:nvPr/>
        </p:nvSpPr>
        <p:spPr>
          <a:xfrm>
            <a:off x="4623375" y="2158250"/>
            <a:ext cx="268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h</a:t>
            </a:r>
            <a:r>
              <a:rPr baseline="-25000" lang="en" sz="1200">
                <a:solidFill>
                  <a:schemeClr val="dk1"/>
                </a:solidFill>
              </a:rPr>
              <a:t>1</a:t>
            </a:r>
            <a:r>
              <a:rPr lang="en" sz="1200">
                <a:solidFill>
                  <a:schemeClr val="dk1"/>
                </a:solidFill>
              </a:rPr>
              <a:t>(poop) % m = 0</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2</a:t>
            </a:r>
            <a:r>
              <a:rPr lang="en" sz="1200">
                <a:solidFill>
                  <a:schemeClr val="dk1"/>
                </a:solidFill>
              </a:rPr>
              <a:t>(poop) % m = 2</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3</a:t>
            </a:r>
            <a:r>
              <a:rPr lang="en" sz="1200">
                <a:solidFill>
                  <a:schemeClr val="dk1"/>
                </a:solidFill>
              </a:rPr>
              <a:t>(poop) % m = m-1</a:t>
            </a:r>
            <a:endParaRPr sz="1200">
              <a:solidFill>
                <a:schemeClr val="dk1"/>
              </a:solidFill>
            </a:endParaRPr>
          </a:p>
        </p:txBody>
      </p:sp>
      <p:sp>
        <p:nvSpPr>
          <p:cNvPr id="142" name="Google Shape;142;p20"/>
          <p:cNvSpPr txBox="1"/>
          <p:nvPr/>
        </p:nvSpPr>
        <p:spPr>
          <a:xfrm>
            <a:off x="354100" y="3346075"/>
            <a:ext cx="268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Change all the bits corresponding to the results of the previous equation to 1 in the Bloom Filter</a:t>
            </a:r>
            <a:endParaRPr sz="1200">
              <a:solidFill>
                <a:schemeClr val="dk1"/>
              </a:solidFill>
            </a:endParaRPr>
          </a:p>
        </p:txBody>
      </p:sp>
      <p:sp>
        <p:nvSpPr>
          <p:cNvPr id="143" name="Google Shape;143;p20"/>
          <p:cNvSpPr/>
          <p:nvPr/>
        </p:nvSpPr>
        <p:spPr>
          <a:xfrm>
            <a:off x="46233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4" name="Google Shape;144;p20"/>
          <p:cNvSpPr/>
          <p:nvPr/>
        </p:nvSpPr>
        <p:spPr>
          <a:xfrm>
            <a:off x="50001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45" name="Google Shape;145;p20"/>
          <p:cNvSpPr/>
          <p:nvPr/>
        </p:nvSpPr>
        <p:spPr>
          <a:xfrm>
            <a:off x="53853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6" name="Google Shape;146;p20"/>
          <p:cNvSpPr/>
          <p:nvPr/>
        </p:nvSpPr>
        <p:spPr>
          <a:xfrm>
            <a:off x="57705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47" name="Google Shape;147;p20"/>
          <p:cNvSpPr/>
          <p:nvPr/>
        </p:nvSpPr>
        <p:spPr>
          <a:xfrm>
            <a:off x="6155775"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48" name="Google Shape;148;p20"/>
          <p:cNvSpPr/>
          <p:nvPr/>
        </p:nvSpPr>
        <p:spPr>
          <a:xfrm>
            <a:off x="6871300" y="3478575"/>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49" name="Google Shape;149;p20"/>
          <p:cNvSpPr txBox="1"/>
          <p:nvPr/>
        </p:nvSpPr>
        <p:spPr>
          <a:xfrm>
            <a:off x="6526000" y="3377725"/>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Bloom Filter Algorithm - Continued</a:t>
            </a:r>
            <a:endParaRPr/>
          </a:p>
        </p:txBody>
      </p:sp>
      <p:sp>
        <p:nvSpPr>
          <p:cNvPr id="155" name="Google Shape;155;p21"/>
          <p:cNvSpPr txBox="1"/>
          <p:nvPr/>
        </p:nvSpPr>
        <p:spPr>
          <a:xfrm>
            <a:off x="4623375" y="2158250"/>
            <a:ext cx="268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h</a:t>
            </a:r>
            <a:r>
              <a:rPr baseline="-25000" lang="en" sz="1200">
                <a:solidFill>
                  <a:schemeClr val="dk1"/>
                </a:solidFill>
              </a:rPr>
              <a:t>1</a:t>
            </a:r>
            <a:r>
              <a:rPr lang="en" sz="1200">
                <a:solidFill>
                  <a:schemeClr val="dk1"/>
                </a:solidFill>
              </a:rPr>
              <a:t>(jordan) % m = 0</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2</a:t>
            </a:r>
            <a:r>
              <a:rPr lang="en" sz="1200">
                <a:solidFill>
                  <a:schemeClr val="dk1"/>
                </a:solidFill>
              </a:rPr>
              <a:t>(jordan) % m = 2</a:t>
            </a:r>
            <a:endParaRPr sz="1200">
              <a:solidFill>
                <a:schemeClr val="dk1"/>
              </a:solidFill>
            </a:endParaRPr>
          </a:p>
          <a:p>
            <a:pPr indent="0" lvl="0" marL="0" rtl="0" algn="l">
              <a:spcBef>
                <a:spcPts val="0"/>
              </a:spcBef>
              <a:spcAft>
                <a:spcPts val="0"/>
              </a:spcAft>
              <a:buNone/>
            </a:pPr>
            <a:r>
              <a:rPr lang="en" sz="1200">
                <a:solidFill>
                  <a:schemeClr val="dk1"/>
                </a:solidFill>
              </a:rPr>
              <a:t>h</a:t>
            </a:r>
            <a:r>
              <a:rPr baseline="-25000" lang="en" sz="1200">
                <a:solidFill>
                  <a:schemeClr val="dk1"/>
                </a:solidFill>
              </a:rPr>
              <a:t>3</a:t>
            </a:r>
            <a:r>
              <a:rPr lang="en" sz="1200">
                <a:solidFill>
                  <a:schemeClr val="dk1"/>
                </a:solidFill>
              </a:rPr>
              <a:t>(jordan) % m = 3</a:t>
            </a:r>
            <a:endParaRPr sz="1200">
              <a:solidFill>
                <a:schemeClr val="dk1"/>
              </a:solidFill>
            </a:endParaRPr>
          </a:p>
        </p:txBody>
      </p:sp>
      <p:sp>
        <p:nvSpPr>
          <p:cNvPr id="156" name="Google Shape;156;p21"/>
          <p:cNvSpPr txBox="1"/>
          <p:nvPr/>
        </p:nvSpPr>
        <p:spPr>
          <a:xfrm>
            <a:off x="311700" y="1233200"/>
            <a:ext cx="268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Bloom filter for s = {poop}</a:t>
            </a:r>
            <a:endParaRPr sz="1200">
              <a:solidFill>
                <a:schemeClr val="dk1"/>
              </a:solidFill>
            </a:endParaRPr>
          </a:p>
        </p:txBody>
      </p:sp>
      <p:sp>
        <p:nvSpPr>
          <p:cNvPr id="157" name="Google Shape;157;p21"/>
          <p:cNvSpPr/>
          <p:nvPr/>
        </p:nvSpPr>
        <p:spPr>
          <a:xfrm>
            <a:off x="45809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58" name="Google Shape;158;p21"/>
          <p:cNvSpPr/>
          <p:nvPr/>
        </p:nvSpPr>
        <p:spPr>
          <a:xfrm>
            <a:off x="49577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59" name="Google Shape;159;p21"/>
          <p:cNvSpPr/>
          <p:nvPr/>
        </p:nvSpPr>
        <p:spPr>
          <a:xfrm>
            <a:off x="53429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60" name="Google Shape;160;p21"/>
          <p:cNvSpPr/>
          <p:nvPr/>
        </p:nvSpPr>
        <p:spPr>
          <a:xfrm>
            <a:off x="57281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61" name="Google Shape;161;p21"/>
          <p:cNvSpPr/>
          <p:nvPr/>
        </p:nvSpPr>
        <p:spPr>
          <a:xfrm>
            <a:off x="6113375"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62" name="Google Shape;162;p21"/>
          <p:cNvSpPr/>
          <p:nvPr/>
        </p:nvSpPr>
        <p:spPr>
          <a:xfrm>
            <a:off x="6828900" y="1239650"/>
            <a:ext cx="376800" cy="3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63" name="Google Shape;163;p21"/>
          <p:cNvSpPr txBox="1"/>
          <p:nvPr/>
        </p:nvSpPr>
        <p:spPr>
          <a:xfrm>
            <a:off x="6483600" y="1138800"/>
            <a:ext cx="3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sp>
        <p:nvSpPr>
          <p:cNvPr id="164" name="Google Shape;164;p21"/>
          <p:cNvSpPr txBox="1"/>
          <p:nvPr/>
        </p:nvSpPr>
        <p:spPr>
          <a:xfrm>
            <a:off x="376675" y="2158250"/>
            <a:ext cx="268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Get hash results for key = jordan</a:t>
            </a:r>
            <a:endParaRPr sz="1200">
              <a:solidFill>
                <a:schemeClr val="dk1"/>
              </a:solidFill>
            </a:endParaRPr>
          </a:p>
        </p:txBody>
      </p:sp>
      <p:cxnSp>
        <p:nvCxnSpPr>
          <p:cNvPr id="165" name="Google Shape;165;p21"/>
          <p:cNvCxnSpPr>
            <a:stCxn id="160" idx="2"/>
          </p:cNvCxnSpPr>
          <p:nvPr/>
        </p:nvCxnSpPr>
        <p:spPr>
          <a:xfrm flipH="1" rot="-5400000">
            <a:off x="5585075" y="1927550"/>
            <a:ext cx="1691700" cy="1028700"/>
          </a:xfrm>
          <a:prstGeom prst="curvedConnector3">
            <a:avLst>
              <a:gd fmla="val 50000" name="adj1"/>
            </a:avLst>
          </a:prstGeom>
          <a:noFill/>
          <a:ln cap="flat" cmpd="sng" w="9525">
            <a:solidFill>
              <a:schemeClr val="dk1"/>
            </a:solidFill>
            <a:prstDash val="solid"/>
            <a:round/>
            <a:headEnd len="med" w="med" type="none"/>
            <a:tailEnd len="med" w="med" type="none"/>
          </a:ln>
        </p:spPr>
      </p:cxnSp>
      <p:sp>
        <p:nvSpPr>
          <p:cNvPr id="166" name="Google Shape;166;p21"/>
          <p:cNvSpPr txBox="1"/>
          <p:nvPr/>
        </p:nvSpPr>
        <p:spPr>
          <a:xfrm>
            <a:off x="4811950" y="3344800"/>
            <a:ext cx="349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Since filter[3] = 0, jordan cannot be in the set!</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