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8c299fc9e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28c299fc9e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28c299fc9e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28c299fc9e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28c299fc9e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28c299fc9e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8c299fc9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8c299fc9e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28c299fc9e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28c299fc9e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9726305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9726305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8c299fc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8c299fc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8c299fc9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8c299fc9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8c299fc9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8c299fc9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8c299fc9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8c299fc9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8c299fc9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8c299fc9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8c299fc9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8c299fc9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8c299fc9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8c299fc9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Merkle Trees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Merkle Tree Comparison</a:t>
            </a:r>
            <a:endParaRPr/>
          </a:p>
        </p:txBody>
      </p:sp>
      <p:sp>
        <p:nvSpPr>
          <p:cNvPr id="234" name="Google Shape;234;p22"/>
          <p:cNvSpPr/>
          <p:nvPr/>
        </p:nvSpPr>
        <p:spPr>
          <a:xfrm>
            <a:off x="611850" y="3420663"/>
            <a:ext cx="578700" cy="50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h1z2</a:t>
            </a:r>
            <a:endParaRPr>
              <a:solidFill>
                <a:schemeClr val="dk1"/>
              </a:solidFill>
            </a:endParaRPr>
          </a:p>
        </p:txBody>
      </p:sp>
      <p:sp>
        <p:nvSpPr>
          <p:cNvPr id="235" name="Google Shape;235;p22"/>
          <p:cNvSpPr/>
          <p:nvPr/>
        </p:nvSpPr>
        <p:spPr>
          <a:xfrm>
            <a:off x="1468315" y="3420663"/>
            <a:ext cx="578700" cy="50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y77a</a:t>
            </a:r>
            <a:endParaRPr>
              <a:solidFill>
                <a:schemeClr val="dk1"/>
              </a:solidFill>
            </a:endParaRPr>
          </a:p>
        </p:txBody>
      </p:sp>
      <p:sp>
        <p:nvSpPr>
          <p:cNvPr id="236" name="Google Shape;236;p22"/>
          <p:cNvSpPr/>
          <p:nvPr/>
        </p:nvSpPr>
        <p:spPr>
          <a:xfrm>
            <a:off x="2409690" y="3420663"/>
            <a:ext cx="578700" cy="50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93pq</a:t>
            </a:r>
            <a:endParaRPr>
              <a:solidFill>
                <a:schemeClr val="dk1"/>
              </a:solidFill>
            </a:endParaRPr>
          </a:p>
        </p:txBody>
      </p:sp>
      <p:sp>
        <p:nvSpPr>
          <p:cNvPr id="237" name="Google Shape;237;p22"/>
          <p:cNvSpPr/>
          <p:nvPr/>
        </p:nvSpPr>
        <p:spPr>
          <a:xfrm>
            <a:off x="3287393" y="3420663"/>
            <a:ext cx="578700" cy="50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s345</a:t>
            </a:r>
            <a:endParaRPr>
              <a:solidFill>
                <a:schemeClr val="dk1"/>
              </a:solidFill>
            </a:endParaRPr>
          </a:p>
        </p:txBody>
      </p:sp>
      <p:cxnSp>
        <p:nvCxnSpPr>
          <p:cNvPr id="238" name="Google Shape;238;p22"/>
          <p:cNvCxnSpPr/>
          <p:nvPr/>
        </p:nvCxnSpPr>
        <p:spPr>
          <a:xfrm flipH="1" rot="10800000">
            <a:off x="901183" y="2975163"/>
            <a:ext cx="470700" cy="445500"/>
          </a:xfrm>
          <a:prstGeom prst="straightConnector1">
            <a:avLst/>
          </a:prstGeom>
          <a:noFill/>
          <a:ln cap="flat" cmpd="sng" w="9525">
            <a:solidFill>
              <a:schemeClr val="dk1"/>
            </a:solidFill>
            <a:prstDash val="solid"/>
            <a:round/>
            <a:headEnd len="med" w="med" type="none"/>
            <a:tailEnd len="med" w="med" type="none"/>
          </a:ln>
        </p:spPr>
      </p:cxnSp>
      <p:cxnSp>
        <p:nvCxnSpPr>
          <p:cNvPr id="239" name="Google Shape;239;p22"/>
          <p:cNvCxnSpPr/>
          <p:nvPr/>
        </p:nvCxnSpPr>
        <p:spPr>
          <a:xfrm rot="10800000">
            <a:off x="1371548" y="2984163"/>
            <a:ext cx="386100" cy="436500"/>
          </a:xfrm>
          <a:prstGeom prst="straightConnector1">
            <a:avLst/>
          </a:prstGeom>
          <a:noFill/>
          <a:ln cap="flat" cmpd="sng" w="9525">
            <a:solidFill>
              <a:schemeClr val="dk1"/>
            </a:solidFill>
            <a:prstDash val="solid"/>
            <a:round/>
            <a:headEnd len="med" w="med" type="none"/>
            <a:tailEnd len="med" w="med" type="none"/>
          </a:ln>
        </p:spPr>
      </p:cxnSp>
      <p:cxnSp>
        <p:nvCxnSpPr>
          <p:cNvPr id="240" name="Google Shape;240;p22"/>
          <p:cNvCxnSpPr/>
          <p:nvPr/>
        </p:nvCxnSpPr>
        <p:spPr>
          <a:xfrm flipH="1" rot="10800000">
            <a:off x="2699023" y="2906463"/>
            <a:ext cx="386100" cy="514200"/>
          </a:xfrm>
          <a:prstGeom prst="straightConnector1">
            <a:avLst/>
          </a:prstGeom>
          <a:noFill/>
          <a:ln cap="flat" cmpd="sng" w="9525">
            <a:solidFill>
              <a:schemeClr val="dk1"/>
            </a:solidFill>
            <a:prstDash val="solid"/>
            <a:round/>
            <a:headEnd len="med" w="med" type="none"/>
            <a:tailEnd len="med" w="med" type="none"/>
          </a:ln>
        </p:spPr>
      </p:cxnSp>
      <p:cxnSp>
        <p:nvCxnSpPr>
          <p:cNvPr id="241" name="Google Shape;241;p22"/>
          <p:cNvCxnSpPr/>
          <p:nvPr/>
        </p:nvCxnSpPr>
        <p:spPr>
          <a:xfrm>
            <a:off x="3113742" y="2918434"/>
            <a:ext cx="462600" cy="502200"/>
          </a:xfrm>
          <a:prstGeom prst="straightConnector1">
            <a:avLst/>
          </a:prstGeom>
          <a:noFill/>
          <a:ln cap="flat" cmpd="sng" w="9525">
            <a:solidFill>
              <a:schemeClr val="dk1"/>
            </a:solidFill>
            <a:prstDash val="solid"/>
            <a:round/>
            <a:headEnd len="med" w="med" type="none"/>
            <a:tailEnd len="med" w="med" type="none"/>
          </a:ln>
        </p:spPr>
      </p:cxnSp>
      <p:sp>
        <p:nvSpPr>
          <p:cNvPr id="242" name="Google Shape;242;p22"/>
          <p:cNvSpPr/>
          <p:nvPr/>
        </p:nvSpPr>
        <p:spPr>
          <a:xfrm>
            <a:off x="1084474" y="2469448"/>
            <a:ext cx="578700" cy="50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u67r</a:t>
            </a:r>
            <a:endParaRPr>
              <a:solidFill>
                <a:schemeClr val="dk1"/>
              </a:solidFill>
            </a:endParaRPr>
          </a:p>
        </p:txBody>
      </p:sp>
      <p:sp>
        <p:nvSpPr>
          <p:cNvPr id="243" name="Google Shape;243;p22"/>
          <p:cNvSpPr/>
          <p:nvPr/>
        </p:nvSpPr>
        <p:spPr>
          <a:xfrm>
            <a:off x="2807087" y="2410245"/>
            <a:ext cx="578700" cy="50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fdc1</a:t>
            </a:r>
            <a:endParaRPr>
              <a:solidFill>
                <a:schemeClr val="dk1"/>
              </a:solidFill>
            </a:endParaRPr>
          </a:p>
        </p:txBody>
      </p:sp>
      <p:cxnSp>
        <p:nvCxnSpPr>
          <p:cNvPr id="244" name="Google Shape;244;p22"/>
          <p:cNvCxnSpPr>
            <a:stCxn id="242" idx="0"/>
          </p:cNvCxnSpPr>
          <p:nvPr/>
        </p:nvCxnSpPr>
        <p:spPr>
          <a:xfrm flipH="1" rot="10800000">
            <a:off x="1373824" y="1905148"/>
            <a:ext cx="854400" cy="564300"/>
          </a:xfrm>
          <a:prstGeom prst="straightConnector1">
            <a:avLst/>
          </a:prstGeom>
          <a:noFill/>
          <a:ln cap="flat" cmpd="sng" w="9525">
            <a:solidFill>
              <a:schemeClr val="dk1"/>
            </a:solidFill>
            <a:prstDash val="solid"/>
            <a:round/>
            <a:headEnd len="med" w="med" type="none"/>
            <a:tailEnd len="med" w="med" type="none"/>
          </a:ln>
        </p:spPr>
      </p:cxnSp>
      <p:cxnSp>
        <p:nvCxnSpPr>
          <p:cNvPr id="245" name="Google Shape;245;p22"/>
          <p:cNvCxnSpPr/>
          <p:nvPr/>
        </p:nvCxnSpPr>
        <p:spPr>
          <a:xfrm rot="10800000">
            <a:off x="2251337" y="1932959"/>
            <a:ext cx="890400" cy="485100"/>
          </a:xfrm>
          <a:prstGeom prst="straightConnector1">
            <a:avLst/>
          </a:prstGeom>
          <a:noFill/>
          <a:ln cap="flat" cmpd="sng" w="9525">
            <a:solidFill>
              <a:schemeClr val="dk1"/>
            </a:solidFill>
            <a:prstDash val="solid"/>
            <a:round/>
            <a:headEnd len="med" w="med" type="none"/>
            <a:tailEnd len="med" w="med" type="none"/>
          </a:ln>
        </p:spPr>
      </p:cxnSp>
      <p:sp>
        <p:nvSpPr>
          <p:cNvPr id="246" name="Google Shape;246;p22"/>
          <p:cNvSpPr/>
          <p:nvPr/>
        </p:nvSpPr>
        <p:spPr>
          <a:xfrm>
            <a:off x="1939045" y="1427375"/>
            <a:ext cx="578700" cy="50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po73</a:t>
            </a:r>
            <a:endParaRPr>
              <a:solidFill>
                <a:schemeClr val="dk1"/>
              </a:solidFill>
            </a:endParaRPr>
          </a:p>
        </p:txBody>
      </p:sp>
      <p:sp>
        <p:nvSpPr>
          <p:cNvPr id="247" name="Google Shape;247;p22"/>
          <p:cNvSpPr/>
          <p:nvPr/>
        </p:nvSpPr>
        <p:spPr>
          <a:xfrm>
            <a:off x="5026925" y="3357043"/>
            <a:ext cx="631200" cy="53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h1z2</a:t>
            </a:r>
            <a:endParaRPr>
              <a:solidFill>
                <a:schemeClr val="dk1"/>
              </a:solidFill>
            </a:endParaRPr>
          </a:p>
        </p:txBody>
      </p:sp>
      <p:sp>
        <p:nvSpPr>
          <p:cNvPr id="248" name="Google Shape;248;p22"/>
          <p:cNvSpPr/>
          <p:nvPr/>
        </p:nvSpPr>
        <p:spPr>
          <a:xfrm>
            <a:off x="5961215" y="3357043"/>
            <a:ext cx="631200" cy="53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y77a</a:t>
            </a:r>
            <a:endParaRPr>
              <a:solidFill>
                <a:schemeClr val="dk1"/>
              </a:solidFill>
            </a:endParaRPr>
          </a:p>
        </p:txBody>
      </p:sp>
      <p:sp>
        <p:nvSpPr>
          <p:cNvPr id="249" name="Google Shape;249;p22"/>
          <p:cNvSpPr/>
          <p:nvPr/>
        </p:nvSpPr>
        <p:spPr>
          <a:xfrm>
            <a:off x="6988131" y="3357043"/>
            <a:ext cx="631200" cy="53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00"/>
                </a:solidFill>
              </a:rPr>
              <a:t>4w12</a:t>
            </a:r>
            <a:endParaRPr>
              <a:solidFill>
                <a:srgbClr val="FFFF00"/>
              </a:solidFill>
            </a:endParaRPr>
          </a:p>
        </p:txBody>
      </p:sp>
      <p:sp>
        <p:nvSpPr>
          <p:cNvPr id="250" name="Google Shape;250;p22"/>
          <p:cNvSpPr/>
          <p:nvPr/>
        </p:nvSpPr>
        <p:spPr>
          <a:xfrm>
            <a:off x="7945589" y="3357043"/>
            <a:ext cx="631200" cy="53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s345</a:t>
            </a:r>
            <a:endParaRPr>
              <a:solidFill>
                <a:schemeClr val="dk1"/>
              </a:solidFill>
            </a:endParaRPr>
          </a:p>
        </p:txBody>
      </p:sp>
      <p:cxnSp>
        <p:nvCxnSpPr>
          <p:cNvPr id="251" name="Google Shape;251;p22"/>
          <p:cNvCxnSpPr/>
          <p:nvPr/>
        </p:nvCxnSpPr>
        <p:spPr>
          <a:xfrm flipH="1" rot="10800000">
            <a:off x="5342549" y="2886643"/>
            <a:ext cx="513600" cy="470400"/>
          </a:xfrm>
          <a:prstGeom prst="straightConnector1">
            <a:avLst/>
          </a:prstGeom>
          <a:noFill/>
          <a:ln cap="flat" cmpd="sng" w="9525">
            <a:solidFill>
              <a:schemeClr val="dk1"/>
            </a:solidFill>
            <a:prstDash val="solid"/>
            <a:round/>
            <a:headEnd len="med" w="med" type="none"/>
            <a:tailEnd len="med" w="med" type="none"/>
          </a:ln>
        </p:spPr>
      </p:cxnSp>
      <p:cxnSp>
        <p:nvCxnSpPr>
          <p:cNvPr id="252" name="Google Shape;252;p22"/>
          <p:cNvCxnSpPr/>
          <p:nvPr/>
        </p:nvCxnSpPr>
        <p:spPr>
          <a:xfrm rot="10800000">
            <a:off x="5855939" y="2895943"/>
            <a:ext cx="420900" cy="461100"/>
          </a:xfrm>
          <a:prstGeom prst="straightConnector1">
            <a:avLst/>
          </a:prstGeom>
          <a:noFill/>
          <a:ln cap="flat" cmpd="sng" w="9525">
            <a:solidFill>
              <a:schemeClr val="dk1"/>
            </a:solidFill>
            <a:prstDash val="solid"/>
            <a:round/>
            <a:headEnd len="med" w="med" type="none"/>
            <a:tailEnd len="med" w="med" type="none"/>
          </a:ln>
        </p:spPr>
      </p:cxnSp>
      <p:cxnSp>
        <p:nvCxnSpPr>
          <p:cNvPr id="253" name="Google Shape;253;p22"/>
          <p:cNvCxnSpPr/>
          <p:nvPr/>
        </p:nvCxnSpPr>
        <p:spPr>
          <a:xfrm flipH="1" rot="10800000">
            <a:off x="7303755" y="2814343"/>
            <a:ext cx="420900" cy="542700"/>
          </a:xfrm>
          <a:prstGeom prst="straightConnector1">
            <a:avLst/>
          </a:prstGeom>
          <a:noFill/>
          <a:ln cap="flat" cmpd="sng" w="9525">
            <a:solidFill>
              <a:schemeClr val="dk1"/>
            </a:solidFill>
            <a:prstDash val="solid"/>
            <a:round/>
            <a:headEnd len="med" w="med" type="none"/>
            <a:tailEnd len="med" w="med" type="none"/>
          </a:ln>
        </p:spPr>
      </p:cxnSp>
      <p:cxnSp>
        <p:nvCxnSpPr>
          <p:cNvPr id="254" name="Google Shape;254;p22"/>
          <p:cNvCxnSpPr/>
          <p:nvPr/>
        </p:nvCxnSpPr>
        <p:spPr>
          <a:xfrm>
            <a:off x="7756159" y="2826848"/>
            <a:ext cx="505200" cy="530100"/>
          </a:xfrm>
          <a:prstGeom prst="straightConnector1">
            <a:avLst/>
          </a:prstGeom>
          <a:noFill/>
          <a:ln cap="flat" cmpd="sng" w="9525">
            <a:solidFill>
              <a:schemeClr val="dk1"/>
            </a:solidFill>
            <a:prstDash val="solid"/>
            <a:round/>
            <a:headEnd len="med" w="med" type="none"/>
            <a:tailEnd len="med" w="med" type="none"/>
          </a:ln>
        </p:spPr>
      </p:cxnSp>
      <p:sp>
        <p:nvSpPr>
          <p:cNvPr id="255" name="Google Shape;255;p22"/>
          <p:cNvSpPr/>
          <p:nvPr/>
        </p:nvSpPr>
        <p:spPr>
          <a:xfrm>
            <a:off x="5542496" y="2352861"/>
            <a:ext cx="631200" cy="53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u67r</a:t>
            </a:r>
            <a:endParaRPr>
              <a:solidFill>
                <a:schemeClr val="dk1"/>
              </a:solidFill>
            </a:endParaRPr>
          </a:p>
        </p:txBody>
      </p:sp>
      <p:sp>
        <p:nvSpPr>
          <p:cNvPr id="256" name="Google Shape;256;p22"/>
          <p:cNvSpPr/>
          <p:nvPr/>
        </p:nvSpPr>
        <p:spPr>
          <a:xfrm>
            <a:off x="7421639" y="2290361"/>
            <a:ext cx="631200" cy="53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00"/>
                </a:solidFill>
              </a:rPr>
              <a:t>j34z</a:t>
            </a:r>
            <a:endParaRPr>
              <a:solidFill>
                <a:srgbClr val="FFFF00"/>
              </a:solidFill>
            </a:endParaRPr>
          </a:p>
        </p:txBody>
      </p:sp>
      <p:cxnSp>
        <p:nvCxnSpPr>
          <p:cNvPr id="257" name="Google Shape;257;p22"/>
          <p:cNvCxnSpPr>
            <a:stCxn id="255" idx="0"/>
          </p:cNvCxnSpPr>
          <p:nvPr/>
        </p:nvCxnSpPr>
        <p:spPr>
          <a:xfrm flipH="1" rot="10800000">
            <a:off x="5858096" y="1757361"/>
            <a:ext cx="932400" cy="595500"/>
          </a:xfrm>
          <a:prstGeom prst="straightConnector1">
            <a:avLst/>
          </a:prstGeom>
          <a:noFill/>
          <a:ln cap="flat" cmpd="sng" w="9525">
            <a:solidFill>
              <a:schemeClr val="dk1"/>
            </a:solidFill>
            <a:prstDash val="solid"/>
            <a:round/>
            <a:headEnd len="med" w="med" type="none"/>
            <a:tailEnd len="med" w="med" type="none"/>
          </a:ln>
        </p:spPr>
      </p:cxnSp>
      <p:cxnSp>
        <p:nvCxnSpPr>
          <p:cNvPr id="258" name="Google Shape;258;p22"/>
          <p:cNvCxnSpPr/>
          <p:nvPr/>
        </p:nvCxnSpPr>
        <p:spPr>
          <a:xfrm rot="10800000">
            <a:off x="6815598" y="1786511"/>
            <a:ext cx="971100" cy="512100"/>
          </a:xfrm>
          <a:prstGeom prst="straightConnector1">
            <a:avLst/>
          </a:prstGeom>
          <a:noFill/>
          <a:ln cap="flat" cmpd="sng" w="9525">
            <a:solidFill>
              <a:schemeClr val="dk1"/>
            </a:solidFill>
            <a:prstDash val="solid"/>
            <a:round/>
            <a:headEnd len="med" w="med" type="none"/>
            <a:tailEnd len="med" w="med" type="none"/>
          </a:ln>
        </p:spPr>
      </p:cxnSp>
      <p:sp>
        <p:nvSpPr>
          <p:cNvPr id="259" name="Google Shape;259;p22"/>
          <p:cNvSpPr/>
          <p:nvPr/>
        </p:nvSpPr>
        <p:spPr>
          <a:xfrm>
            <a:off x="6474720" y="1252762"/>
            <a:ext cx="631200" cy="53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00"/>
                </a:solidFill>
              </a:rPr>
              <a:t>12m3</a:t>
            </a:r>
            <a:endParaRPr>
              <a:solidFill>
                <a:srgbClr val="FFFF00"/>
              </a:solidFill>
            </a:endParaRPr>
          </a:p>
        </p:txBody>
      </p:sp>
      <p:sp>
        <p:nvSpPr>
          <p:cNvPr id="260" name="Google Shape;260;p22"/>
          <p:cNvSpPr txBox="1"/>
          <p:nvPr/>
        </p:nvSpPr>
        <p:spPr>
          <a:xfrm>
            <a:off x="564775" y="4498050"/>
            <a:ext cx="801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Start from the root, and traverse depth first finding differences in the hashes!</a:t>
            </a:r>
            <a:endParaRPr>
              <a:solidFill>
                <a:schemeClr val="dk1"/>
              </a:solidFill>
            </a:endParaRPr>
          </a:p>
        </p:txBody>
      </p:sp>
      <p:sp>
        <p:nvSpPr>
          <p:cNvPr id="261" name="Google Shape;261;p22"/>
          <p:cNvSpPr/>
          <p:nvPr/>
        </p:nvSpPr>
        <p:spPr>
          <a:xfrm>
            <a:off x="1783200" y="1253375"/>
            <a:ext cx="890400" cy="853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2"/>
          <p:cNvSpPr/>
          <p:nvPr/>
        </p:nvSpPr>
        <p:spPr>
          <a:xfrm>
            <a:off x="6345125" y="1092700"/>
            <a:ext cx="890400" cy="853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p:nvPr/>
        </p:nvSpPr>
        <p:spPr>
          <a:xfrm>
            <a:off x="2651225" y="2236250"/>
            <a:ext cx="890400" cy="853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a:off x="7292050" y="2130300"/>
            <a:ext cx="890400" cy="853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a:off x="2251325" y="3219125"/>
            <a:ext cx="890400" cy="853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
          <p:cNvSpPr/>
          <p:nvPr/>
        </p:nvSpPr>
        <p:spPr>
          <a:xfrm>
            <a:off x="6858525" y="3197000"/>
            <a:ext cx="890400" cy="853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Merkle Trees in Git</a:t>
            </a:r>
            <a:endParaRPr/>
          </a:p>
        </p:txBody>
      </p:sp>
      <p:sp>
        <p:nvSpPr>
          <p:cNvPr id="272" name="Google Shape;27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way Merkle Trees are presented above means that they throw out all of the old hashes of files/chunks, but in Git we want persistence so that we can inspect old commits:</a:t>
            </a:r>
            <a:endParaRPr/>
          </a:p>
          <a:p>
            <a:pPr indent="-342900" lvl="0" marL="457200" rtl="0" algn="l">
              <a:spcBef>
                <a:spcPts val="1200"/>
              </a:spcBef>
              <a:spcAft>
                <a:spcPts val="0"/>
              </a:spcAft>
              <a:buSzPts val="1800"/>
              <a:buChar char="●"/>
            </a:pPr>
            <a:r>
              <a:rPr lang="en"/>
              <a:t>To fix this, each change to a file is treated as a separate file and hashed</a:t>
            </a:r>
            <a:endParaRPr/>
          </a:p>
          <a:p>
            <a:pPr indent="-317500" lvl="1" marL="914400" rtl="0" algn="l">
              <a:spcBef>
                <a:spcPts val="0"/>
              </a:spcBef>
              <a:spcAft>
                <a:spcPts val="0"/>
              </a:spcAft>
              <a:buSzPts val="1400"/>
              <a:buChar char="○"/>
            </a:pPr>
            <a:r>
              <a:rPr lang="en"/>
              <a:t>If the hash is already in the merkle tree, nothing changes (good for file metadata changes)</a:t>
            </a:r>
            <a:endParaRPr/>
          </a:p>
          <a:p>
            <a:pPr indent="-317500" lvl="1" marL="914400" rtl="0" algn="l">
              <a:spcBef>
                <a:spcPts val="0"/>
              </a:spcBef>
              <a:spcAft>
                <a:spcPts val="0"/>
              </a:spcAft>
              <a:buSzPts val="1400"/>
              <a:buChar char="○"/>
            </a:pPr>
            <a:r>
              <a:rPr lang="en"/>
              <a:t>If it is a new hash, add it as a leaf to the merkle tree and create a new branch/copy of the path from root to leaf</a:t>
            </a:r>
            <a:endParaRPr/>
          </a:p>
          <a:p>
            <a:pPr indent="-317500" lvl="1" marL="914400" rtl="0" algn="l">
              <a:spcBef>
                <a:spcPts val="0"/>
              </a:spcBef>
              <a:spcAft>
                <a:spcPts val="0"/>
              </a:spcAft>
              <a:buSzPts val="1400"/>
              <a:buChar char="○"/>
            </a:pPr>
            <a:r>
              <a:rPr lang="en"/>
              <a:t>To go back in time to old commit, just start from the root hash of that commit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Merkle Trees in Cassandra</a:t>
            </a:r>
            <a:endParaRPr/>
          </a:p>
        </p:txBody>
      </p:sp>
      <p:sp>
        <p:nvSpPr>
          <p:cNvPr id="278" name="Google Shape;27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Recall: Anti-entropy is the background process of making sure that all replicas are consistent in a multi-master replication schema.</a:t>
            </a:r>
            <a:endParaRPr/>
          </a:p>
          <a:p>
            <a:pPr indent="0" lvl="0" marL="0" rtl="0" algn="l">
              <a:spcBef>
                <a:spcPts val="1200"/>
              </a:spcBef>
              <a:spcAft>
                <a:spcPts val="1200"/>
              </a:spcAft>
              <a:buNone/>
            </a:pPr>
            <a:r>
              <a:rPr lang="en"/>
              <a:t>Cassandra uses Merkle trees for this!  But wait, isn’t the data always changing?  How can we be sure that the changes that one replica sends to another will still be valid by the time they travel over the network?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Incremental Read Repair</a:t>
            </a:r>
            <a:endParaRPr/>
          </a:p>
        </p:txBody>
      </p:sp>
      <p:sp>
        <p:nvSpPr>
          <p:cNvPr id="284" name="Google Shape;28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Recall: Cassandra uses immutable SSTable files.  Hence, two replicas can easily perform comparison and anti-entropy in order to do this!  In order to decrease duplicate data from being sent over the network, repaired SSTable files are marked as repaired, whereas ones that have not been marked as repaired are marked as unrepaired.</a:t>
            </a:r>
            <a:endParaRPr/>
          </a:p>
        </p:txBody>
      </p:sp>
      <p:sp>
        <p:nvSpPr>
          <p:cNvPr id="285" name="Google Shape;285;p25"/>
          <p:cNvSpPr/>
          <p:nvPr/>
        </p:nvSpPr>
        <p:spPr>
          <a:xfrm>
            <a:off x="396700" y="2944900"/>
            <a:ext cx="2703000" cy="206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6" name="Google Shape;286;p25"/>
          <p:cNvPicPr preferRelativeResize="0"/>
          <p:nvPr/>
        </p:nvPicPr>
        <p:blipFill>
          <a:blip r:embed="rId3">
            <a:alphaModFix/>
          </a:blip>
          <a:stretch>
            <a:fillRect/>
          </a:stretch>
        </p:blipFill>
        <p:spPr>
          <a:xfrm>
            <a:off x="444413" y="3014150"/>
            <a:ext cx="2607575" cy="1925502"/>
          </a:xfrm>
          <a:prstGeom prst="rect">
            <a:avLst/>
          </a:prstGeom>
          <a:noFill/>
          <a:ln>
            <a:noFill/>
          </a:ln>
        </p:spPr>
      </p:pic>
      <p:sp>
        <p:nvSpPr>
          <p:cNvPr id="287" name="Google Shape;287;p25"/>
          <p:cNvSpPr txBox="1"/>
          <p:nvPr/>
        </p:nvSpPr>
        <p:spPr>
          <a:xfrm>
            <a:off x="3260900" y="3045750"/>
            <a:ext cx="4061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Incremental read repair allows us to send less data over the network, because the Merkle Trees are smaller!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 order to avoid having to repair SSTables that have already gone through the anti-entropy process, we separately compact repaired tables and unrepaired tables! (Size tiered compaction)</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93" name="Google Shape;29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Merkle trees are a very clever way of detecting the differences between large sets of records by using a logarithmic tree of hashes.  They are extremely applicable in multiple areas of systems design, such as detecting the differences in files, as well as finding the smallest units of difference in order to propagate them over the network, such as in anti-entropy.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Merkle trees are an algorithm that we have brushed over a few times now - it is extremely useful for efficiently calculated the differences between sets of data or files, and determining where they differ in logarithmic time (as opposed to linear time).</a:t>
            </a:r>
            <a:endParaRPr/>
          </a:p>
          <a:p>
            <a:pPr indent="0" lvl="0" marL="0" rtl="0" algn="l">
              <a:spcBef>
                <a:spcPts val="1200"/>
              </a:spcBef>
              <a:spcAft>
                <a:spcPts val="1200"/>
              </a:spcAft>
              <a:buNone/>
            </a:pPr>
            <a:r>
              <a:rPr lang="en"/>
              <a:t>Like Bloom Filters, they heavily rely on hashing for their good performance, and we can see them being used in the Git revision system, anti entropy processes in leaderless databases, and also in blockchain/decentralized currencies.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Merkle Tree Basic Algorithm</a:t>
            </a:r>
            <a:endParaRPr/>
          </a:p>
        </p:txBody>
      </p:sp>
      <p:sp>
        <p:nvSpPr>
          <p:cNvPr id="67" name="Google Shape;67;p15"/>
          <p:cNvSpPr/>
          <p:nvPr/>
        </p:nvSpPr>
        <p:spPr>
          <a:xfrm>
            <a:off x="403400" y="145227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a.txt</a:t>
            </a:r>
            <a:endParaRPr>
              <a:solidFill>
                <a:schemeClr val="dk1"/>
              </a:solidFill>
            </a:endParaRPr>
          </a:p>
        </p:txBody>
      </p:sp>
      <p:sp>
        <p:nvSpPr>
          <p:cNvPr id="68" name="Google Shape;68;p15"/>
          <p:cNvSpPr/>
          <p:nvPr/>
        </p:nvSpPr>
        <p:spPr>
          <a:xfrm>
            <a:off x="1075700" y="145227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b</a:t>
            </a:r>
            <a:r>
              <a:rPr lang="en">
                <a:solidFill>
                  <a:schemeClr val="dk1"/>
                </a:solidFill>
              </a:rPr>
              <a:t>.txt</a:t>
            </a:r>
            <a:endParaRPr>
              <a:solidFill>
                <a:schemeClr val="dk1"/>
              </a:solidFill>
            </a:endParaRPr>
          </a:p>
        </p:txBody>
      </p:sp>
      <p:sp>
        <p:nvSpPr>
          <p:cNvPr id="69" name="Google Shape;69;p15"/>
          <p:cNvSpPr/>
          <p:nvPr/>
        </p:nvSpPr>
        <p:spPr>
          <a:xfrm>
            <a:off x="2420300" y="145227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
            </a:r>
            <a:r>
              <a:rPr lang="en">
                <a:solidFill>
                  <a:schemeClr val="dk1"/>
                </a:solidFill>
              </a:rPr>
              <a:t>.txt</a:t>
            </a:r>
            <a:endParaRPr>
              <a:solidFill>
                <a:schemeClr val="dk1"/>
              </a:solidFill>
            </a:endParaRPr>
          </a:p>
        </p:txBody>
      </p:sp>
      <p:sp>
        <p:nvSpPr>
          <p:cNvPr id="70" name="Google Shape;70;p15"/>
          <p:cNvSpPr/>
          <p:nvPr/>
        </p:nvSpPr>
        <p:spPr>
          <a:xfrm>
            <a:off x="1748000" y="145227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c</a:t>
            </a:r>
            <a:r>
              <a:rPr lang="en">
                <a:solidFill>
                  <a:schemeClr val="dk1"/>
                </a:solidFill>
              </a:rPr>
              <a:t>.txt</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Merkle Tree Basic Algorithm</a:t>
            </a:r>
            <a:endParaRPr/>
          </a:p>
        </p:txBody>
      </p:sp>
      <p:sp>
        <p:nvSpPr>
          <p:cNvPr id="76" name="Google Shape;76;p16"/>
          <p:cNvSpPr/>
          <p:nvPr/>
        </p:nvSpPr>
        <p:spPr>
          <a:xfrm>
            <a:off x="403400" y="145227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a.txt</a:t>
            </a:r>
            <a:endParaRPr>
              <a:solidFill>
                <a:schemeClr val="dk1"/>
              </a:solidFill>
            </a:endParaRPr>
          </a:p>
        </p:txBody>
      </p:sp>
      <p:sp>
        <p:nvSpPr>
          <p:cNvPr id="77" name="Google Shape;77;p16"/>
          <p:cNvSpPr/>
          <p:nvPr/>
        </p:nvSpPr>
        <p:spPr>
          <a:xfrm>
            <a:off x="1075700" y="145227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b.txt</a:t>
            </a:r>
            <a:endParaRPr>
              <a:solidFill>
                <a:schemeClr val="dk1"/>
              </a:solidFill>
            </a:endParaRPr>
          </a:p>
        </p:txBody>
      </p:sp>
      <p:sp>
        <p:nvSpPr>
          <p:cNvPr id="78" name="Google Shape;78;p16"/>
          <p:cNvSpPr/>
          <p:nvPr/>
        </p:nvSpPr>
        <p:spPr>
          <a:xfrm>
            <a:off x="2420300" y="145227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d.txt</a:t>
            </a:r>
            <a:endParaRPr>
              <a:solidFill>
                <a:schemeClr val="dk1"/>
              </a:solidFill>
            </a:endParaRPr>
          </a:p>
        </p:txBody>
      </p:sp>
      <p:sp>
        <p:nvSpPr>
          <p:cNvPr id="79" name="Google Shape;79;p16"/>
          <p:cNvSpPr/>
          <p:nvPr/>
        </p:nvSpPr>
        <p:spPr>
          <a:xfrm>
            <a:off x="1748000" y="145227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c.txt</a:t>
            </a:r>
            <a:endParaRPr>
              <a:solidFill>
                <a:schemeClr val="dk1"/>
              </a:solidFill>
            </a:endParaRPr>
          </a:p>
        </p:txBody>
      </p:sp>
      <p:cxnSp>
        <p:nvCxnSpPr>
          <p:cNvPr id="80" name="Google Shape;80;p16"/>
          <p:cNvCxnSpPr>
            <a:stCxn id="76" idx="2"/>
          </p:cNvCxnSpPr>
          <p:nvPr/>
        </p:nvCxnSpPr>
        <p:spPr>
          <a:xfrm flipH="1">
            <a:off x="732950" y="2024975"/>
            <a:ext cx="6600" cy="866100"/>
          </a:xfrm>
          <a:prstGeom prst="straightConnector1">
            <a:avLst/>
          </a:prstGeom>
          <a:noFill/>
          <a:ln cap="flat" cmpd="sng" w="9525">
            <a:solidFill>
              <a:schemeClr val="dk1"/>
            </a:solidFill>
            <a:prstDash val="solid"/>
            <a:round/>
            <a:headEnd len="med" w="med" type="none"/>
            <a:tailEnd len="med" w="med" type="triangle"/>
          </a:ln>
        </p:spPr>
      </p:cxnSp>
      <p:sp>
        <p:nvSpPr>
          <p:cNvPr id="81" name="Google Shape;81;p16"/>
          <p:cNvSpPr txBox="1"/>
          <p:nvPr/>
        </p:nvSpPr>
        <p:spPr>
          <a:xfrm>
            <a:off x="490700" y="2850725"/>
            <a:ext cx="58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h1z2</a:t>
            </a:r>
            <a:endParaRPr sz="1000">
              <a:solidFill>
                <a:schemeClr val="dk1"/>
              </a:solidFill>
            </a:endParaRPr>
          </a:p>
        </p:txBody>
      </p:sp>
      <p:cxnSp>
        <p:nvCxnSpPr>
          <p:cNvPr id="82" name="Google Shape;82;p16"/>
          <p:cNvCxnSpPr/>
          <p:nvPr/>
        </p:nvCxnSpPr>
        <p:spPr>
          <a:xfrm flipH="1">
            <a:off x="1383425" y="2024975"/>
            <a:ext cx="6600" cy="866100"/>
          </a:xfrm>
          <a:prstGeom prst="straightConnector1">
            <a:avLst/>
          </a:prstGeom>
          <a:noFill/>
          <a:ln cap="flat" cmpd="sng" w="9525">
            <a:solidFill>
              <a:schemeClr val="dk1"/>
            </a:solidFill>
            <a:prstDash val="solid"/>
            <a:round/>
            <a:headEnd len="med" w="med" type="none"/>
            <a:tailEnd len="med" w="med" type="triangle"/>
          </a:ln>
        </p:spPr>
      </p:cxnSp>
      <p:sp>
        <p:nvSpPr>
          <p:cNvPr id="83" name="Google Shape;83;p16"/>
          <p:cNvSpPr txBox="1"/>
          <p:nvPr/>
        </p:nvSpPr>
        <p:spPr>
          <a:xfrm>
            <a:off x="1141175" y="2850725"/>
            <a:ext cx="58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y77a</a:t>
            </a:r>
            <a:endParaRPr sz="1000">
              <a:solidFill>
                <a:schemeClr val="dk1"/>
              </a:solidFill>
            </a:endParaRPr>
          </a:p>
        </p:txBody>
      </p:sp>
      <p:cxnSp>
        <p:nvCxnSpPr>
          <p:cNvPr id="84" name="Google Shape;84;p16"/>
          <p:cNvCxnSpPr/>
          <p:nvPr/>
        </p:nvCxnSpPr>
        <p:spPr>
          <a:xfrm flipH="1">
            <a:off x="2033900" y="2024975"/>
            <a:ext cx="6600" cy="866100"/>
          </a:xfrm>
          <a:prstGeom prst="straightConnector1">
            <a:avLst/>
          </a:prstGeom>
          <a:noFill/>
          <a:ln cap="flat" cmpd="sng" w="9525">
            <a:solidFill>
              <a:schemeClr val="dk1"/>
            </a:solidFill>
            <a:prstDash val="solid"/>
            <a:round/>
            <a:headEnd len="med" w="med" type="none"/>
            <a:tailEnd len="med" w="med" type="triangle"/>
          </a:ln>
        </p:spPr>
      </p:cxnSp>
      <p:sp>
        <p:nvSpPr>
          <p:cNvPr id="85" name="Google Shape;85;p16"/>
          <p:cNvSpPr txBox="1"/>
          <p:nvPr/>
        </p:nvSpPr>
        <p:spPr>
          <a:xfrm>
            <a:off x="1791650" y="2850725"/>
            <a:ext cx="58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93pq</a:t>
            </a:r>
            <a:endParaRPr sz="1000">
              <a:solidFill>
                <a:schemeClr val="dk1"/>
              </a:solidFill>
            </a:endParaRPr>
          </a:p>
        </p:txBody>
      </p:sp>
      <p:cxnSp>
        <p:nvCxnSpPr>
          <p:cNvPr id="86" name="Google Shape;86;p16"/>
          <p:cNvCxnSpPr/>
          <p:nvPr/>
        </p:nvCxnSpPr>
        <p:spPr>
          <a:xfrm flipH="1">
            <a:off x="2706200" y="2024975"/>
            <a:ext cx="6600" cy="866100"/>
          </a:xfrm>
          <a:prstGeom prst="straightConnector1">
            <a:avLst/>
          </a:prstGeom>
          <a:noFill/>
          <a:ln cap="flat" cmpd="sng" w="9525">
            <a:solidFill>
              <a:schemeClr val="dk1"/>
            </a:solidFill>
            <a:prstDash val="solid"/>
            <a:round/>
            <a:headEnd len="med" w="med" type="none"/>
            <a:tailEnd len="med" w="med" type="triangle"/>
          </a:ln>
        </p:spPr>
      </p:cxnSp>
      <p:sp>
        <p:nvSpPr>
          <p:cNvPr id="87" name="Google Shape;87;p16"/>
          <p:cNvSpPr txBox="1"/>
          <p:nvPr/>
        </p:nvSpPr>
        <p:spPr>
          <a:xfrm>
            <a:off x="2463950" y="2850725"/>
            <a:ext cx="58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s345</a:t>
            </a:r>
            <a:endParaRPr sz="1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Merkle Tree Basic Algorithm</a:t>
            </a:r>
            <a:endParaRPr/>
          </a:p>
        </p:txBody>
      </p:sp>
      <p:sp>
        <p:nvSpPr>
          <p:cNvPr id="93" name="Google Shape;93;p17"/>
          <p:cNvSpPr/>
          <p:nvPr/>
        </p:nvSpPr>
        <p:spPr>
          <a:xfrm>
            <a:off x="403400" y="145227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a.txt</a:t>
            </a:r>
            <a:endParaRPr>
              <a:solidFill>
                <a:schemeClr val="dk1"/>
              </a:solidFill>
            </a:endParaRPr>
          </a:p>
        </p:txBody>
      </p:sp>
      <p:sp>
        <p:nvSpPr>
          <p:cNvPr id="94" name="Google Shape;94;p17"/>
          <p:cNvSpPr/>
          <p:nvPr/>
        </p:nvSpPr>
        <p:spPr>
          <a:xfrm>
            <a:off x="1075700" y="145227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b.txt</a:t>
            </a:r>
            <a:endParaRPr>
              <a:solidFill>
                <a:schemeClr val="dk1"/>
              </a:solidFill>
            </a:endParaRPr>
          </a:p>
        </p:txBody>
      </p:sp>
      <p:sp>
        <p:nvSpPr>
          <p:cNvPr id="95" name="Google Shape;95;p17"/>
          <p:cNvSpPr/>
          <p:nvPr/>
        </p:nvSpPr>
        <p:spPr>
          <a:xfrm>
            <a:off x="2420300" y="145227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d.txt</a:t>
            </a:r>
            <a:endParaRPr>
              <a:solidFill>
                <a:schemeClr val="dk1"/>
              </a:solidFill>
            </a:endParaRPr>
          </a:p>
        </p:txBody>
      </p:sp>
      <p:sp>
        <p:nvSpPr>
          <p:cNvPr id="96" name="Google Shape;96;p17"/>
          <p:cNvSpPr/>
          <p:nvPr/>
        </p:nvSpPr>
        <p:spPr>
          <a:xfrm>
            <a:off x="1748000" y="145227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c.txt</a:t>
            </a:r>
            <a:endParaRPr>
              <a:solidFill>
                <a:schemeClr val="dk1"/>
              </a:solidFill>
            </a:endParaRPr>
          </a:p>
        </p:txBody>
      </p:sp>
      <p:cxnSp>
        <p:nvCxnSpPr>
          <p:cNvPr id="97" name="Google Shape;97;p17"/>
          <p:cNvCxnSpPr>
            <a:stCxn id="93" idx="2"/>
          </p:cNvCxnSpPr>
          <p:nvPr/>
        </p:nvCxnSpPr>
        <p:spPr>
          <a:xfrm flipH="1">
            <a:off x="732950" y="2024975"/>
            <a:ext cx="6600" cy="866100"/>
          </a:xfrm>
          <a:prstGeom prst="straightConnector1">
            <a:avLst/>
          </a:prstGeom>
          <a:noFill/>
          <a:ln cap="flat" cmpd="sng" w="9525">
            <a:solidFill>
              <a:schemeClr val="dk1"/>
            </a:solidFill>
            <a:prstDash val="solid"/>
            <a:round/>
            <a:headEnd len="med" w="med" type="none"/>
            <a:tailEnd len="med" w="med" type="triangle"/>
          </a:ln>
        </p:spPr>
      </p:cxnSp>
      <p:sp>
        <p:nvSpPr>
          <p:cNvPr id="98" name="Google Shape;98;p17"/>
          <p:cNvSpPr txBox="1"/>
          <p:nvPr/>
        </p:nvSpPr>
        <p:spPr>
          <a:xfrm>
            <a:off x="490700" y="2850725"/>
            <a:ext cx="58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h1z2</a:t>
            </a:r>
            <a:endParaRPr sz="1000">
              <a:solidFill>
                <a:schemeClr val="dk1"/>
              </a:solidFill>
            </a:endParaRPr>
          </a:p>
        </p:txBody>
      </p:sp>
      <p:cxnSp>
        <p:nvCxnSpPr>
          <p:cNvPr id="99" name="Google Shape;99;p17"/>
          <p:cNvCxnSpPr/>
          <p:nvPr/>
        </p:nvCxnSpPr>
        <p:spPr>
          <a:xfrm flipH="1">
            <a:off x="1383425" y="2024975"/>
            <a:ext cx="6600" cy="866100"/>
          </a:xfrm>
          <a:prstGeom prst="straightConnector1">
            <a:avLst/>
          </a:prstGeom>
          <a:noFill/>
          <a:ln cap="flat" cmpd="sng" w="9525">
            <a:solidFill>
              <a:schemeClr val="dk1"/>
            </a:solidFill>
            <a:prstDash val="solid"/>
            <a:round/>
            <a:headEnd len="med" w="med" type="none"/>
            <a:tailEnd len="med" w="med" type="triangle"/>
          </a:ln>
        </p:spPr>
      </p:cxnSp>
      <p:sp>
        <p:nvSpPr>
          <p:cNvPr id="100" name="Google Shape;100;p17"/>
          <p:cNvSpPr txBox="1"/>
          <p:nvPr/>
        </p:nvSpPr>
        <p:spPr>
          <a:xfrm>
            <a:off x="1141175" y="2850725"/>
            <a:ext cx="58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y77a</a:t>
            </a:r>
            <a:endParaRPr sz="1000">
              <a:solidFill>
                <a:schemeClr val="dk1"/>
              </a:solidFill>
            </a:endParaRPr>
          </a:p>
        </p:txBody>
      </p:sp>
      <p:cxnSp>
        <p:nvCxnSpPr>
          <p:cNvPr id="101" name="Google Shape;101;p17"/>
          <p:cNvCxnSpPr/>
          <p:nvPr/>
        </p:nvCxnSpPr>
        <p:spPr>
          <a:xfrm flipH="1">
            <a:off x="2033900" y="2024975"/>
            <a:ext cx="6600" cy="866100"/>
          </a:xfrm>
          <a:prstGeom prst="straightConnector1">
            <a:avLst/>
          </a:prstGeom>
          <a:noFill/>
          <a:ln cap="flat" cmpd="sng" w="9525">
            <a:solidFill>
              <a:schemeClr val="dk1"/>
            </a:solidFill>
            <a:prstDash val="solid"/>
            <a:round/>
            <a:headEnd len="med" w="med" type="none"/>
            <a:tailEnd len="med" w="med" type="triangle"/>
          </a:ln>
        </p:spPr>
      </p:cxnSp>
      <p:sp>
        <p:nvSpPr>
          <p:cNvPr id="102" name="Google Shape;102;p17"/>
          <p:cNvSpPr txBox="1"/>
          <p:nvPr/>
        </p:nvSpPr>
        <p:spPr>
          <a:xfrm>
            <a:off x="1791650" y="2850725"/>
            <a:ext cx="58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93pq</a:t>
            </a:r>
            <a:endParaRPr sz="1000">
              <a:solidFill>
                <a:schemeClr val="dk1"/>
              </a:solidFill>
            </a:endParaRPr>
          </a:p>
        </p:txBody>
      </p:sp>
      <p:cxnSp>
        <p:nvCxnSpPr>
          <p:cNvPr id="103" name="Google Shape;103;p17"/>
          <p:cNvCxnSpPr/>
          <p:nvPr/>
        </p:nvCxnSpPr>
        <p:spPr>
          <a:xfrm flipH="1">
            <a:off x="2706200" y="2024975"/>
            <a:ext cx="6600" cy="866100"/>
          </a:xfrm>
          <a:prstGeom prst="straightConnector1">
            <a:avLst/>
          </a:prstGeom>
          <a:noFill/>
          <a:ln cap="flat" cmpd="sng" w="9525">
            <a:solidFill>
              <a:schemeClr val="dk1"/>
            </a:solidFill>
            <a:prstDash val="solid"/>
            <a:round/>
            <a:headEnd len="med" w="med" type="none"/>
            <a:tailEnd len="med" w="med" type="triangle"/>
          </a:ln>
        </p:spPr>
      </p:cxnSp>
      <p:sp>
        <p:nvSpPr>
          <p:cNvPr id="104" name="Google Shape;104;p17"/>
          <p:cNvSpPr txBox="1"/>
          <p:nvPr/>
        </p:nvSpPr>
        <p:spPr>
          <a:xfrm>
            <a:off x="2463950" y="2850725"/>
            <a:ext cx="58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s345</a:t>
            </a:r>
            <a:endParaRPr sz="1000">
              <a:solidFill>
                <a:schemeClr val="dk1"/>
              </a:solidFill>
            </a:endParaRPr>
          </a:p>
        </p:txBody>
      </p:sp>
      <p:sp>
        <p:nvSpPr>
          <p:cNvPr id="105" name="Google Shape;105;p17"/>
          <p:cNvSpPr/>
          <p:nvPr/>
        </p:nvSpPr>
        <p:spPr>
          <a:xfrm>
            <a:off x="5107625" y="273372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h1z2</a:t>
            </a:r>
            <a:endParaRPr>
              <a:solidFill>
                <a:schemeClr val="dk1"/>
              </a:solidFill>
            </a:endParaRPr>
          </a:p>
        </p:txBody>
      </p:sp>
      <p:sp>
        <p:nvSpPr>
          <p:cNvPr id="106" name="Google Shape;106;p17"/>
          <p:cNvSpPr/>
          <p:nvPr/>
        </p:nvSpPr>
        <p:spPr>
          <a:xfrm>
            <a:off x="6102675" y="273372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y77a</a:t>
            </a:r>
            <a:endParaRPr>
              <a:solidFill>
                <a:schemeClr val="dk1"/>
              </a:solidFill>
            </a:endParaRPr>
          </a:p>
        </p:txBody>
      </p:sp>
      <p:sp>
        <p:nvSpPr>
          <p:cNvPr id="107" name="Google Shape;107;p17"/>
          <p:cNvSpPr/>
          <p:nvPr/>
        </p:nvSpPr>
        <p:spPr>
          <a:xfrm>
            <a:off x="7196375" y="273372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93pq</a:t>
            </a:r>
            <a:endParaRPr>
              <a:solidFill>
                <a:schemeClr val="dk1"/>
              </a:solidFill>
            </a:endParaRPr>
          </a:p>
        </p:txBody>
      </p:sp>
      <p:sp>
        <p:nvSpPr>
          <p:cNvPr id="108" name="Google Shape;108;p17"/>
          <p:cNvSpPr/>
          <p:nvPr/>
        </p:nvSpPr>
        <p:spPr>
          <a:xfrm>
            <a:off x="8216100" y="273372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s345</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Merkle Tree Basic Algorithm</a:t>
            </a:r>
            <a:endParaRPr/>
          </a:p>
        </p:txBody>
      </p:sp>
      <p:sp>
        <p:nvSpPr>
          <p:cNvPr id="114" name="Google Shape;114;p18"/>
          <p:cNvSpPr/>
          <p:nvPr/>
        </p:nvSpPr>
        <p:spPr>
          <a:xfrm>
            <a:off x="403400" y="145227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a.txt</a:t>
            </a:r>
            <a:endParaRPr>
              <a:solidFill>
                <a:schemeClr val="dk1"/>
              </a:solidFill>
            </a:endParaRPr>
          </a:p>
        </p:txBody>
      </p:sp>
      <p:sp>
        <p:nvSpPr>
          <p:cNvPr id="115" name="Google Shape;115;p18"/>
          <p:cNvSpPr/>
          <p:nvPr/>
        </p:nvSpPr>
        <p:spPr>
          <a:xfrm>
            <a:off x="1075700" y="145227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b.txt</a:t>
            </a:r>
            <a:endParaRPr>
              <a:solidFill>
                <a:schemeClr val="dk1"/>
              </a:solidFill>
            </a:endParaRPr>
          </a:p>
        </p:txBody>
      </p:sp>
      <p:sp>
        <p:nvSpPr>
          <p:cNvPr id="116" name="Google Shape;116;p18"/>
          <p:cNvSpPr/>
          <p:nvPr/>
        </p:nvSpPr>
        <p:spPr>
          <a:xfrm>
            <a:off x="2420300" y="145227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d.txt</a:t>
            </a:r>
            <a:endParaRPr>
              <a:solidFill>
                <a:schemeClr val="dk1"/>
              </a:solidFill>
            </a:endParaRPr>
          </a:p>
        </p:txBody>
      </p:sp>
      <p:sp>
        <p:nvSpPr>
          <p:cNvPr id="117" name="Google Shape;117;p18"/>
          <p:cNvSpPr/>
          <p:nvPr/>
        </p:nvSpPr>
        <p:spPr>
          <a:xfrm>
            <a:off x="1748000" y="145227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c.txt</a:t>
            </a:r>
            <a:endParaRPr>
              <a:solidFill>
                <a:schemeClr val="dk1"/>
              </a:solidFill>
            </a:endParaRPr>
          </a:p>
        </p:txBody>
      </p:sp>
      <p:cxnSp>
        <p:nvCxnSpPr>
          <p:cNvPr id="118" name="Google Shape;118;p18"/>
          <p:cNvCxnSpPr>
            <a:stCxn id="114" idx="2"/>
          </p:cNvCxnSpPr>
          <p:nvPr/>
        </p:nvCxnSpPr>
        <p:spPr>
          <a:xfrm flipH="1">
            <a:off x="732950" y="2024975"/>
            <a:ext cx="6600" cy="866100"/>
          </a:xfrm>
          <a:prstGeom prst="straightConnector1">
            <a:avLst/>
          </a:prstGeom>
          <a:noFill/>
          <a:ln cap="flat" cmpd="sng" w="9525">
            <a:solidFill>
              <a:schemeClr val="dk1"/>
            </a:solidFill>
            <a:prstDash val="solid"/>
            <a:round/>
            <a:headEnd len="med" w="med" type="none"/>
            <a:tailEnd len="med" w="med" type="triangle"/>
          </a:ln>
        </p:spPr>
      </p:cxnSp>
      <p:sp>
        <p:nvSpPr>
          <p:cNvPr id="119" name="Google Shape;119;p18"/>
          <p:cNvSpPr txBox="1"/>
          <p:nvPr/>
        </p:nvSpPr>
        <p:spPr>
          <a:xfrm>
            <a:off x="490700" y="2850725"/>
            <a:ext cx="58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h1z2</a:t>
            </a:r>
            <a:endParaRPr sz="1000">
              <a:solidFill>
                <a:schemeClr val="dk1"/>
              </a:solidFill>
            </a:endParaRPr>
          </a:p>
        </p:txBody>
      </p:sp>
      <p:cxnSp>
        <p:nvCxnSpPr>
          <p:cNvPr id="120" name="Google Shape;120;p18"/>
          <p:cNvCxnSpPr/>
          <p:nvPr/>
        </p:nvCxnSpPr>
        <p:spPr>
          <a:xfrm flipH="1">
            <a:off x="1383425" y="2024975"/>
            <a:ext cx="6600" cy="866100"/>
          </a:xfrm>
          <a:prstGeom prst="straightConnector1">
            <a:avLst/>
          </a:prstGeom>
          <a:noFill/>
          <a:ln cap="flat" cmpd="sng" w="9525">
            <a:solidFill>
              <a:schemeClr val="dk1"/>
            </a:solidFill>
            <a:prstDash val="solid"/>
            <a:round/>
            <a:headEnd len="med" w="med" type="none"/>
            <a:tailEnd len="med" w="med" type="triangle"/>
          </a:ln>
        </p:spPr>
      </p:cxnSp>
      <p:sp>
        <p:nvSpPr>
          <p:cNvPr id="121" name="Google Shape;121;p18"/>
          <p:cNvSpPr txBox="1"/>
          <p:nvPr/>
        </p:nvSpPr>
        <p:spPr>
          <a:xfrm>
            <a:off x="1141175" y="2850725"/>
            <a:ext cx="58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y77a</a:t>
            </a:r>
            <a:endParaRPr sz="1000">
              <a:solidFill>
                <a:schemeClr val="dk1"/>
              </a:solidFill>
            </a:endParaRPr>
          </a:p>
        </p:txBody>
      </p:sp>
      <p:cxnSp>
        <p:nvCxnSpPr>
          <p:cNvPr id="122" name="Google Shape;122;p18"/>
          <p:cNvCxnSpPr/>
          <p:nvPr/>
        </p:nvCxnSpPr>
        <p:spPr>
          <a:xfrm flipH="1">
            <a:off x="2033900" y="2024975"/>
            <a:ext cx="6600" cy="866100"/>
          </a:xfrm>
          <a:prstGeom prst="straightConnector1">
            <a:avLst/>
          </a:prstGeom>
          <a:noFill/>
          <a:ln cap="flat" cmpd="sng" w="9525">
            <a:solidFill>
              <a:schemeClr val="dk1"/>
            </a:solidFill>
            <a:prstDash val="solid"/>
            <a:round/>
            <a:headEnd len="med" w="med" type="none"/>
            <a:tailEnd len="med" w="med" type="triangle"/>
          </a:ln>
        </p:spPr>
      </p:cxnSp>
      <p:sp>
        <p:nvSpPr>
          <p:cNvPr id="123" name="Google Shape;123;p18"/>
          <p:cNvSpPr txBox="1"/>
          <p:nvPr/>
        </p:nvSpPr>
        <p:spPr>
          <a:xfrm>
            <a:off x="1791650" y="2850725"/>
            <a:ext cx="58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93pq</a:t>
            </a:r>
            <a:endParaRPr sz="1000">
              <a:solidFill>
                <a:schemeClr val="dk1"/>
              </a:solidFill>
            </a:endParaRPr>
          </a:p>
        </p:txBody>
      </p:sp>
      <p:cxnSp>
        <p:nvCxnSpPr>
          <p:cNvPr id="124" name="Google Shape;124;p18"/>
          <p:cNvCxnSpPr/>
          <p:nvPr/>
        </p:nvCxnSpPr>
        <p:spPr>
          <a:xfrm flipH="1">
            <a:off x="2706200" y="2024975"/>
            <a:ext cx="6600" cy="866100"/>
          </a:xfrm>
          <a:prstGeom prst="straightConnector1">
            <a:avLst/>
          </a:prstGeom>
          <a:noFill/>
          <a:ln cap="flat" cmpd="sng" w="9525">
            <a:solidFill>
              <a:schemeClr val="dk1"/>
            </a:solidFill>
            <a:prstDash val="solid"/>
            <a:round/>
            <a:headEnd len="med" w="med" type="none"/>
            <a:tailEnd len="med" w="med" type="triangle"/>
          </a:ln>
        </p:spPr>
      </p:cxnSp>
      <p:sp>
        <p:nvSpPr>
          <p:cNvPr id="125" name="Google Shape;125;p18"/>
          <p:cNvSpPr txBox="1"/>
          <p:nvPr/>
        </p:nvSpPr>
        <p:spPr>
          <a:xfrm>
            <a:off x="2463950" y="2850725"/>
            <a:ext cx="58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s345</a:t>
            </a:r>
            <a:endParaRPr sz="1000">
              <a:solidFill>
                <a:schemeClr val="dk1"/>
              </a:solidFill>
            </a:endParaRPr>
          </a:p>
        </p:txBody>
      </p:sp>
      <p:sp>
        <p:nvSpPr>
          <p:cNvPr id="126" name="Google Shape;126;p18"/>
          <p:cNvSpPr/>
          <p:nvPr/>
        </p:nvSpPr>
        <p:spPr>
          <a:xfrm>
            <a:off x="5107625" y="273372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h1z2</a:t>
            </a:r>
            <a:endParaRPr>
              <a:solidFill>
                <a:schemeClr val="dk1"/>
              </a:solidFill>
            </a:endParaRPr>
          </a:p>
        </p:txBody>
      </p:sp>
      <p:sp>
        <p:nvSpPr>
          <p:cNvPr id="127" name="Google Shape;127;p18"/>
          <p:cNvSpPr/>
          <p:nvPr/>
        </p:nvSpPr>
        <p:spPr>
          <a:xfrm>
            <a:off x="6102675" y="273372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y77a</a:t>
            </a:r>
            <a:endParaRPr>
              <a:solidFill>
                <a:schemeClr val="dk1"/>
              </a:solidFill>
            </a:endParaRPr>
          </a:p>
        </p:txBody>
      </p:sp>
      <p:sp>
        <p:nvSpPr>
          <p:cNvPr id="128" name="Google Shape;128;p18"/>
          <p:cNvSpPr/>
          <p:nvPr/>
        </p:nvSpPr>
        <p:spPr>
          <a:xfrm>
            <a:off x="7196375" y="273372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93pq</a:t>
            </a:r>
            <a:endParaRPr>
              <a:solidFill>
                <a:schemeClr val="dk1"/>
              </a:solidFill>
            </a:endParaRPr>
          </a:p>
        </p:txBody>
      </p:sp>
      <p:sp>
        <p:nvSpPr>
          <p:cNvPr id="129" name="Google Shape;129;p18"/>
          <p:cNvSpPr/>
          <p:nvPr/>
        </p:nvSpPr>
        <p:spPr>
          <a:xfrm>
            <a:off x="8216100" y="273372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s345</a:t>
            </a:r>
            <a:endParaRPr>
              <a:solidFill>
                <a:schemeClr val="dk1"/>
              </a:solidFill>
            </a:endParaRPr>
          </a:p>
        </p:txBody>
      </p:sp>
      <p:cxnSp>
        <p:nvCxnSpPr>
          <p:cNvPr id="130" name="Google Shape;130;p18"/>
          <p:cNvCxnSpPr/>
          <p:nvPr/>
        </p:nvCxnSpPr>
        <p:spPr>
          <a:xfrm flipH="1" rot="10800000">
            <a:off x="5443775" y="2229125"/>
            <a:ext cx="546900" cy="504600"/>
          </a:xfrm>
          <a:prstGeom prst="straightConnector1">
            <a:avLst/>
          </a:prstGeom>
          <a:noFill/>
          <a:ln cap="flat" cmpd="sng" w="9525">
            <a:solidFill>
              <a:schemeClr val="dk1"/>
            </a:solidFill>
            <a:prstDash val="solid"/>
            <a:round/>
            <a:headEnd len="med" w="med" type="none"/>
            <a:tailEnd len="med" w="med" type="none"/>
          </a:ln>
        </p:spPr>
      </p:cxnSp>
      <p:cxnSp>
        <p:nvCxnSpPr>
          <p:cNvPr id="131" name="Google Shape;131;p18"/>
          <p:cNvCxnSpPr/>
          <p:nvPr/>
        </p:nvCxnSpPr>
        <p:spPr>
          <a:xfrm rot="10800000">
            <a:off x="5990625" y="2239025"/>
            <a:ext cx="448200" cy="494700"/>
          </a:xfrm>
          <a:prstGeom prst="straightConnector1">
            <a:avLst/>
          </a:prstGeom>
          <a:noFill/>
          <a:ln cap="flat" cmpd="sng" w="9525">
            <a:solidFill>
              <a:schemeClr val="dk1"/>
            </a:solidFill>
            <a:prstDash val="solid"/>
            <a:round/>
            <a:headEnd len="med" w="med" type="none"/>
            <a:tailEnd len="med" w="med" type="none"/>
          </a:ln>
        </p:spPr>
      </p:cxnSp>
      <p:cxnSp>
        <p:nvCxnSpPr>
          <p:cNvPr id="132" name="Google Shape;132;p18"/>
          <p:cNvCxnSpPr/>
          <p:nvPr/>
        </p:nvCxnSpPr>
        <p:spPr>
          <a:xfrm flipH="1" rot="10800000">
            <a:off x="7532525" y="2151425"/>
            <a:ext cx="448200" cy="582300"/>
          </a:xfrm>
          <a:prstGeom prst="straightConnector1">
            <a:avLst/>
          </a:prstGeom>
          <a:noFill/>
          <a:ln cap="flat" cmpd="sng" w="9525">
            <a:solidFill>
              <a:schemeClr val="dk1"/>
            </a:solidFill>
            <a:prstDash val="solid"/>
            <a:round/>
            <a:headEnd len="med" w="med" type="none"/>
            <a:tailEnd len="med" w="med" type="none"/>
          </a:ln>
        </p:spPr>
      </p:cxnSp>
      <p:cxnSp>
        <p:nvCxnSpPr>
          <p:cNvPr id="133" name="Google Shape;133;p18"/>
          <p:cNvCxnSpPr/>
          <p:nvPr/>
        </p:nvCxnSpPr>
        <p:spPr>
          <a:xfrm>
            <a:off x="8014350" y="2164925"/>
            <a:ext cx="537900" cy="568800"/>
          </a:xfrm>
          <a:prstGeom prst="straightConnector1">
            <a:avLst/>
          </a:prstGeom>
          <a:noFill/>
          <a:ln cap="flat" cmpd="sng" w="9525">
            <a:solidFill>
              <a:schemeClr val="dk1"/>
            </a:solidFill>
            <a:prstDash val="solid"/>
            <a:round/>
            <a:headEnd len="med" w="med" type="none"/>
            <a:tailEnd len="med" w="med" type="none"/>
          </a:ln>
        </p:spPr>
      </p:cxnSp>
      <p:sp>
        <p:nvSpPr>
          <p:cNvPr id="134" name="Google Shape;134;p18"/>
          <p:cNvSpPr/>
          <p:nvPr/>
        </p:nvSpPr>
        <p:spPr>
          <a:xfrm>
            <a:off x="5656725" y="165642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u67r</a:t>
            </a:r>
            <a:endParaRPr>
              <a:solidFill>
                <a:schemeClr val="dk1"/>
              </a:solidFill>
            </a:endParaRPr>
          </a:p>
        </p:txBody>
      </p:sp>
      <p:sp>
        <p:nvSpPr>
          <p:cNvPr id="135" name="Google Shape;135;p18"/>
          <p:cNvSpPr/>
          <p:nvPr/>
        </p:nvSpPr>
        <p:spPr>
          <a:xfrm>
            <a:off x="7658075" y="158937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fdc1</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Merkle Tree Basic Algorithm</a:t>
            </a:r>
            <a:endParaRPr/>
          </a:p>
        </p:txBody>
      </p:sp>
      <p:sp>
        <p:nvSpPr>
          <p:cNvPr id="141" name="Google Shape;141;p19"/>
          <p:cNvSpPr/>
          <p:nvPr/>
        </p:nvSpPr>
        <p:spPr>
          <a:xfrm>
            <a:off x="403400" y="145227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a.txt</a:t>
            </a:r>
            <a:endParaRPr>
              <a:solidFill>
                <a:schemeClr val="dk1"/>
              </a:solidFill>
            </a:endParaRPr>
          </a:p>
        </p:txBody>
      </p:sp>
      <p:sp>
        <p:nvSpPr>
          <p:cNvPr id="142" name="Google Shape;142;p19"/>
          <p:cNvSpPr/>
          <p:nvPr/>
        </p:nvSpPr>
        <p:spPr>
          <a:xfrm>
            <a:off x="1075700" y="145227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b.txt</a:t>
            </a:r>
            <a:endParaRPr>
              <a:solidFill>
                <a:schemeClr val="dk1"/>
              </a:solidFill>
            </a:endParaRPr>
          </a:p>
        </p:txBody>
      </p:sp>
      <p:sp>
        <p:nvSpPr>
          <p:cNvPr id="143" name="Google Shape;143;p19"/>
          <p:cNvSpPr/>
          <p:nvPr/>
        </p:nvSpPr>
        <p:spPr>
          <a:xfrm>
            <a:off x="2420300" y="145227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d.txt</a:t>
            </a:r>
            <a:endParaRPr>
              <a:solidFill>
                <a:schemeClr val="dk1"/>
              </a:solidFill>
            </a:endParaRPr>
          </a:p>
        </p:txBody>
      </p:sp>
      <p:sp>
        <p:nvSpPr>
          <p:cNvPr id="144" name="Google Shape;144;p19"/>
          <p:cNvSpPr/>
          <p:nvPr/>
        </p:nvSpPr>
        <p:spPr>
          <a:xfrm>
            <a:off x="1748000" y="145227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c.txt</a:t>
            </a:r>
            <a:endParaRPr>
              <a:solidFill>
                <a:schemeClr val="dk1"/>
              </a:solidFill>
            </a:endParaRPr>
          </a:p>
        </p:txBody>
      </p:sp>
      <p:cxnSp>
        <p:nvCxnSpPr>
          <p:cNvPr id="145" name="Google Shape;145;p19"/>
          <p:cNvCxnSpPr>
            <a:stCxn id="141" idx="2"/>
          </p:cNvCxnSpPr>
          <p:nvPr/>
        </p:nvCxnSpPr>
        <p:spPr>
          <a:xfrm flipH="1">
            <a:off x="732950" y="2024975"/>
            <a:ext cx="6600" cy="866100"/>
          </a:xfrm>
          <a:prstGeom prst="straightConnector1">
            <a:avLst/>
          </a:prstGeom>
          <a:noFill/>
          <a:ln cap="flat" cmpd="sng" w="9525">
            <a:solidFill>
              <a:schemeClr val="dk1"/>
            </a:solidFill>
            <a:prstDash val="solid"/>
            <a:round/>
            <a:headEnd len="med" w="med" type="none"/>
            <a:tailEnd len="med" w="med" type="triangle"/>
          </a:ln>
        </p:spPr>
      </p:cxnSp>
      <p:sp>
        <p:nvSpPr>
          <p:cNvPr id="146" name="Google Shape;146;p19"/>
          <p:cNvSpPr txBox="1"/>
          <p:nvPr/>
        </p:nvSpPr>
        <p:spPr>
          <a:xfrm>
            <a:off x="490700" y="2850725"/>
            <a:ext cx="58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h1z2</a:t>
            </a:r>
            <a:endParaRPr sz="1000">
              <a:solidFill>
                <a:schemeClr val="dk1"/>
              </a:solidFill>
            </a:endParaRPr>
          </a:p>
        </p:txBody>
      </p:sp>
      <p:cxnSp>
        <p:nvCxnSpPr>
          <p:cNvPr id="147" name="Google Shape;147;p19"/>
          <p:cNvCxnSpPr/>
          <p:nvPr/>
        </p:nvCxnSpPr>
        <p:spPr>
          <a:xfrm flipH="1">
            <a:off x="1383425" y="2024975"/>
            <a:ext cx="6600" cy="866100"/>
          </a:xfrm>
          <a:prstGeom prst="straightConnector1">
            <a:avLst/>
          </a:prstGeom>
          <a:noFill/>
          <a:ln cap="flat" cmpd="sng" w="9525">
            <a:solidFill>
              <a:schemeClr val="dk1"/>
            </a:solidFill>
            <a:prstDash val="solid"/>
            <a:round/>
            <a:headEnd len="med" w="med" type="none"/>
            <a:tailEnd len="med" w="med" type="triangle"/>
          </a:ln>
        </p:spPr>
      </p:cxnSp>
      <p:sp>
        <p:nvSpPr>
          <p:cNvPr id="148" name="Google Shape;148;p19"/>
          <p:cNvSpPr txBox="1"/>
          <p:nvPr/>
        </p:nvSpPr>
        <p:spPr>
          <a:xfrm>
            <a:off x="1141175" y="2850725"/>
            <a:ext cx="58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y77a</a:t>
            </a:r>
            <a:endParaRPr sz="1000">
              <a:solidFill>
                <a:schemeClr val="dk1"/>
              </a:solidFill>
            </a:endParaRPr>
          </a:p>
        </p:txBody>
      </p:sp>
      <p:cxnSp>
        <p:nvCxnSpPr>
          <p:cNvPr id="149" name="Google Shape;149;p19"/>
          <p:cNvCxnSpPr/>
          <p:nvPr/>
        </p:nvCxnSpPr>
        <p:spPr>
          <a:xfrm flipH="1">
            <a:off x="2033900" y="2024975"/>
            <a:ext cx="6600" cy="866100"/>
          </a:xfrm>
          <a:prstGeom prst="straightConnector1">
            <a:avLst/>
          </a:prstGeom>
          <a:noFill/>
          <a:ln cap="flat" cmpd="sng" w="9525">
            <a:solidFill>
              <a:schemeClr val="dk1"/>
            </a:solidFill>
            <a:prstDash val="solid"/>
            <a:round/>
            <a:headEnd len="med" w="med" type="none"/>
            <a:tailEnd len="med" w="med" type="triangle"/>
          </a:ln>
        </p:spPr>
      </p:cxnSp>
      <p:sp>
        <p:nvSpPr>
          <p:cNvPr id="150" name="Google Shape;150;p19"/>
          <p:cNvSpPr txBox="1"/>
          <p:nvPr/>
        </p:nvSpPr>
        <p:spPr>
          <a:xfrm>
            <a:off x="1791650" y="2850725"/>
            <a:ext cx="58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93pq</a:t>
            </a:r>
            <a:endParaRPr sz="1000">
              <a:solidFill>
                <a:schemeClr val="dk1"/>
              </a:solidFill>
            </a:endParaRPr>
          </a:p>
        </p:txBody>
      </p:sp>
      <p:cxnSp>
        <p:nvCxnSpPr>
          <p:cNvPr id="151" name="Google Shape;151;p19"/>
          <p:cNvCxnSpPr/>
          <p:nvPr/>
        </p:nvCxnSpPr>
        <p:spPr>
          <a:xfrm flipH="1">
            <a:off x="2706200" y="2024975"/>
            <a:ext cx="6600" cy="866100"/>
          </a:xfrm>
          <a:prstGeom prst="straightConnector1">
            <a:avLst/>
          </a:prstGeom>
          <a:noFill/>
          <a:ln cap="flat" cmpd="sng" w="9525">
            <a:solidFill>
              <a:schemeClr val="dk1"/>
            </a:solidFill>
            <a:prstDash val="solid"/>
            <a:round/>
            <a:headEnd len="med" w="med" type="none"/>
            <a:tailEnd len="med" w="med" type="triangle"/>
          </a:ln>
        </p:spPr>
      </p:cxnSp>
      <p:sp>
        <p:nvSpPr>
          <p:cNvPr id="152" name="Google Shape;152;p19"/>
          <p:cNvSpPr txBox="1"/>
          <p:nvPr/>
        </p:nvSpPr>
        <p:spPr>
          <a:xfrm>
            <a:off x="2463950" y="2850725"/>
            <a:ext cx="58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s345</a:t>
            </a:r>
            <a:endParaRPr sz="1000">
              <a:solidFill>
                <a:schemeClr val="dk1"/>
              </a:solidFill>
            </a:endParaRPr>
          </a:p>
        </p:txBody>
      </p:sp>
      <p:sp>
        <p:nvSpPr>
          <p:cNvPr id="153" name="Google Shape;153;p19"/>
          <p:cNvSpPr/>
          <p:nvPr/>
        </p:nvSpPr>
        <p:spPr>
          <a:xfrm>
            <a:off x="5107625" y="273372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h1z2</a:t>
            </a:r>
            <a:endParaRPr>
              <a:solidFill>
                <a:schemeClr val="dk1"/>
              </a:solidFill>
            </a:endParaRPr>
          </a:p>
        </p:txBody>
      </p:sp>
      <p:sp>
        <p:nvSpPr>
          <p:cNvPr id="154" name="Google Shape;154;p19"/>
          <p:cNvSpPr/>
          <p:nvPr/>
        </p:nvSpPr>
        <p:spPr>
          <a:xfrm>
            <a:off x="6102675" y="273372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y77a</a:t>
            </a:r>
            <a:endParaRPr>
              <a:solidFill>
                <a:schemeClr val="dk1"/>
              </a:solidFill>
            </a:endParaRPr>
          </a:p>
        </p:txBody>
      </p:sp>
      <p:sp>
        <p:nvSpPr>
          <p:cNvPr id="155" name="Google Shape;155;p19"/>
          <p:cNvSpPr/>
          <p:nvPr/>
        </p:nvSpPr>
        <p:spPr>
          <a:xfrm>
            <a:off x="7196375" y="273372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93pq</a:t>
            </a:r>
            <a:endParaRPr>
              <a:solidFill>
                <a:schemeClr val="dk1"/>
              </a:solidFill>
            </a:endParaRPr>
          </a:p>
        </p:txBody>
      </p:sp>
      <p:sp>
        <p:nvSpPr>
          <p:cNvPr id="156" name="Google Shape;156;p19"/>
          <p:cNvSpPr/>
          <p:nvPr/>
        </p:nvSpPr>
        <p:spPr>
          <a:xfrm>
            <a:off x="8216100" y="273372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s345</a:t>
            </a:r>
            <a:endParaRPr>
              <a:solidFill>
                <a:schemeClr val="dk1"/>
              </a:solidFill>
            </a:endParaRPr>
          </a:p>
        </p:txBody>
      </p:sp>
      <p:cxnSp>
        <p:nvCxnSpPr>
          <p:cNvPr id="157" name="Google Shape;157;p19"/>
          <p:cNvCxnSpPr/>
          <p:nvPr/>
        </p:nvCxnSpPr>
        <p:spPr>
          <a:xfrm flipH="1" rot="10800000">
            <a:off x="5443775" y="2229125"/>
            <a:ext cx="546900" cy="504600"/>
          </a:xfrm>
          <a:prstGeom prst="straightConnector1">
            <a:avLst/>
          </a:prstGeom>
          <a:noFill/>
          <a:ln cap="flat" cmpd="sng" w="9525">
            <a:solidFill>
              <a:schemeClr val="dk1"/>
            </a:solidFill>
            <a:prstDash val="solid"/>
            <a:round/>
            <a:headEnd len="med" w="med" type="none"/>
            <a:tailEnd len="med" w="med" type="none"/>
          </a:ln>
        </p:spPr>
      </p:cxnSp>
      <p:cxnSp>
        <p:nvCxnSpPr>
          <p:cNvPr id="158" name="Google Shape;158;p19"/>
          <p:cNvCxnSpPr/>
          <p:nvPr/>
        </p:nvCxnSpPr>
        <p:spPr>
          <a:xfrm rot="10800000">
            <a:off x="5990625" y="2239025"/>
            <a:ext cx="448200" cy="494700"/>
          </a:xfrm>
          <a:prstGeom prst="straightConnector1">
            <a:avLst/>
          </a:prstGeom>
          <a:noFill/>
          <a:ln cap="flat" cmpd="sng" w="9525">
            <a:solidFill>
              <a:schemeClr val="dk1"/>
            </a:solidFill>
            <a:prstDash val="solid"/>
            <a:round/>
            <a:headEnd len="med" w="med" type="none"/>
            <a:tailEnd len="med" w="med" type="none"/>
          </a:ln>
        </p:spPr>
      </p:cxnSp>
      <p:cxnSp>
        <p:nvCxnSpPr>
          <p:cNvPr id="159" name="Google Shape;159;p19"/>
          <p:cNvCxnSpPr/>
          <p:nvPr/>
        </p:nvCxnSpPr>
        <p:spPr>
          <a:xfrm flipH="1" rot="10800000">
            <a:off x="7532525" y="2151425"/>
            <a:ext cx="448200" cy="582300"/>
          </a:xfrm>
          <a:prstGeom prst="straightConnector1">
            <a:avLst/>
          </a:prstGeom>
          <a:noFill/>
          <a:ln cap="flat" cmpd="sng" w="9525">
            <a:solidFill>
              <a:schemeClr val="dk1"/>
            </a:solidFill>
            <a:prstDash val="solid"/>
            <a:round/>
            <a:headEnd len="med" w="med" type="none"/>
            <a:tailEnd len="med" w="med" type="none"/>
          </a:ln>
        </p:spPr>
      </p:cxnSp>
      <p:cxnSp>
        <p:nvCxnSpPr>
          <p:cNvPr id="160" name="Google Shape;160;p19"/>
          <p:cNvCxnSpPr/>
          <p:nvPr/>
        </p:nvCxnSpPr>
        <p:spPr>
          <a:xfrm>
            <a:off x="8014350" y="2164925"/>
            <a:ext cx="537900" cy="568800"/>
          </a:xfrm>
          <a:prstGeom prst="straightConnector1">
            <a:avLst/>
          </a:prstGeom>
          <a:noFill/>
          <a:ln cap="flat" cmpd="sng" w="9525">
            <a:solidFill>
              <a:schemeClr val="dk1"/>
            </a:solidFill>
            <a:prstDash val="solid"/>
            <a:round/>
            <a:headEnd len="med" w="med" type="none"/>
            <a:tailEnd len="med" w="med" type="none"/>
          </a:ln>
        </p:spPr>
      </p:cxnSp>
      <p:sp>
        <p:nvSpPr>
          <p:cNvPr id="161" name="Google Shape;161;p19"/>
          <p:cNvSpPr/>
          <p:nvPr/>
        </p:nvSpPr>
        <p:spPr>
          <a:xfrm>
            <a:off x="5656725" y="165642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u67r</a:t>
            </a:r>
            <a:endParaRPr>
              <a:solidFill>
                <a:schemeClr val="dk1"/>
              </a:solidFill>
            </a:endParaRPr>
          </a:p>
        </p:txBody>
      </p:sp>
      <p:sp>
        <p:nvSpPr>
          <p:cNvPr id="162" name="Google Shape;162;p19"/>
          <p:cNvSpPr/>
          <p:nvPr/>
        </p:nvSpPr>
        <p:spPr>
          <a:xfrm>
            <a:off x="7658075" y="158937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fdc1</a:t>
            </a:r>
            <a:endParaRPr>
              <a:solidFill>
                <a:schemeClr val="dk1"/>
              </a:solidFill>
            </a:endParaRPr>
          </a:p>
        </p:txBody>
      </p:sp>
      <p:cxnSp>
        <p:nvCxnSpPr>
          <p:cNvPr id="163" name="Google Shape;163;p19"/>
          <p:cNvCxnSpPr>
            <a:stCxn id="161" idx="0"/>
          </p:cNvCxnSpPr>
          <p:nvPr/>
        </p:nvCxnSpPr>
        <p:spPr>
          <a:xfrm flipH="1" rot="10800000">
            <a:off x="5992875" y="1017725"/>
            <a:ext cx="993000" cy="638700"/>
          </a:xfrm>
          <a:prstGeom prst="straightConnector1">
            <a:avLst/>
          </a:prstGeom>
          <a:noFill/>
          <a:ln cap="flat" cmpd="sng" w="9525">
            <a:solidFill>
              <a:schemeClr val="dk1"/>
            </a:solidFill>
            <a:prstDash val="solid"/>
            <a:round/>
            <a:headEnd len="med" w="med" type="none"/>
            <a:tailEnd len="med" w="med" type="none"/>
          </a:ln>
        </p:spPr>
      </p:cxnSp>
      <p:cxnSp>
        <p:nvCxnSpPr>
          <p:cNvPr id="164" name="Google Shape;164;p19"/>
          <p:cNvCxnSpPr/>
          <p:nvPr/>
        </p:nvCxnSpPr>
        <p:spPr>
          <a:xfrm rot="10800000">
            <a:off x="7012775" y="1048925"/>
            <a:ext cx="1034100" cy="549300"/>
          </a:xfrm>
          <a:prstGeom prst="straightConnector1">
            <a:avLst/>
          </a:prstGeom>
          <a:noFill/>
          <a:ln cap="flat" cmpd="sng" w="9525">
            <a:solidFill>
              <a:schemeClr val="dk1"/>
            </a:solidFill>
            <a:prstDash val="solid"/>
            <a:round/>
            <a:headEnd len="med" w="med" type="none"/>
            <a:tailEnd len="med" w="med" type="none"/>
          </a:ln>
        </p:spPr>
      </p:cxnSp>
      <p:sp>
        <p:nvSpPr>
          <p:cNvPr id="165" name="Google Shape;165;p19"/>
          <p:cNvSpPr/>
          <p:nvPr/>
        </p:nvSpPr>
        <p:spPr>
          <a:xfrm>
            <a:off x="6649575" y="47622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po73</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Merkle Tree Basic Algorithm</a:t>
            </a:r>
            <a:endParaRPr/>
          </a:p>
        </p:txBody>
      </p:sp>
      <p:sp>
        <p:nvSpPr>
          <p:cNvPr id="171" name="Google Shape;171;p20"/>
          <p:cNvSpPr/>
          <p:nvPr/>
        </p:nvSpPr>
        <p:spPr>
          <a:xfrm>
            <a:off x="403400" y="145227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a.txt</a:t>
            </a:r>
            <a:endParaRPr>
              <a:solidFill>
                <a:schemeClr val="dk1"/>
              </a:solidFill>
            </a:endParaRPr>
          </a:p>
        </p:txBody>
      </p:sp>
      <p:sp>
        <p:nvSpPr>
          <p:cNvPr id="172" name="Google Shape;172;p20"/>
          <p:cNvSpPr/>
          <p:nvPr/>
        </p:nvSpPr>
        <p:spPr>
          <a:xfrm>
            <a:off x="1075700" y="145227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b.txt</a:t>
            </a:r>
            <a:endParaRPr>
              <a:solidFill>
                <a:schemeClr val="dk1"/>
              </a:solidFill>
            </a:endParaRPr>
          </a:p>
        </p:txBody>
      </p:sp>
      <p:sp>
        <p:nvSpPr>
          <p:cNvPr id="173" name="Google Shape;173;p20"/>
          <p:cNvSpPr/>
          <p:nvPr/>
        </p:nvSpPr>
        <p:spPr>
          <a:xfrm>
            <a:off x="2420300" y="145227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d.txt</a:t>
            </a:r>
            <a:endParaRPr>
              <a:solidFill>
                <a:schemeClr val="dk1"/>
              </a:solidFill>
            </a:endParaRPr>
          </a:p>
        </p:txBody>
      </p:sp>
      <p:sp>
        <p:nvSpPr>
          <p:cNvPr id="174" name="Google Shape;174;p20"/>
          <p:cNvSpPr/>
          <p:nvPr/>
        </p:nvSpPr>
        <p:spPr>
          <a:xfrm>
            <a:off x="1748000" y="145227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00"/>
                </a:solidFill>
              </a:rPr>
              <a:t>c.txt</a:t>
            </a:r>
            <a:endParaRPr>
              <a:solidFill>
                <a:srgbClr val="FFFF00"/>
              </a:solidFill>
            </a:endParaRPr>
          </a:p>
        </p:txBody>
      </p:sp>
      <p:cxnSp>
        <p:nvCxnSpPr>
          <p:cNvPr id="175" name="Google Shape;175;p20"/>
          <p:cNvCxnSpPr>
            <a:stCxn id="171" idx="2"/>
          </p:cNvCxnSpPr>
          <p:nvPr/>
        </p:nvCxnSpPr>
        <p:spPr>
          <a:xfrm flipH="1">
            <a:off x="732950" y="2024975"/>
            <a:ext cx="6600" cy="866100"/>
          </a:xfrm>
          <a:prstGeom prst="straightConnector1">
            <a:avLst/>
          </a:prstGeom>
          <a:noFill/>
          <a:ln cap="flat" cmpd="sng" w="9525">
            <a:solidFill>
              <a:schemeClr val="dk1"/>
            </a:solidFill>
            <a:prstDash val="solid"/>
            <a:round/>
            <a:headEnd len="med" w="med" type="none"/>
            <a:tailEnd len="med" w="med" type="triangle"/>
          </a:ln>
        </p:spPr>
      </p:cxnSp>
      <p:sp>
        <p:nvSpPr>
          <p:cNvPr id="176" name="Google Shape;176;p20"/>
          <p:cNvSpPr txBox="1"/>
          <p:nvPr/>
        </p:nvSpPr>
        <p:spPr>
          <a:xfrm>
            <a:off x="490700" y="2850725"/>
            <a:ext cx="58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h1z2</a:t>
            </a:r>
            <a:endParaRPr sz="1000">
              <a:solidFill>
                <a:schemeClr val="dk1"/>
              </a:solidFill>
            </a:endParaRPr>
          </a:p>
        </p:txBody>
      </p:sp>
      <p:cxnSp>
        <p:nvCxnSpPr>
          <p:cNvPr id="177" name="Google Shape;177;p20"/>
          <p:cNvCxnSpPr/>
          <p:nvPr/>
        </p:nvCxnSpPr>
        <p:spPr>
          <a:xfrm flipH="1">
            <a:off x="1383425" y="2024975"/>
            <a:ext cx="6600" cy="866100"/>
          </a:xfrm>
          <a:prstGeom prst="straightConnector1">
            <a:avLst/>
          </a:prstGeom>
          <a:noFill/>
          <a:ln cap="flat" cmpd="sng" w="9525">
            <a:solidFill>
              <a:schemeClr val="dk1"/>
            </a:solidFill>
            <a:prstDash val="solid"/>
            <a:round/>
            <a:headEnd len="med" w="med" type="none"/>
            <a:tailEnd len="med" w="med" type="triangle"/>
          </a:ln>
        </p:spPr>
      </p:cxnSp>
      <p:sp>
        <p:nvSpPr>
          <p:cNvPr id="178" name="Google Shape;178;p20"/>
          <p:cNvSpPr txBox="1"/>
          <p:nvPr/>
        </p:nvSpPr>
        <p:spPr>
          <a:xfrm>
            <a:off x="1141175" y="2850725"/>
            <a:ext cx="58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y77a</a:t>
            </a:r>
            <a:endParaRPr sz="1000">
              <a:solidFill>
                <a:schemeClr val="dk1"/>
              </a:solidFill>
            </a:endParaRPr>
          </a:p>
        </p:txBody>
      </p:sp>
      <p:cxnSp>
        <p:nvCxnSpPr>
          <p:cNvPr id="179" name="Google Shape;179;p20"/>
          <p:cNvCxnSpPr/>
          <p:nvPr/>
        </p:nvCxnSpPr>
        <p:spPr>
          <a:xfrm flipH="1">
            <a:off x="2033900" y="2024975"/>
            <a:ext cx="6600" cy="866100"/>
          </a:xfrm>
          <a:prstGeom prst="straightConnector1">
            <a:avLst/>
          </a:prstGeom>
          <a:noFill/>
          <a:ln cap="flat" cmpd="sng" w="9525">
            <a:solidFill>
              <a:schemeClr val="dk1"/>
            </a:solidFill>
            <a:prstDash val="solid"/>
            <a:round/>
            <a:headEnd len="med" w="med" type="none"/>
            <a:tailEnd len="med" w="med" type="triangle"/>
          </a:ln>
        </p:spPr>
      </p:cxnSp>
      <p:sp>
        <p:nvSpPr>
          <p:cNvPr id="180" name="Google Shape;180;p20"/>
          <p:cNvSpPr txBox="1"/>
          <p:nvPr/>
        </p:nvSpPr>
        <p:spPr>
          <a:xfrm>
            <a:off x="1791650" y="2850725"/>
            <a:ext cx="58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00"/>
                </a:solidFill>
              </a:rPr>
              <a:t>4w12</a:t>
            </a:r>
            <a:endParaRPr sz="1000">
              <a:solidFill>
                <a:srgbClr val="FFFF00"/>
              </a:solidFill>
            </a:endParaRPr>
          </a:p>
        </p:txBody>
      </p:sp>
      <p:cxnSp>
        <p:nvCxnSpPr>
          <p:cNvPr id="181" name="Google Shape;181;p20"/>
          <p:cNvCxnSpPr/>
          <p:nvPr/>
        </p:nvCxnSpPr>
        <p:spPr>
          <a:xfrm flipH="1">
            <a:off x="2706200" y="2024975"/>
            <a:ext cx="6600" cy="866100"/>
          </a:xfrm>
          <a:prstGeom prst="straightConnector1">
            <a:avLst/>
          </a:prstGeom>
          <a:noFill/>
          <a:ln cap="flat" cmpd="sng" w="9525">
            <a:solidFill>
              <a:schemeClr val="dk1"/>
            </a:solidFill>
            <a:prstDash val="solid"/>
            <a:round/>
            <a:headEnd len="med" w="med" type="none"/>
            <a:tailEnd len="med" w="med" type="triangle"/>
          </a:ln>
        </p:spPr>
      </p:cxnSp>
      <p:sp>
        <p:nvSpPr>
          <p:cNvPr id="182" name="Google Shape;182;p20"/>
          <p:cNvSpPr txBox="1"/>
          <p:nvPr/>
        </p:nvSpPr>
        <p:spPr>
          <a:xfrm>
            <a:off x="2463950" y="2850725"/>
            <a:ext cx="58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s345</a:t>
            </a:r>
            <a:endParaRPr sz="1000">
              <a:solidFill>
                <a:schemeClr val="dk1"/>
              </a:solidFill>
            </a:endParaRPr>
          </a:p>
        </p:txBody>
      </p:sp>
      <p:sp>
        <p:nvSpPr>
          <p:cNvPr id="183" name="Google Shape;183;p20"/>
          <p:cNvSpPr/>
          <p:nvPr/>
        </p:nvSpPr>
        <p:spPr>
          <a:xfrm>
            <a:off x="5107625" y="273372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h1z2</a:t>
            </a:r>
            <a:endParaRPr>
              <a:solidFill>
                <a:schemeClr val="dk1"/>
              </a:solidFill>
            </a:endParaRPr>
          </a:p>
        </p:txBody>
      </p:sp>
      <p:sp>
        <p:nvSpPr>
          <p:cNvPr id="184" name="Google Shape;184;p20"/>
          <p:cNvSpPr/>
          <p:nvPr/>
        </p:nvSpPr>
        <p:spPr>
          <a:xfrm>
            <a:off x="6102675" y="273372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y77a</a:t>
            </a:r>
            <a:endParaRPr>
              <a:solidFill>
                <a:schemeClr val="dk1"/>
              </a:solidFill>
            </a:endParaRPr>
          </a:p>
        </p:txBody>
      </p:sp>
      <p:sp>
        <p:nvSpPr>
          <p:cNvPr id="185" name="Google Shape;185;p20"/>
          <p:cNvSpPr/>
          <p:nvPr/>
        </p:nvSpPr>
        <p:spPr>
          <a:xfrm>
            <a:off x="7196375" y="273372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00"/>
                </a:solidFill>
              </a:rPr>
              <a:t>4w12</a:t>
            </a:r>
            <a:endParaRPr>
              <a:solidFill>
                <a:srgbClr val="FFFF00"/>
              </a:solidFill>
            </a:endParaRPr>
          </a:p>
        </p:txBody>
      </p:sp>
      <p:sp>
        <p:nvSpPr>
          <p:cNvPr id="186" name="Google Shape;186;p20"/>
          <p:cNvSpPr/>
          <p:nvPr/>
        </p:nvSpPr>
        <p:spPr>
          <a:xfrm>
            <a:off x="8216100" y="273372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s345</a:t>
            </a:r>
            <a:endParaRPr>
              <a:solidFill>
                <a:schemeClr val="dk1"/>
              </a:solidFill>
            </a:endParaRPr>
          </a:p>
        </p:txBody>
      </p:sp>
      <p:cxnSp>
        <p:nvCxnSpPr>
          <p:cNvPr id="187" name="Google Shape;187;p20"/>
          <p:cNvCxnSpPr/>
          <p:nvPr/>
        </p:nvCxnSpPr>
        <p:spPr>
          <a:xfrm flipH="1" rot="10800000">
            <a:off x="5443775" y="2229125"/>
            <a:ext cx="546900" cy="504600"/>
          </a:xfrm>
          <a:prstGeom prst="straightConnector1">
            <a:avLst/>
          </a:prstGeom>
          <a:noFill/>
          <a:ln cap="flat" cmpd="sng" w="9525">
            <a:solidFill>
              <a:schemeClr val="dk1"/>
            </a:solidFill>
            <a:prstDash val="solid"/>
            <a:round/>
            <a:headEnd len="med" w="med" type="none"/>
            <a:tailEnd len="med" w="med" type="none"/>
          </a:ln>
        </p:spPr>
      </p:cxnSp>
      <p:cxnSp>
        <p:nvCxnSpPr>
          <p:cNvPr id="188" name="Google Shape;188;p20"/>
          <p:cNvCxnSpPr/>
          <p:nvPr/>
        </p:nvCxnSpPr>
        <p:spPr>
          <a:xfrm rot="10800000">
            <a:off x="5990625" y="2239025"/>
            <a:ext cx="448200" cy="494700"/>
          </a:xfrm>
          <a:prstGeom prst="straightConnector1">
            <a:avLst/>
          </a:prstGeom>
          <a:noFill/>
          <a:ln cap="flat" cmpd="sng" w="9525">
            <a:solidFill>
              <a:schemeClr val="dk1"/>
            </a:solidFill>
            <a:prstDash val="solid"/>
            <a:round/>
            <a:headEnd len="med" w="med" type="none"/>
            <a:tailEnd len="med" w="med" type="none"/>
          </a:ln>
        </p:spPr>
      </p:cxnSp>
      <p:cxnSp>
        <p:nvCxnSpPr>
          <p:cNvPr id="189" name="Google Shape;189;p20"/>
          <p:cNvCxnSpPr/>
          <p:nvPr/>
        </p:nvCxnSpPr>
        <p:spPr>
          <a:xfrm flipH="1" rot="10800000">
            <a:off x="7532525" y="2151425"/>
            <a:ext cx="448200" cy="582300"/>
          </a:xfrm>
          <a:prstGeom prst="straightConnector1">
            <a:avLst/>
          </a:prstGeom>
          <a:noFill/>
          <a:ln cap="flat" cmpd="sng" w="9525">
            <a:solidFill>
              <a:schemeClr val="dk1"/>
            </a:solidFill>
            <a:prstDash val="solid"/>
            <a:round/>
            <a:headEnd len="med" w="med" type="none"/>
            <a:tailEnd len="med" w="med" type="none"/>
          </a:ln>
        </p:spPr>
      </p:cxnSp>
      <p:cxnSp>
        <p:nvCxnSpPr>
          <p:cNvPr id="190" name="Google Shape;190;p20"/>
          <p:cNvCxnSpPr/>
          <p:nvPr/>
        </p:nvCxnSpPr>
        <p:spPr>
          <a:xfrm>
            <a:off x="8014350" y="2164925"/>
            <a:ext cx="537900" cy="568800"/>
          </a:xfrm>
          <a:prstGeom prst="straightConnector1">
            <a:avLst/>
          </a:prstGeom>
          <a:noFill/>
          <a:ln cap="flat" cmpd="sng" w="9525">
            <a:solidFill>
              <a:schemeClr val="dk1"/>
            </a:solidFill>
            <a:prstDash val="solid"/>
            <a:round/>
            <a:headEnd len="med" w="med" type="none"/>
            <a:tailEnd len="med" w="med" type="none"/>
          </a:ln>
        </p:spPr>
      </p:cxnSp>
      <p:sp>
        <p:nvSpPr>
          <p:cNvPr id="191" name="Google Shape;191;p20"/>
          <p:cNvSpPr/>
          <p:nvPr/>
        </p:nvSpPr>
        <p:spPr>
          <a:xfrm>
            <a:off x="5656725" y="165642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u67r</a:t>
            </a:r>
            <a:endParaRPr>
              <a:solidFill>
                <a:schemeClr val="dk1"/>
              </a:solidFill>
            </a:endParaRPr>
          </a:p>
        </p:txBody>
      </p:sp>
      <p:sp>
        <p:nvSpPr>
          <p:cNvPr id="192" name="Google Shape;192;p20"/>
          <p:cNvSpPr/>
          <p:nvPr/>
        </p:nvSpPr>
        <p:spPr>
          <a:xfrm>
            <a:off x="7658075" y="158937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00"/>
                </a:solidFill>
              </a:rPr>
              <a:t>j34z</a:t>
            </a:r>
            <a:endParaRPr>
              <a:solidFill>
                <a:srgbClr val="FFFF00"/>
              </a:solidFill>
            </a:endParaRPr>
          </a:p>
        </p:txBody>
      </p:sp>
      <p:cxnSp>
        <p:nvCxnSpPr>
          <p:cNvPr id="193" name="Google Shape;193;p20"/>
          <p:cNvCxnSpPr>
            <a:stCxn id="191" idx="0"/>
          </p:cNvCxnSpPr>
          <p:nvPr/>
        </p:nvCxnSpPr>
        <p:spPr>
          <a:xfrm flipH="1" rot="10800000">
            <a:off x="5992875" y="1017725"/>
            <a:ext cx="993000" cy="638700"/>
          </a:xfrm>
          <a:prstGeom prst="straightConnector1">
            <a:avLst/>
          </a:prstGeom>
          <a:noFill/>
          <a:ln cap="flat" cmpd="sng" w="9525">
            <a:solidFill>
              <a:schemeClr val="dk1"/>
            </a:solidFill>
            <a:prstDash val="solid"/>
            <a:round/>
            <a:headEnd len="med" w="med" type="none"/>
            <a:tailEnd len="med" w="med" type="none"/>
          </a:ln>
        </p:spPr>
      </p:cxnSp>
      <p:cxnSp>
        <p:nvCxnSpPr>
          <p:cNvPr id="194" name="Google Shape;194;p20"/>
          <p:cNvCxnSpPr/>
          <p:nvPr/>
        </p:nvCxnSpPr>
        <p:spPr>
          <a:xfrm rot="10800000">
            <a:off x="7012775" y="1048925"/>
            <a:ext cx="1034100" cy="549300"/>
          </a:xfrm>
          <a:prstGeom prst="straightConnector1">
            <a:avLst/>
          </a:prstGeom>
          <a:noFill/>
          <a:ln cap="flat" cmpd="sng" w="9525">
            <a:solidFill>
              <a:schemeClr val="dk1"/>
            </a:solidFill>
            <a:prstDash val="solid"/>
            <a:round/>
            <a:headEnd len="med" w="med" type="none"/>
            <a:tailEnd len="med" w="med" type="none"/>
          </a:ln>
        </p:spPr>
      </p:cxnSp>
      <p:sp>
        <p:nvSpPr>
          <p:cNvPr id="195" name="Google Shape;195;p20"/>
          <p:cNvSpPr/>
          <p:nvPr/>
        </p:nvSpPr>
        <p:spPr>
          <a:xfrm>
            <a:off x="6649575" y="476225"/>
            <a:ext cx="672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00"/>
                </a:solidFill>
              </a:rPr>
              <a:t>12m3</a:t>
            </a:r>
            <a:endParaRPr>
              <a:solidFill>
                <a:srgbClr val="FFFF00"/>
              </a:solidFill>
            </a:endParaRPr>
          </a:p>
        </p:txBody>
      </p:sp>
      <p:sp>
        <p:nvSpPr>
          <p:cNvPr id="196" name="Google Shape;196;p20"/>
          <p:cNvSpPr txBox="1"/>
          <p:nvPr/>
        </p:nvSpPr>
        <p:spPr>
          <a:xfrm>
            <a:off x="490825" y="3388650"/>
            <a:ext cx="255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00"/>
                </a:solidFill>
              </a:rPr>
              <a:t>Now, make a change to c.txt!</a:t>
            </a:r>
            <a:endParaRPr>
              <a:solidFill>
                <a:srgbClr val="FFFF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Merkle Tree Comparison</a:t>
            </a:r>
            <a:endParaRPr/>
          </a:p>
        </p:txBody>
      </p:sp>
      <p:sp>
        <p:nvSpPr>
          <p:cNvPr id="202" name="Google Shape;202;p21"/>
          <p:cNvSpPr/>
          <p:nvPr/>
        </p:nvSpPr>
        <p:spPr>
          <a:xfrm>
            <a:off x="611850" y="3420663"/>
            <a:ext cx="578700" cy="50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h1z2</a:t>
            </a:r>
            <a:endParaRPr>
              <a:solidFill>
                <a:schemeClr val="dk1"/>
              </a:solidFill>
            </a:endParaRPr>
          </a:p>
        </p:txBody>
      </p:sp>
      <p:sp>
        <p:nvSpPr>
          <p:cNvPr id="203" name="Google Shape;203;p21"/>
          <p:cNvSpPr/>
          <p:nvPr/>
        </p:nvSpPr>
        <p:spPr>
          <a:xfrm>
            <a:off x="1468315" y="3420663"/>
            <a:ext cx="578700" cy="50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y77a</a:t>
            </a:r>
            <a:endParaRPr>
              <a:solidFill>
                <a:schemeClr val="dk1"/>
              </a:solidFill>
            </a:endParaRPr>
          </a:p>
        </p:txBody>
      </p:sp>
      <p:sp>
        <p:nvSpPr>
          <p:cNvPr id="204" name="Google Shape;204;p21"/>
          <p:cNvSpPr/>
          <p:nvPr/>
        </p:nvSpPr>
        <p:spPr>
          <a:xfrm>
            <a:off x="2409690" y="3420663"/>
            <a:ext cx="578700" cy="50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93pq</a:t>
            </a:r>
            <a:endParaRPr>
              <a:solidFill>
                <a:schemeClr val="dk1"/>
              </a:solidFill>
            </a:endParaRPr>
          </a:p>
        </p:txBody>
      </p:sp>
      <p:sp>
        <p:nvSpPr>
          <p:cNvPr id="205" name="Google Shape;205;p21"/>
          <p:cNvSpPr/>
          <p:nvPr/>
        </p:nvSpPr>
        <p:spPr>
          <a:xfrm>
            <a:off x="3287393" y="3420663"/>
            <a:ext cx="578700" cy="50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s345</a:t>
            </a:r>
            <a:endParaRPr>
              <a:solidFill>
                <a:schemeClr val="dk1"/>
              </a:solidFill>
            </a:endParaRPr>
          </a:p>
        </p:txBody>
      </p:sp>
      <p:cxnSp>
        <p:nvCxnSpPr>
          <p:cNvPr id="206" name="Google Shape;206;p21"/>
          <p:cNvCxnSpPr/>
          <p:nvPr/>
        </p:nvCxnSpPr>
        <p:spPr>
          <a:xfrm flipH="1" rot="10800000">
            <a:off x="901183" y="2975163"/>
            <a:ext cx="470700" cy="445500"/>
          </a:xfrm>
          <a:prstGeom prst="straightConnector1">
            <a:avLst/>
          </a:prstGeom>
          <a:noFill/>
          <a:ln cap="flat" cmpd="sng" w="9525">
            <a:solidFill>
              <a:schemeClr val="dk1"/>
            </a:solidFill>
            <a:prstDash val="solid"/>
            <a:round/>
            <a:headEnd len="med" w="med" type="none"/>
            <a:tailEnd len="med" w="med" type="none"/>
          </a:ln>
        </p:spPr>
      </p:cxnSp>
      <p:cxnSp>
        <p:nvCxnSpPr>
          <p:cNvPr id="207" name="Google Shape;207;p21"/>
          <p:cNvCxnSpPr/>
          <p:nvPr/>
        </p:nvCxnSpPr>
        <p:spPr>
          <a:xfrm rot="10800000">
            <a:off x="1371548" y="2984163"/>
            <a:ext cx="386100" cy="436500"/>
          </a:xfrm>
          <a:prstGeom prst="straightConnector1">
            <a:avLst/>
          </a:prstGeom>
          <a:noFill/>
          <a:ln cap="flat" cmpd="sng" w="9525">
            <a:solidFill>
              <a:schemeClr val="dk1"/>
            </a:solidFill>
            <a:prstDash val="solid"/>
            <a:round/>
            <a:headEnd len="med" w="med" type="none"/>
            <a:tailEnd len="med" w="med" type="none"/>
          </a:ln>
        </p:spPr>
      </p:cxnSp>
      <p:cxnSp>
        <p:nvCxnSpPr>
          <p:cNvPr id="208" name="Google Shape;208;p21"/>
          <p:cNvCxnSpPr/>
          <p:nvPr/>
        </p:nvCxnSpPr>
        <p:spPr>
          <a:xfrm flipH="1" rot="10800000">
            <a:off x="2699023" y="2906463"/>
            <a:ext cx="386100" cy="514200"/>
          </a:xfrm>
          <a:prstGeom prst="straightConnector1">
            <a:avLst/>
          </a:prstGeom>
          <a:noFill/>
          <a:ln cap="flat" cmpd="sng" w="9525">
            <a:solidFill>
              <a:schemeClr val="dk1"/>
            </a:solidFill>
            <a:prstDash val="solid"/>
            <a:round/>
            <a:headEnd len="med" w="med" type="none"/>
            <a:tailEnd len="med" w="med" type="none"/>
          </a:ln>
        </p:spPr>
      </p:cxnSp>
      <p:cxnSp>
        <p:nvCxnSpPr>
          <p:cNvPr id="209" name="Google Shape;209;p21"/>
          <p:cNvCxnSpPr/>
          <p:nvPr/>
        </p:nvCxnSpPr>
        <p:spPr>
          <a:xfrm>
            <a:off x="3113742" y="2918434"/>
            <a:ext cx="462600" cy="502200"/>
          </a:xfrm>
          <a:prstGeom prst="straightConnector1">
            <a:avLst/>
          </a:prstGeom>
          <a:noFill/>
          <a:ln cap="flat" cmpd="sng" w="9525">
            <a:solidFill>
              <a:schemeClr val="dk1"/>
            </a:solidFill>
            <a:prstDash val="solid"/>
            <a:round/>
            <a:headEnd len="med" w="med" type="none"/>
            <a:tailEnd len="med" w="med" type="none"/>
          </a:ln>
        </p:spPr>
      </p:cxnSp>
      <p:sp>
        <p:nvSpPr>
          <p:cNvPr id="210" name="Google Shape;210;p21"/>
          <p:cNvSpPr/>
          <p:nvPr/>
        </p:nvSpPr>
        <p:spPr>
          <a:xfrm>
            <a:off x="1084474" y="2469448"/>
            <a:ext cx="578700" cy="50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u67r</a:t>
            </a:r>
            <a:endParaRPr>
              <a:solidFill>
                <a:schemeClr val="dk1"/>
              </a:solidFill>
            </a:endParaRPr>
          </a:p>
        </p:txBody>
      </p:sp>
      <p:sp>
        <p:nvSpPr>
          <p:cNvPr id="211" name="Google Shape;211;p21"/>
          <p:cNvSpPr/>
          <p:nvPr/>
        </p:nvSpPr>
        <p:spPr>
          <a:xfrm>
            <a:off x="2807087" y="2410245"/>
            <a:ext cx="578700" cy="50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fdc1</a:t>
            </a:r>
            <a:endParaRPr>
              <a:solidFill>
                <a:schemeClr val="dk1"/>
              </a:solidFill>
            </a:endParaRPr>
          </a:p>
        </p:txBody>
      </p:sp>
      <p:cxnSp>
        <p:nvCxnSpPr>
          <p:cNvPr id="212" name="Google Shape;212;p21"/>
          <p:cNvCxnSpPr>
            <a:stCxn id="210" idx="0"/>
          </p:cNvCxnSpPr>
          <p:nvPr/>
        </p:nvCxnSpPr>
        <p:spPr>
          <a:xfrm flipH="1" rot="10800000">
            <a:off x="1373824" y="1905148"/>
            <a:ext cx="854400" cy="564300"/>
          </a:xfrm>
          <a:prstGeom prst="straightConnector1">
            <a:avLst/>
          </a:prstGeom>
          <a:noFill/>
          <a:ln cap="flat" cmpd="sng" w="9525">
            <a:solidFill>
              <a:schemeClr val="dk1"/>
            </a:solidFill>
            <a:prstDash val="solid"/>
            <a:round/>
            <a:headEnd len="med" w="med" type="none"/>
            <a:tailEnd len="med" w="med" type="none"/>
          </a:ln>
        </p:spPr>
      </p:cxnSp>
      <p:cxnSp>
        <p:nvCxnSpPr>
          <p:cNvPr id="213" name="Google Shape;213;p21"/>
          <p:cNvCxnSpPr/>
          <p:nvPr/>
        </p:nvCxnSpPr>
        <p:spPr>
          <a:xfrm rot="10800000">
            <a:off x="2251337" y="1932959"/>
            <a:ext cx="890400" cy="485100"/>
          </a:xfrm>
          <a:prstGeom prst="straightConnector1">
            <a:avLst/>
          </a:prstGeom>
          <a:noFill/>
          <a:ln cap="flat" cmpd="sng" w="9525">
            <a:solidFill>
              <a:schemeClr val="dk1"/>
            </a:solidFill>
            <a:prstDash val="solid"/>
            <a:round/>
            <a:headEnd len="med" w="med" type="none"/>
            <a:tailEnd len="med" w="med" type="none"/>
          </a:ln>
        </p:spPr>
      </p:cxnSp>
      <p:sp>
        <p:nvSpPr>
          <p:cNvPr id="214" name="Google Shape;214;p21"/>
          <p:cNvSpPr/>
          <p:nvPr/>
        </p:nvSpPr>
        <p:spPr>
          <a:xfrm>
            <a:off x="1939045" y="1427375"/>
            <a:ext cx="578700" cy="50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po73</a:t>
            </a:r>
            <a:endParaRPr>
              <a:solidFill>
                <a:schemeClr val="dk1"/>
              </a:solidFill>
            </a:endParaRPr>
          </a:p>
        </p:txBody>
      </p:sp>
      <p:sp>
        <p:nvSpPr>
          <p:cNvPr id="215" name="Google Shape;215;p21"/>
          <p:cNvSpPr/>
          <p:nvPr/>
        </p:nvSpPr>
        <p:spPr>
          <a:xfrm>
            <a:off x="5026925" y="3357043"/>
            <a:ext cx="631200" cy="53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h1z2</a:t>
            </a:r>
            <a:endParaRPr>
              <a:solidFill>
                <a:schemeClr val="dk1"/>
              </a:solidFill>
            </a:endParaRPr>
          </a:p>
        </p:txBody>
      </p:sp>
      <p:sp>
        <p:nvSpPr>
          <p:cNvPr id="216" name="Google Shape;216;p21"/>
          <p:cNvSpPr/>
          <p:nvPr/>
        </p:nvSpPr>
        <p:spPr>
          <a:xfrm>
            <a:off x="5961215" y="3357043"/>
            <a:ext cx="631200" cy="53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y77a</a:t>
            </a:r>
            <a:endParaRPr>
              <a:solidFill>
                <a:schemeClr val="dk1"/>
              </a:solidFill>
            </a:endParaRPr>
          </a:p>
        </p:txBody>
      </p:sp>
      <p:sp>
        <p:nvSpPr>
          <p:cNvPr id="217" name="Google Shape;217;p21"/>
          <p:cNvSpPr/>
          <p:nvPr/>
        </p:nvSpPr>
        <p:spPr>
          <a:xfrm>
            <a:off x="6988131" y="3357043"/>
            <a:ext cx="631200" cy="53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00"/>
                </a:solidFill>
              </a:rPr>
              <a:t>4w12</a:t>
            </a:r>
            <a:endParaRPr>
              <a:solidFill>
                <a:srgbClr val="FFFF00"/>
              </a:solidFill>
            </a:endParaRPr>
          </a:p>
        </p:txBody>
      </p:sp>
      <p:sp>
        <p:nvSpPr>
          <p:cNvPr id="218" name="Google Shape;218;p21"/>
          <p:cNvSpPr/>
          <p:nvPr/>
        </p:nvSpPr>
        <p:spPr>
          <a:xfrm>
            <a:off x="7945589" y="3357043"/>
            <a:ext cx="631200" cy="53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s345</a:t>
            </a:r>
            <a:endParaRPr>
              <a:solidFill>
                <a:schemeClr val="dk1"/>
              </a:solidFill>
            </a:endParaRPr>
          </a:p>
        </p:txBody>
      </p:sp>
      <p:cxnSp>
        <p:nvCxnSpPr>
          <p:cNvPr id="219" name="Google Shape;219;p21"/>
          <p:cNvCxnSpPr/>
          <p:nvPr/>
        </p:nvCxnSpPr>
        <p:spPr>
          <a:xfrm flipH="1" rot="10800000">
            <a:off x="5342549" y="2886643"/>
            <a:ext cx="513600" cy="470400"/>
          </a:xfrm>
          <a:prstGeom prst="straightConnector1">
            <a:avLst/>
          </a:prstGeom>
          <a:noFill/>
          <a:ln cap="flat" cmpd="sng" w="9525">
            <a:solidFill>
              <a:schemeClr val="dk1"/>
            </a:solidFill>
            <a:prstDash val="solid"/>
            <a:round/>
            <a:headEnd len="med" w="med" type="none"/>
            <a:tailEnd len="med" w="med" type="none"/>
          </a:ln>
        </p:spPr>
      </p:cxnSp>
      <p:cxnSp>
        <p:nvCxnSpPr>
          <p:cNvPr id="220" name="Google Shape;220;p21"/>
          <p:cNvCxnSpPr/>
          <p:nvPr/>
        </p:nvCxnSpPr>
        <p:spPr>
          <a:xfrm rot="10800000">
            <a:off x="5855939" y="2895943"/>
            <a:ext cx="420900" cy="461100"/>
          </a:xfrm>
          <a:prstGeom prst="straightConnector1">
            <a:avLst/>
          </a:prstGeom>
          <a:noFill/>
          <a:ln cap="flat" cmpd="sng" w="9525">
            <a:solidFill>
              <a:schemeClr val="dk1"/>
            </a:solidFill>
            <a:prstDash val="solid"/>
            <a:round/>
            <a:headEnd len="med" w="med" type="none"/>
            <a:tailEnd len="med" w="med" type="none"/>
          </a:ln>
        </p:spPr>
      </p:cxnSp>
      <p:cxnSp>
        <p:nvCxnSpPr>
          <p:cNvPr id="221" name="Google Shape;221;p21"/>
          <p:cNvCxnSpPr/>
          <p:nvPr/>
        </p:nvCxnSpPr>
        <p:spPr>
          <a:xfrm flipH="1" rot="10800000">
            <a:off x="7303755" y="2814343"/>
            <a:ext cx="420900" cy="542700"/>
          </a:xfrm>
          <a:prstGeom prst="straightConnector1">
            <a:avLst/>
          </a:prstGeom>
          <a:noFill/>
          <a:ln cap="flat" cmpd="sng" w="9525">
            <a:solidFill>
              <a:schemeClr val="dk1"/>
            </a:solidFill>
            <a:prstDash val="solid"/>
            <a:round/>
            <a:headEnd len="med" w="med" type="none"/>
            <a:tailEnd len="med" w="med" type="none"/>
          </a:ln>
        </p:spPr>
      </p:cxnSp>
      <p:cxnSp>
        <p:nvCxnSpPr>
          <p:cNvPr id="222" name="Google Shape;222;p21"/>
          <p:cNvCxnSpPr/>
          <p:nvPr/>
        </p:nvCxnSpPr>
        <p:spPr>
          <a:xfrm>
            <a:off x="7756159" y="2826848"/>
            <a:ext cx="505200" cy="530100"/>
          </a:xfrm>
          <a:prstGeom prst="straightConnector1">
            <a:avLst/>
          </a:prstGeom>
          <a:noFill/>
          <a:ln cap="flat" cmpd="sng" w="9525">
            <a:solidFill>
              <a:schemeClr val="dk1"/>
            </a:solidFill>
            <a:prstDash val="solid"/>
            <a:round/>
            <a:headEnd len="med" w="med" type="none"/>
            <a:tailEnd len="med" w="med" type="none"/>
          </a:ln>
        </p:spPr>
      </p:cxnSp>
      <p:sp>
        <p:nvSpPr>
          <p:cNvPr id="223" name="Google Shape;223;p21"/>
          <p:cNvSpPr/>
          <p:nvPr/>
        </p:nvSpPr>
        <p:spPr>
          <a:xfrm>
            <a:off x="5542496" y="2352861"/>
            <a:ext cx="631200" cy="53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u67r</a:t>
            </a:r>
            <a:endParaRPr>
              <a:solidFill>
                <a:schemeClr val="dk1"/>
              </a:solidFill>
            </a:endParaRPr>
          </a:p>
        </p:txBody>
      </p:sp>
      <p:sp>
        <p:nvSpPr>
          <p:cNvPr id="224" name="Google Shape;224;p21"/>
          <p:cNvSpPr/>
          <p:nvPr/>
        </p:nvSpPr>
        <p:spPr>
          <a:xfrm>
            <a:off x="7421639" y="2290361"/>
            <a:ext cx="631200" cy="53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00"/>
                </a:solidFill>
              </a:rPr>
              <a:t>j34z</a:t>
            </a:r>
            <a:endParaRPr>
              <a:solidFill>
                <a:srgbClr val="FFFF00"/>
              </a:solidFill>
            </a:endParaRPr>
          </a:p>
        </p:txBody>
      </p:sp>
      <p:cxnSp>
        <p:nvCxnSpPr>
          <p:cNvPr id="225" name="Google Shape;225;p21"/>
          <p:cNvCxnSpPr>
            <a:stCxn id="223" idx="0"/>
          </p:cNvCxnSpPr>
          <p:nvPr/>
        </p:nvCxnSpPr>
        <p:spPr>
          <a:xfrm flipH="1" rot="10800000">
            <a:off x="5858096" y="1757361"/>
            <a:ext cx="932400" cy="595500"/>
          </a:xfrm>
          <a:prstGeom prst="straightConnector1">
            <a:avLst/>
          </a:prstGeom>
          <a:noFill/>
          <a:ln cap="flat" cmpd="sng" w="9525">
            <a:solidFill>
              <a:schemeClr val="dk1"/>
            </a:solidFill>
            <a:prstDash val="solid"/>
            <a:round/>
            <a:headEnd len="med" w="med" type="none"/>
            <a:tailEnd len="med" w="med" type="none"/>
          </a:ln>
        </p:spPr>
      </p:cxnSp>
      <p:cxnSp>
        <p:nvCxnSpPr>
          <p:cNvPr id="226" name="Google Shape;226;p21"/>
          <p:cNvCxnSpPr/>
          <p:nvPr/>
        </p:nvCxnSpPr>
        <p:spPr>
          <a:xfrm rot="10800000">
            <a:off x="6815598" y="1786511"/>
            <a:ext cx="971100" cy="512100"/>
          </a:xfrm>
          <a:prstGeom prst="straightConnector1">
            <a:avLst/>
          </a:prstGeom>
          <a:noFill/>
          <a:ln cap="flat" cmpd="sng" w="9525">
            <a:solidFill>
              <a:schemeClr val="dk1"/>
            </a:solidFill>
            <a:prstDash val="solid"/>
            <a:round/>
            <a:headEnd len="med" w="med" type="none"/>
            <a:tailEnd len="med" w="med" type="none"/>
          </a:ln>
        </p:spPr>
      </p:cxnSp>
      <p:sp>
        <p:nvSpPr>
          <p:cNvPr id="227" name="Google Shape;227;p21"/>
          <p:cNvSpPr/>
          <p:nvPr/>
        </p:nvSpPr>
        <p:spPr>
          <a:xfrm>
            <a:off x="6474720" y="1252762"/>
            <a:ext cx="631200" cy="53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00"/>
                </a:solidFill>
              </a:rPr>
              <a:t>12m3</a:t>
            </a:r>
            <a:endParaRPr>
              <a:solidFill>
                <a:srgbClr val="FFFF00"/>
              </a:solidFill>
            </a:endParaRPr>
          </a:p>
        </p:txBody>
      </p:sp>
      <p:sp>
        <p:nvSpPr>
          <p:cNvPr id="228" name="Google Shape;228;p21"/>
          <p:cNvSpPr txBox="1"/>
          <p:nvPr/>
        </p:nvSpPr>
        <p:spPr>
          <a:xfrm>
            <a:off x="564775" y="4498050"/>
            <a:ext cx="801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Start from the root, and traverse depth first finding differences in the hashes!</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