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c82195ff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c82195ff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c82195ff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c82195ff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c82195f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c82195f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c82195ff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c82195ff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c82195ff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c82195ff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c82195ff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c82195ff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c82195ff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c82195ff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c82195ff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c82195ff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c82195ff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c82195ff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c82195ff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c82195ff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TCP and UDP</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 vs. UDP comparison and use cases</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UDP:</a:t>
            </a:r>
            <a:endParaRPr/>
          </a:p>
          <a:p>
            <a:pPr indent="-342900" lvl="0" marL="457200" rtl="0" algn="l">
              <a:spcBef>
                <a:spcPts val="1200"/>
              </a:spcBef>
              <a:spcAft>
                <a:spcPts val="0"/>
              </a:spcAft>
              <a:buSzPts val="1800"/>
              <a:buChar char="●"/>
            </a:pPr>
            <a:r>
              <a:rPr lang="en"/>
              <a:t>Much faster, no need for acknowledgements, just send messages</a:t>
            </a:r>
            <a:endParaRPr/>
          </a:p>
          <a:p>
            <a:pPr indent="-317500" lvl="1" marL="914400" rtl="0" algn="l">
              <a:spcBef>
                <a:spcPts val="0"/>
              </a:spcBef>
              <a:spcAft>
                <a:spcPts val="0"/>
              </a:spcAft>
              <a:buSzPts val="1400"/>
              <a:buChar char="○"/>
            </a:pPr>
            <a:r>
              <a:rPr lang="en"/>
              <a:t>Makes it useful for any real time applications that do not care about dropped data such as video chatting, video games, DNS servers, stock prices (if you just want current)</a:t>
            </a:r>
            <a:endParaRPr/>
          </a:p>
          <a:p>
            <a:pPr indent="0" lvl="0" marL="0" rtl="0" algn="l">
              <a:spcBef>
                <a:spcPts val="1200"/>
              </a:spcBef>
              <a:spcAft>
                <a:spcPts val="0"/>
              </a:spcAft>
              <a:buNone/>
            </a:pPr>
            <a:r>
              <a:rPr lang="en"/>
              <a:t>TCP:</a:t>
            </a:r>
            <a:endParaRPr/>
          </a:p>
          <a:p>
            <a:pPr indent="-342900" lvl="0" marL="457200" rtl="0" algn="l">
              <a:spcBef>
                <a:spcPts val="1200"/>
              </a:spcBef>
              <a:spcAft>
                <a:spcPts val="0"/>
              </a:spcAft>
              <a:buSzPts val="1800"/>
              <a:buChar char="●"/>
            </a:pPr>
            <a:r>
              <a:rPr lang="en"/>
              <a:t>Slower but has guarantees about data delivery and ordering, and ensures that the packets do not overload the </a:t>
            </a:r>
            <a:r>
              <a:rPr lang="en"/>
              <a:t>receiver</a:t>
            </a:r>
            <a:r>
              <a:rPr lang="en"/>
              <a:t> or the network</a:t>
            </a:r>
            <a:endParaRPr/>
          </a:p>
          <a:p>
            <a:pPr indent="-317500" lvl="1" marL="914400" rtl="0" algn="l">
              <a:spcBef>
                <a:spcPts val="0"/>
              </a:spcBef>
              <a:spcAft>
                <a:spcPts val="0"/>
              </a:spcAft>
              <a:buSzPts val="1400"/>
              <a:buChar char="○"/>
            </a:pPr>
            <a:r>
              <a:rPr lang="en"/>
              <a:t>Better for most typical REST servers that we will be using</a:t>
            </a:r>
            <a:endParaRPr/>
          </a:p>
          <a:p>
            <a:pPr indent="-317500" lvl="1" marL="914400" rtl="0" algn="l">
              <a:spcBef>
                <a:spcPts val="0"/>
              </a:spcBef>
              <a:spcAft>
                <a:spcPts val="0"/>
              </a:spcAft>
              <a:buSzPts val="1400"/>
              <a:buChar char="○"/>
            </a:pPr>
            <a:r>
              <a:rPr lang="en"/>
              <a:t>Provide guarantees against DDOS attacks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While it is unlikely that you will be working directly with TCP or UDP in your job, it is important to know the differences between them, as being able to remove some of the guarantees provided by TCP can make huge differences in performance in latency focused applications.  Nonetheless, for the most part TCP is probably the better choice, as the abstractions that it makes regarding network data are extremely useful, and without them they would have to be programmed in our application itself.</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While the network is an extremely complex area that can’t be covered within one video, a good chunk of it has been abstracted away via protocols.  In particular, TCP and UDP are two transport layer network protocols that operate on top of an IP network.  However, while they operate in the same space, there are significant differences between the two that make them suitable for different tasks.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Transmission Control Protocol (TCP)</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TCP provides reliable, ordered (via </a:t>
            </a:r>
            <a:r>
              <a:rPr lang="en"/>
              <a:t>sequence</a:t>
            </a:r>
            <a:r>
              <a:rPr lang="en"/>
              <a:t> numbers), and error checked (via checksums) streams of bytes between two computers in a network.</a:t>
            </a:r>
            <a:endParaRPr/>
          </a:p>
          <a:p>
            <a:pPr indent="0" lvl="0" marL="0" rtl="0" algn="l">
              <a:spcBef>
                <a:spcPts val="1200"/>
              </a:spcBef>
              <a:spcAft>
                <a:spcPts val="0"/>
              </a:spcAft>
              <a:buNone/>
            </a:pPr>
            <a:r>
              <a:rPr lang="en"/>
              <a:t>We will </a:t>
            </a:r>
            <a:r>
              <a:rPr lang="en"/>
              <a:t>cover a few major components of TCP:</a:t>
            </a:r>
            <a:endParaRPr/>
          </a:p>
          <a:p>
            <a:pPr indent="-342900" lvl="0" marL="457200" rtl="0" algn="l">
              <a:spcBef>
                <a:spcPts val="1200"/>
              </a:spcBef>
              <a:spcAft>
                <a:spcPts val="0"/>
              </a:spcAft>
              <a:buSzPts val="1800"/>
              <a:buChar char="●"/>
            </a:pPr>
            <a:r>
              <a:rPr lang="en"/>
              <a:t>Handshake</a:t>
            </a:r>
            <a:endParaRPr/>
          </a:p>
          <a:p>
            <a:pPr indent="-342900" lvl="0" marL="457200" rtl="0" algn="l">
              <a:spcBef>
                <a:spcPts val="0"/>
              </a:spcBef>
              <a:spcAft>
                <a:spcPts val="0"/>
              </a:spcAft>
              <a:buSzPts val="1800"/>
              <a:buChar char="●"/>
            </a:pPr>
            <a:r>
              <a:rPr lang="en"/>
              <a:t>Reliable Transmission</a:t>
            </a:r>
            <a:endParaRPr/>
          </a:p>
          <a:p>
            <a:pPr indent="-342900" lvl="0" marL="457200" rtl="0" algn="l">
              <a:spcBef>
                <a:spcPts val="0"/>
              </a:spcBef>
              <a:spcAft>
                <a:spcPts val="0"/>
              </a:spcAft>
              <a:buSzPts val="1800"/>
              <a:buChar char="●"/>
            </a:pPr>
            <a:r>
              <a:rPr lang="en"/>
              <a:t>Flow Control/Congestion Control</a:t>
            </a:r>
            <a:endParaRPr/>
          </a:p>
          <a:p>
            <a:pPr indent="-342900" lvl="0" marL="457200" rtl="0" algn="l">
              <a:spcBef>
                <a:spcPts val="0"/>
              </a:spcBef>
              <a:spcAft>
                <a:spcPts val="0"/>
              </a:spcAft>
              <a:buSzPts val="1800"/>
              <a:buChar char="●"/>
            </a:pPr>
            <a:r>
              <a:rPr lang="en"/>
              <a:t>Connection Termination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Three Way Handshake</a:t>
            </a:r>
            <a:endParaRPr/>
          </a:p>
        </p:txBody>
      </p:sp>
      <p:sp>
        <p:nvSpPr>
          <p:cNvPr id="73" name="Google Shape;73;p16"/>
          <p:cNvSpPr txBox="1"/>
          <p:nvPr>
            <p:ph idx="1" type="body"/>
          </p:nvPr>
        </p:nvSpPr>
        <p:spPr>
          <a:xfrm>
            <a:off x="311700" y="1152475"/>
            <a:ext cx="29088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Client sends SYN to server with some random sequence value x</a:t>
            </a:r>
            <a:endParaRPr sz="1400"/>
          </a:p>
          <a:p>
            <a:pPr indent="-317500" lvl="0" marL="457200" rtl="0" algn="l">
              <a:spcBef>
                <a:spcPts val="0"/>
              </a:spcBef>
              <a:spcAft>
                <a:spcPts val="0"/>
              </a:spcAft>
              <a:buSzPts val="1400"/>
              <a:buChar char="●"/>
            </a:pPr>
            <a:r>
              <a:rPr lang="en" sz="1400"/>
              <a:t>Server responds with SYN + ACK with acknowledgement value x+1 and sequence number y</a:t>
            </a:r>
            <a:endParaRPr sz="1400"/>
          </a:p>
          <a:p>
            <a:pPr indent="-317500" lvl="0" marL="457200" rtl="0" algn="l">
              <a:spcBef>
                <a:spcPts val="0"/>
              </a:spcBef>
              <a:spcAft>
                <a:spcPts val="0"/>
              </a:spcAft>
              <a:buSzPts val="1400"/>
              <a:buChar char="●"/>
            </a:pPr>
            <a:r>
              <a:rPr lang="en" sz="1400"/>
              <a:t>Client sends ACK with acknowledgement value y+1</a:t>
            </a:r>
            <a:endParaRPr sz="1400"/>
          </a:p>
        </p:txBody>
      </p:sp>
      <p:sp>
        <p:nvSpPr>
          <p:cNvPr id="74" name="Google Shape;74;p16"/>
          <p:cNvSpPr txBox="1"/>
          <p:nvPr/>
        </p:nvSpPr>
        <p:spPr>
          <a:xfrm>
            <a:off x="26900" y="4383725"/>
            <a:ext cx="904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Note: every acknowledgement value says what a computer expects the next sequence number it receives to be!</a:t>
            </a:r>
            <a:endParaRPr>
              <a:solidFill>
                <a:schemeClr val="dk1"/>
              </a:solidFill>
            </a:endParaRPr>
          </a:p>
        </p:txBody>
      </p:sp>
      <p:pic>
        <p:nvPicPr>
          <p:cNvPr id="75" name="Google Shape;75;p16"/>
          <p:cNvPicPr preferRelativeResize="0"/>
          <p:nvPr/>
        </p:nvPicPr>
        <p:blipFill>
          <a:blip r:embed="rId3">
            <a:alphaModFix/>
          </a:blip>
          <a:stretch>
            <a:fillRect/>
          </a:stretch>
        </p:blipFill>
        <p:spPr>
          <a:xfrm>
            <a:off x="4206625" y="1170125"/>
            <a:ext cx="3855774" cy="3061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Reliable Transmission</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After the handshake is complete, we can start sending packets</a:t>
            </a:r>
            <a:endParaRPr/>
          </a:p>
          <a:p>
            <a:pPr indent="-342900" lvl="0" marL="457200" rtl="0" algn="l">
              <a:spcBef>
                <a:spcPts val="0"/>
              </a:spcBef>
              <a:spcAft>
                <a:spcPts val="0"/>
              </a:spcAft>
              <a:buSzPts val="1800"/>
              <a:buChar char="●"/>
            </a:pPr>
            <a:r>
              <a:rPr lang="en"/>
              <a:t>Dup Ack</a:t>
            </a:r>
            <a:r>
              <a:rPr lang="en"/>
              <a:t> retransmission</a:t>
            </a:r>
            <a:endParaRPr/>
          </a:p>
          <a:p>
            <a:pPr indent="-317500" lvl="1" marL="914400" rtl="0" algn="l">
              <a:spcBef>
                <a:spcPts val="0"/>
              </a:spcBef>
              <a:spcAft>
                <a:spcPts val="0"/>
              </a:spcAft>
              <a:buSzPts val="1400"/>
              <a:buChar char="○"/>
            </a:pPr>
            <a:r>
              <a:rPr lang="en"/>
              <a:t>Sender sends packet with seq number 99, packet gets lost</a:t>
            </a:r>
            <a:endParaRPr/>
          </a:p>
          <a:p>
            <a:pPr indent="-317500" lvl="1" marL="914400" rtl="0" algn="l">
              <a:spcBef>
                <a:spcPts val="0"/>
              </a:spcBef>
              <a:spcAft>
                <a:spcPts val="0"/>
              </a:spcAft>
              <a:buSzPts val="1400"/>
              <a:buChar char="○"/>
            </a:pPr>
            <a:r>
              <a:rPr lang="en"/>
              <a:t>If receiver had received message, sender would have gotten ACK back with number = 100</a:t>
            </a:r>
            <a:endParaRPr/>
          </a:p>
          <a:p>
            <a:pPr indent="-317500" lvl="1" marL="914400" rtl="0" algn="l">
              <a:spcBef>
                <a:spcPts val="0"/>
              </a:spcBef>
              <a:spcAft>
                <a:spcPts val="0"/>
              </a:spcAft>
              <a:buSzPts val="1400"/>
              <a:buChar char="○"/>
            </a:pPr>
            <a:r>
              <a:rPr lang="en"/>
              <a:t>So when receiver receives next message with seq number 100, and gets back ACK with number = 99, it knows it needs to first send packet 99 again</a:t>
            </a:r>
            <a:endParaRPr/>
          </a:p>
          <a:p>
            <a:pPr indent="-342900" lvl="0" marL="457200" rtl="0" algn="l">
              <a:spcBef>
                <a:spcPts val="0"/>
              </a:spcBef>
              <a:spcAft>
                <a:spcPts val="0"/>
              </a:spcAft>
              <a:buSzPts val="1800"/>
              <a:buChar char="●"/>
            </a:pPr>
            <a:r>
              <a:rPr lang="en"/>
              <a:t>Timeout based estimates</a:t>
            </a:r>
            <a:endParaRPr/>
          </a:p>
          <a:p>
            <a:pPr indent="-317500" lvl="1" marL="914400" rtl="0" algn="l">
              <a:spcBef>
                <a:spcPts val="0"/>
              </a:spcBef>
              <a:spcAft>
                <a:spcPts val="0"/>
              </a:spcAft>
              <a:buSzPts val="1400"/>
              <a:buChar char="○"/>
            </a:pPr>
            <a:r>
              <a:rPr lang="en"/>
              <a:t>Sender will resend packet if it doesn’t receive ACK within some timeout</a:t>
            </a:r>
            <a:endParaRPr/>
          </a:p>
          <a:p>
            <a:pPr indent="-317500" lvl="2" marL="1371600" rtl="0" algn="l">
              <a:spcBef>
                <a:spcPts val="0"/>
              </a:spcBef>
              <a:spcAft>
                <a:spcPts val="0"/>
              </a:spcAft>
              <a:buSzPts val="1400"/>
              <a:buChar char="■"/>
            </a:pPr>
            <a:r>
              <a:rPr lang="en"/>
              <a:t>Timeout is based on estimate of round trip time</a:t>
            </a:r>
            <a:endParaRPr/>
          </a:p>
          <a:p>
            <a:pPr indent="-317500" lvl="2" marL="1371600" rtl="0" algn="l">
              <a:spcBef>
                <a:spcPts val="0"/>
              </a:spcBef>
              <a:spcAft>
                <a:spcPts val="0"/>
              </a:spcAft>
              <a:buSzPts val="1400"/>
              <a:buChar char="■"/>
            </a:pPr>
            <a:r>
              <a:rPr lang="en"/>
              <a:t>On expiration double the round trip time</a:t>
            </a:r>
            <a:endParaRPr/>
          </a:p>
          <a:p>
            <a:pPr indent="-317500" lvl="1" marL="914400" rtl="0" algn="l">
              <a:spcBef>
                <a:spcPts val="0"/>
              </a:spcBef>
              <a:spcAft>
                <a:spcPts val="0"/>
              </a:spcAft>
              <a:buSzPts val="1400"/>
              <a:buChar char="○"/>
            </a:pPr>
            <a:r>
              <a:rPr lang="en"/>
              <a:t>Helps protect against DDOS attacks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 Control</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TCP regulates network flow so that one device does not send too much data over a network and overwhelm another device</a:t>
            </a:r>
            <a:endParaRPr/>
          </a:p>
          <a:p>
            <a:pPr indent="-342900" lvl="0" marL="457200" rtl="0" algn="l">
              <a:spcBef>
                <a:spcPts val="0"/>
              </a:spcBef>
              <a:spcAft>
                <a:spcPts val="0"/>
              </a:spcAft>
              <a:buSzPts val="1800"/>
              <a:buChar char="●"/>
            </a:pPr>
            <a:r>
              <a:rPr lang="en"/>
              <a:t>Receiving device specifies how much space it has in bytes to buffer new messages, and sending device can only send that much more until new acknowledgement comes in</a:t>
            </a:r>
            <a:endParaRPr/>
          </a:p>
          <a:p>
            <a:pPr indent="-342900" lvl="0" marL="457200" rtl="0" algn="l">
              <a:spcBef>
                <a:spcPts val="0"/>
              </a:spcBef>
              <a:spcAft>
                <a:spcPts val="0"/>
              </a:spcAft>
              <a:buSzPts val="1800"/>
              <a:buChar char="●"/>
            </a:pPr>
            <a:r>
              <a:rPr lang="en"/>
              <a:t>If receiving device has no room left, sender waits for some </a:t>
            </a:r>
            <a:r>
              <a:rPr lang="en"/>
              <a:t>period</a:t>
            </a:r>
            <a:r>
              <a:rPr lang="en"/>
              <a:t> of time and then sends a small packet to see how much space it has left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Congestion Control</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is possible to overwhelm a network link by sending too many packets over it, known as congestive collapse, lowers network throughput</a:t>
            </a:r>
            <a:endParaRPr/>
          </a:p>
          <a:p>
            <a:pPr indent="-317500" lvl="1" marL="914400" rtl="0" algn="l">
              <a:spcBef>
                <a:spcPts val="0"/>
              </a:spcBef>
              <a:spcAft>
                <a:spcPts val="0"/>
              </a:spcAft>
              <a:buSzPts val="1400"/>
              <a:buChar char="○"/>
            </a:pPr>
            <a:r>
              <a:rPr lang="en"/>
              <a:t>Can occur in TCP if a bunch of packets need to be resent (can happen from full queues)</a:t>
            </a:r>
            <a:endParaRPr/>
          </a:p>
          <a:p>
            <a:pPr indent="-342900" lvl="0" marL="457200" rtl="0" algn="l">
              <a:spcBef>
                <a:spcPts val="0"/>
              </a:spcBef>
              <a:spcAft>
                <a:spcPts val="0"/>
              </a:spcAft>
              <a:buSzPts val="1800"/>
              <a:buChar char="●"/>
            </a:pPr>
            <a:r>
              <a:rPr lang="en"/>
              <a:t>Mitigation Strategy</a:t>
            </a:r>
            <a:endParaRPr/>
          </a:p>
          <a:p>
            <a:pPr indent="-317500" lvl="1" marL="914400" rtl="0" algn="l">
              <a:spcBef>
                <a:spcPts val="0"/>
              </a:spcBef>
              <a:spcAft>
                <a:spcPts val="0"/>
              </a:spcAft>
              <a:buSzPts val="1400"/>
              <a:buChar char="○"/>
            </a:pPr>
            <a:r>
              <a:rPr lang="en"/>
              <a:t>Congestion window keeps track of number of packets currently being sent over a connection and limits them (similar to flow control)</a:t>
            </a:r>
            <a:endParaRPr/>
          </a:p>
          <a:p>
            <a:pPr indent="-317500" lvl="1" marL="914400" rtl="0" algn="l">
              <a:spcBef>
                <a:spcPts val="0"/>
              </a:spcBef>
              <a:spcAft>
                <a:spcPts val="0"/>
              </a:spcAft>
              <a:buSzPts val="1400"/>
              <a:buChar char="○"/>
            </a:pPr>
            <a:r>
              <a:rPr lang="en"/>
              <a:t>Size of window builds up over time using additive increase multiplicative decrease strategy (increases in size linearly, decreases in size exponentially if network overloaded)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Connection Termination</a:t>
            </a:r>
            <a:endParaRPr/>
          </a:p>
        </p:txBody>
      </p:sp>
      <p:sp>
        <p:nvSpPr>
          <p:cNvPr id="99" name="Google Shape;99;p20"/>
          <p:cNvSpPr txBox="1"/>
          <p:nvPr>
            <p:ph idx="1" type="body"/>
          </p:nvPr>
        </p:nvSpPr>
        <p:spPr>
          <a:xfrm>
            <a:off x="311700" y="1152475"/>
            <a:ext cx="46974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“Four Way Handshake”</a:t>
            </a:r>
            <a:endParaRPr sz="1400"/>
          </a:p>
          <a:p>
            <a:pPr indent="-317500" lvl="1" marL="914400" rtl="0" algn="l">
              <a:spcBef>
                <a:spcPts val="0"/>
              </a:spcBef>
              <a:spcAft>
                <a:spcPts val="0"/>
              </a:spcAft>
              <a:buSzPts val="1400"/>
              <a:buChar char="○"/>
            </a:pPr>
            <a:r>
              <a:rPr lang="en"/>
              <a:t>Really just each half of the connection termination </a:t>
            </a:r>
            <a:r>
              <a:rPr lang="en"/>
              <a:t>independently</a:t>
            </a:r>
            <a:endParaRPr/>
          </a:p>
          <a:p>
            <a:pPr indent="-317500" lvl="1" marL="914400" rtl="0" algn="l">
              <a:spcBef>
                <a:spcPts val="0"/>
              </a:spcBef>
              <a:spcAft>
                <a:spcPts val="0"/>
              </a:spcAft>
              <a:buSzPts val="1400"/>
              <a:buChar char="○"/>
            </a:pPr>
            <a:r>
              <a:rPr lang="en"/>
              <a:t>Cannot terminate both connections at the same time, see two generals problem</a:t>
            </a:r>
            <a:endParaRPr/>
          </a:p>
          <a:p>
            <a:pPr indent="-317500" lvl="0" marL="457200" rtl="0" algn="l">
              <a:spcBef>
                <a:spcPts val="0"/>
              </a:spcBef>
              <a:spcAft>
                <a:spcPts val="0"/>
              </a:spcAft>
              <a:buSzPts val="1400"/>
              <a:buChar char="●"/>
            </a:pPr>
            <a:r>
              <a:rPr lang="en" sz="1400"/>
              <a:t>Upon the first FIN sender sending the final ACK, wait some time period before closing</a:t>
            </a:r>
            <a:endParaRPr sz="1400"/>
          </a:p>
          <a:p>
            <a:pPr indent="-317500" lvl="1" marL="914400" rtl="0" algn="l">
              <a:spcBef>
                <a:spcPts val="0"/>
              </a:spcBef>
              <a:spcAft>
                <a:spcPts val="0"/>
              </a:spcAft>
              <a:buSzPts val="1400"/>
              <a:buChar char="○"/>
            </a:pPr>
            <a:r>
              <a:rPr lang="en"/>
              <a:t>Ensures</a:t>
            </a:r>
            <a:r>
              <a:rPr lang="en" sz="1400"/>
              <a:t> that any messages in the connection that may not have been delivered yet can be discarded before another connection opens up on this port and sees them</a:t>
            </a:r>
            <a:endParaRPr sz="1400"/>
          </a:p>
        </p:txBody>
      </p:sp>
      <p:sp>
        <p:nvSpPr>
          <p:cNvPr id="100" name="Google Shape;100;p20"/>
          <p:cNvSpPr/>
          <p:nvPr/>
        </p:nvSpPr>
        <p:spPr>
          <a:xfrm>
            <a:off x="5116600" y="1008525"/>
            <a:ext cx="3715800" cy="294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1" name="Google Shape;101;p20"/>
          <p:cNvPicPr preferRelativeResize="0"/>
          <p:nvPr/>
        </p:nvPicPr>
        <p:blipFill>
          <a:blip r:embed="rId3">
            <a:alphaModFix/>
          </a:blip>
          <a:stretch>
            <a:fillRect/>
          </a:stretch>
        </p:blipFill>
        <p:spPr>
          <a:xfrm>
            <a:off x="5116600" y="1017725"/>
            <a:ext cx="3715800" cy="297264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Datagram Protocol (UDP)</a:t>
            </a:r>
            <a:endParaRPr/>
          </a:p>
        </p:txBody>
      </p:sp>
      <p:sp>
        <p:nvSpPr>
          <p:cNvPr id="107" name="Google Shape;107;p21"/>
          <p:cNvSpPr txBox="1"/>
          <p:nvPr>
            <p:ph idx="1" type="body"/>
          </p:nvPr>
        </p:nvSpPr>
        <p:spPr>
          <a:xfrm>
            <a:off x="311700" y="1152475"/>
            <a:ext cx="6344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One node on the network indiscriminately just starts sending data to another node without any consideration for flow control, </a:t>
            </a:r>
            <a:r>
              <a:rPr lang="en"/>
              <a:t>dropped</a:t>
            </a:r>
            <a:r>
              <a:rPr lang="en"/>
              <a:t> packets, out of order packets, error detection, or congestion control.</a:t>
            </a:r>
            <a:endParaRPr/>
          </a:p>
        </p:txBody>
      </p:sp>
      <p:pic>
        <p:nvPicPr>
          <p:cNvPr id="108" name="Google Shape;108;p21"/>
          <p:cNvPicPr preferRelativeResize="0"/>
          <p:nvPr/>
        </p:nvPicPr>
        <p:blipFill>
          <a:blip r:embed="rId3">
            <a:alphaModFix/>
          </a:blip>
          <a:stretch>
            <a:fillRect/>
          </a:stretch>
        </p:blipFill>
        <p:spPr>
          <a:xfrm>
            <a:off x="6855575" y="1152475"/>
            <a:ext cx="1976726" cy="16341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