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d4f68a01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d4f68a01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d4f68a01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2d4f68a01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d4f68a01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d4f68a01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d4f68a016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d4f68a01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d4f68a01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d4f68a01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d4f68a016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2d4f68a01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2d4f68a016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2d4f68a016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2d4f68a016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2d4f68a016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2d4f68a016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2d4f68a016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2d4f68a016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2d4f68a016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c82195f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c82195f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d4f68a0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d4f68a0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2d4f68a01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2d4f68a01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d4f68a01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2d4f68a01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2d4f68a01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2d4f68a01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d4f68a01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d4f68a01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d4f68a01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d4f68a01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d4f68a01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d4f68a01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Certificate Transparency</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Certificate Logs</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Certificate authorities add all certificates to append only </a:t>
            </a:r>
            <a:r>
              <a:rPr lang="en">
                <a:solidFill>
                  <a:schemeClr val="dk1"/>
                </a:solidFill>
              </a:rPr>
              <a:t>logs</a:t>
            </a:r>
            <a:r>
              <a:rPr lang="en"/>
              <a:t>, which can be queried by a web browser </a:t>
            </a:r>
            <a:r>
              <a:rPr lang="en">
                <a:solidFill>
                  <a:schemeClr val="dk1"/>
                </a:solidFill>
              </a:rPr>
              <a:t>auditor</a:t>
            </a:r>
            <a:r>
              <a:rPr lang="en"/>
              <a:t> to ensure that a certificate is in it.</a:t>
            </a:r>
            <a:endParaRPr/>
          </a:p>
          <a:p>
            <a:pPr indent="0" lvl="0" marL="0" rtl="0" algn="l">
              <a:spcBef>
                <a:spcPts val="1200"/>
              </a:spcBef>
              <a:spcAft>
                <a:spcPts val="0"/>
              </a:spcAft>
              <a:buNone/>
            </a:pPr>
            <a:r>
              <a:rPr lang="en"/>
              <a:t>Each website can then run its own set of programs, known as </a:t>
            </a:r>
            <a:r>
              <a:rPr lang="en">
                <a:solidFill>
                  <a:schemeClr val="dk1"/>
                </a:solidFill>
              </a:rPr>
              <a:t>monitors</a:t>
            </a:r>
            <a:r>
              <a:rPr lang="en"/>
              <a:t>, which poll the logs for bogus certificates and will report them to be revoked if they find any.</a:t>
            </a:r>
            <a:endParaRPr/>
          </a:p>
          <a:p>
            <a:pPr indent="0" lvl="0" marL="0" rtl="0" algn="l">
              <a:spcBef>
                <a:spcPts val="1200"/>
              </a:spcBef>
              <a:spcAft>
                <a:spcPts val="0"/>
              </a:spcAft>
              <a:buNone/>
            </a:pPr>
            <a:r>
              <a:rPr lang="en"/>
              <a:t>However, even this is not perfect:</a:t>
            </a:r>
            <a:endParaRPr/>
          </a:p>
          <a:p>
            <a:pPr indent="-342900" lvl="0" marL="457200" rtl="0" algn="l">
              <a:spcBef>
                <a:spcPts val="1200"/>
              </a:spcBef>
              <a:spcAft>
                <a:spcPts val="0"/>
              </a:spcAft>
              <a:buSzPts val="1800"/>
              <a:buChar char="●"/>
            </a:pPr>
            <a:r>
              <a:rPr lang="en"/>
              <a:t>Log shows auditor an entry and then entry is deleted before monitor catches it</a:t>
            </a:r>
            <a:endParaRPr/>
          </a:p>
          <a:p>
            <a:pPr indent="-342900" lvl="0" marL="457200" rtl="0" algn="l">
              <a:spcBef>
                <a:spcPts val="0"/>
              </a:spcBef>
              <a:spcAft>
                <a:spcPts val="0"/>
              </a:spcAft>
              <a:buSzPts val="1800"/>
              <a:buChar char="●"/>
            </a:pPr>
            <a:r>
              <a:rPr lang="en"/>
              <a:t>Log server shows browser and auditor different logs (forks of same log, holding two versions)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Certificate Logs Continued</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How can we detect whether an </a:t>
            </a:r>
            <a:r>
              <a:rPr lang="en"/>
              <a:t>element</a:t>
            </a:r>
            <a:r>
              <a:rPr lang="en"/>
              <a:t> is </a:t>
            </a:r>
            <a:r>
              <a:rPr lang="en"/>
              <a:t>actually</a:t>
            </a:r>
            <a:r>
              <a:rPr lang="en"/>
              <a:t> in the log and that the log server isn’t lying? Merkle Trees!!</a:t>
            </a:r>
            <a:endParaRPr/>
          </a:p>
          <a:p>
            <a:pPr indent="-342900" lvl="0" marL="457200" rtl="0" algn="l">
              <a:spcBef>
                <a:spcPts val="1200"/>
              </a:spcBef>
              <a:spcAft>
                <a:spcPts val="0"/>
              </a:spcAft>
              <a:buSzPts val="1800"/>
              <a:buChar char="●"/>
            </a:pPr>
            <a:r>
              <a:rPr lang="en"/>
              <a:t>Generate a Merkle Tree from the log, and get the root hash</a:t>
            </a:r>
            <a:endParaRPr/>
          </a:p>
          <a:p>
            <a:pPr indent="-342900" lvl="0" marL="457200" rtl="0" algn="l">
              <a:spcBef>
                <a:spcPts val="0"/>
              </a:spcBef>
              <a:spcAft>
                <a:spcPts val="0"/>
              </a:spcAft>
              <a:buSzPts val="1800"/>
              <a:buChar char="●"/>
            </a:pPr>
            <a:r>
              <a:rPr lang="en"/>
              <a:t>To ensure a given sequence of elements is in the Merkle Tree, basically recreate it on the browser using said sequence of elements, and see if the root hashes match</a:t>
            </a:r>
            <a:endParaRPr/>
          </a:p>
          <a:p>
            <a:pPr indent="-317500" lvl="1" marL="914400" rtl="0" algn="l">
              <a:spcBef>
                <a:spcPts val="0"/>
              </a:spcBef>
              <a:spcAft>
                <a:spcPts val="0"/>
              </a:spcAft>
              <a:buSzPts val="1400"/>
              <a:buChar char="○"/>
            </a:pPr>
            <a:r>
              <a:rPr lang="en"/>
              <a:t>Can be optimized such that you don’t need to have every element in the log, only log(n) elements of the log (basically you just need the hashes from every one of the opposite branches)</a:t>
            </a:r>
            <a:endParaRPr/>
          </a:p>
          <a:p>
            <a:pPr indent="-342900" lvl="0" marL="457200" rtl="0" algn="l">
              <a:spcBef>
                <a:spcPts val="0"/>
              </a:spcBef>
              <a:spcAft>
                <a:spcPts val="0"/>
              </a:spcAft>
              <a:buSzPts val="1800"/>
              <a:buChar char="●"/>
            </a:pPr>
            <a:r>
              <a:rPr lang="en"/>
              <a:t>This is really hard to be faked because it would require some other combination of elements that perfectly hashes to the root node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Merkle Tree Proof Visualized</a:t>
            </a:r>
            <a:endParaRPr/>
          </a:p>
        </p:txBody>
      </p:sp>
      <p:sp>
        <p:nvSpPr>
          <p:cNvPr id="125" name="Google Shape;125;p24"/>
          <p:cNvSpPr/>
          <p:nvPr/>
        </p:nvSpPr>
        <p:spPr>
          <a:xfrm>
            <a:off x="914400"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a12x</a:t>
            </a:r>
            <a:endParaRPr/>
          </a:p>
        </p:txBody>
      </p:sp>
      <p:sp>
        <p:nvSpPr>
          <p:cNvPr id="126" name="Google Shape;126;p24"/>
          <p:cNvSpPr/>
          <p:nvPr/>
        </p:nvSpPr>
        <p:spPr>
          <a:xfrm>
            <a:off x="1786200"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45ty</a:t>
            </a:r>
            <a:endParaRPr/>
          </a:p>
        </p:txBody>
      </p:sp>
      <p:sp>
        <p:nvSpPr>
          <p:cNvPr id="127" name="Google Shape;127;p24"/>
          <p:cNvSpPr/>
          <p:nvPr/>
        </p:nvSpPr>
        <p:spPr>
          <a:xfrm>
            <a:off x="3834650"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0opi</a:t>
            </a:r>
            <a:endParaRPr/>
          </a:p>
        </p:txBody>
      </p:sp>
      <p:sp>
        <p:nvSpPr>
          <p:cNvPr id="128" name="Google Shape;128;p24"/>
          <p:cNvSpPr/>
          <p:nvPr/>
        </p:nvSpPr>
        <p:spPr>
          <a:xfrm>
            <a:off x="2770075"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4cv7</a:t>
            </a:r>
            <a:endParaRPr/>
          </a:p>
        </p:txBody>
      </p:sp>
      <p:sp>
        <p:nvSpPr>
          <p:cNvPr id="129" name="Google Shape;129;p24"/>
          <p:cNvSpPr txBox="1"/>
          <p:nvPr/>
        </p:nvSpPr>
        <p:spPr>
          <a:xfrm>
            <a:off x="1048850" y="3139975"/>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c1</a:t>
            </a:r>
            <a:endParaRPr>
              <a:solidFill>
                <a:schemeClr val="dk1"/>
              </a:solidFill>
            </a:endParaRPr>
          </a:p>
        </p:txBody>
      </p:sp>
      <p:sp>
        <p:nvSpPr>
          <p:cNvPr id="130" name="Google Shape;130;p24"/>
          <p:cNvSpPr txBox="1"/>
          <p:nvPr/>
        </p:nvSpPr>
        <p:spPr>
          <a:xfrm>
            <a:off x="1880400" y="3139975"/>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c2</a:t>
            </a:r>
            <a:endParaRPr>
              <a:solidFill>
                <a:schemeClr val="dk1"/>
              </a:solidFill>
            </a:endParaRPr>
          </a:p>
        </p:txBody>
      </p:sp>
      <p:sp>
        <p:nvSpPr>
          <p:cNvPr id="131" name="Google Shape;131;p24"/>
          <p:cNvSpPr txBox="1"/>
          <p:nvPr/>
        </p:nvSpPr>
        <p:spPr>
          <a:xfrm>
            <a:off x="2857525" y="3108600"/>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c3</a:t>
            </a:r>
            <a:endParaRPr>
              <a:solidFill>
                <a:schemeClr val="dk1"/>
              </a:solidFill>
            </a:endParaRPr>
          </a:p>
        </p:txBody>
      </p:sp>
      <p:sp>
        <p:nvSpPr>
          <p:cNvPr id="132" name="Google Shape;132;p24"/>
          <p:cNvSpPr txBox="1"/>
          <p:nvPr/>
        </p:nvSpPr>
        <p:spPr>
          <a:xfrm>
            <a:off x="3922100" y="3108600"/>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c4</a:t>
            </a:r>
            <a:endParaRPr>
              <a:solidFill>
                <a:schemeClr val="dk1"/>
              </a:solidFill>
            </a:endParaRPr>
          </a:p>
        </p:txBody>
      </p:sp>
      <p:cxnSp>
        <p:nvCxnSpPr>
          <p:cNvPr id="133" name="Google Shape;133;p24"/>
          <p:cNvCxnSpPr>
            <a:stCxn id="125" idx="0"/>
          </p:cNvCxnSpPr>
          <p:nvPr/>
        </p:nvCxnSpPr>
        <p:spPr>
          <a:xfrm flipH="1" rot="10800000">
            <a:off x="1233750" y="2252275"/>
            <a:ext cx="332700" cy="450600"/>
          </a:xfrm>
          <a:prstGeom prst="straightConnector1">
            <a:avLst/>
          </a:prstGeom>
          <a:noFill/>
          <a:ln cap="flat" cmpd="sng" w="9525">
            <a:solidFill>
              <a:schemeClr val="dk1"/>
            </a:solidFill>
            <a:prstDash val="solid"/>
            <a:round/>
            <a:headEnd len="med" w="med" type="none"/>
            <a:tailEnd len="med" w="med" type="none"/>
          </a:ln>
        </p:spPr>
      </p:cxnSp>
      <p:cxnSp>
        <p:nvCxnSpPr>
          <p:cNvPr id="134" name="Google Shape;134;p24"/>
          <p:cNvCxnSpPr>
            <a:endCxn id="135" idx="0"/>
          </p:cNvCxnSpPr>
          <p:nvPr/>
        </p:nvCxnSpPr>
        <p:spPr>
          <a:xfrm flipH="1">
            <a:off x="1593450" y="1566475"/>
            <a:ext cx="806700" cy="248700"/>
          </a:xfrm>
          <a:prstGeom prst="straightConnector1">
            <a:avLst/>
          </a:prstGeom>
          <a:noFill/>
          <a:ln cap="flat" cmpd="sng" w="9525">
            <a:solidFill>
              <a:schemeClr val="dk1"/>
            </a:solidFill>
            <a:prstDash val="solid"/>
            <a:round/>
            <a:headEnd len="med" w="med" type="none"/>
            <a:tailEnd len="med" w="med" type="none"/>
          </a:ln>
        </p:spPr>
      </p:cxnSp>
      <p:cxnSp>
        <p:nvCxnSpPr>
          <p:cNvPr id="136" name="Google Shape;136;p24"/>
          <p:cNvCxnSpPr>
            <a:stCxn id="128" idx="0"/>
          </p:cNvCxnSpPr>
          <p:nvPr/>
        </p:nvCxnSpPr>
        <p:spPr>
          <a:xfrm flipH="1" rot="10800000">
            <a:off x="3089425" y="2198575"/>
            <a:ext cx="507600" cy="504300"/>
          </a:xfrm>
          <a:prstGeom prst="straightConnector1">
            <a:avLst/>
          </a:prstGeom>
          <a:noFill/>
          <a:ln cap="flat" cmpd="sng" w="9525">
            <a:solidFill>
              <a:schemeClr val="dk1"/>
            </a:solidFill>
            <a:prstDash val="solid"/>
            <a:round/>
            <a:headEnd len="med" w="med" type="none"/>
            <a:tailEnd len="med" w="med" type="none"/>
          </a:ln>
        </p:spPr>
      </p:cxnSp>
      <p:cxnSp>
        <p:nvCxnSpPr>
          <p:cNvPr id="137" name="Google Shape;137;p24"/>
          <p:cNvCxnSpPr>
            <a:stCxn id="127" idx="0"/>
          </p:cNvCxnSpPr>
          <p:nvPr/>
        </p:nvCxnSpPr>
        <p:spPr>
          <a:xfrm rot="10800000">
            <a:off x="3623900" y="2225575"/>
            <a:ext cx="530100" cy="477300"/>
          </a:xfrm>
          <a:prstGeom prst="straightConnector1">
            <a:avLst/>
          </a:prstGeom>
          <a:noFill/>
          <a:ln cap="flat" cmpd="sng" w="9525">
            <a:solidFill>
              <a:schemeClr val="dk1"/>
            </a:solidFill>
            <a:prstDash val="solid"/>
            <a:round/>
            <a:headEnd len="med" w="med" type="none"/>
            <a:tailEnd len="med" w="med" type="none"/>
          </a:ln>
        </p:spPr>
      </p:cxnSp>
      <p:sp>
        <p:nvSpPr>
          <p:cNvPr id="135" name="Google Shape;135;p24"/>
          <p:cNvSpPr/>
          <p:nvPr/>
        </p:nvSpPr>
        <p:spPr>
          <a:xfrm>
            <a:off x="1274100" y="18151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143c</a:t>
            </a:r>
            <a:endParaRPr/>
          </a:p>
        </p:txBody>
      </p:sp>
      <p:sp>
        <p:nvSpPr>
          <p:cNvPr id="138" name="Google Shape;138;p24"/>
          <p:cNvSpPr/>
          <p:nvPr/>
        </p:nvSpPr>
        <p:spPr>
          <a:xfrm>
            <a:off x="3236275" y="17614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99j7</a:t>
            </a:r>
            <a:endParaRPr/>
          </a:p>
        </p:txBody>
      </p:sp>
      <p:cxnSp>
        <p:nvCxnSpPr>
          <p:cNvPr id="139" name="Google Shape;139;p24"/>
          <p:cNvCxnSpPr/>
          <p:nvPr/>
        </p:nvCxnSpPr>
        <p:spPr>
          <a:xfrm rot="10800000">
            <a:off x="1631725" y="2249025"/>
            <a:ext cx="471600" cy="457200"/>
          </a:xfrm>
          <a:prstGeom prst="straightConnector1">
            <a:avLst/>
          </a:prstGeom>
          <a:noFill/>
          <a:ln cap="flat" cmpd="sng" w="9525">
            <a:solidFill>
              <a:schemeClr val="dk1"/>
            </a:solidFill>
            <a:prstDash val="solid"/>
            <a:round/>
            <a:headEnd len="med" w="med" type="none"/>
            <a:tailEnd len="med" w="med" type="none"/>
          </a:ln>
        </p:spPr>
      </p:cxnSp>
      <p:cxnSp>
        <p:nvCxnSpPr>
          <p:cNvPr id="140" name="Google Shape;140;p24"/>
          <p:cNvCxnSpPr/>
          <p:nvPr/>
        </p:nvCxnSpPr>
        <p:spPr>
          <a:xfrm rot="10800000">
            <a:off x="2716375" y="1566650"/>
            <a:ext cx="891900" cy="226200"/>
          </a:xfrm>
          <a:prstGeom prst="straightConnector1">
            <a:avLst/>
          </a:prstGeom>
          <a:noFill/>
          <a:ln cap="flat" cmpd="sng" w="9525">
            <a:solidFill>
              <a:schemeClr val="dk1"/>
            </a:solidFill>
            <a:prstDash val="solid"/>
            <a:round/>
            <a:headEnd len="med" w="med" type="none"/>
            <a:tailEnd len="med" w="med" type="none"/>
          </a:ln>
        </p:spPr>
      </p:cxnSp>
      <p:sp>
        <p:nvSpPr>
          <p:cNvPr id="141" name="Google Shape;141;p24"/>
          <p:cNvSpPr/>
          <p:nvPr/>
        </p:nvSpPr>
        <p:spPr>
          <a:xfrm>
            <a:off x="2218825" y="11294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tyg4</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Merkle Tree Proof Visualized</a:t>
            </a:r>
            <a:endParaRPr/>
          </a:p>
        </p:txBody>
      </p:sp>
      <p:sp>
        <p:nvSpPr>
          <p:cNvPr id="147" name="Google Shape;147;p25"/>
          <p:cNvSpPr/>
          <p:nvPr/>
        </p:nvSpPr>
        <p:spPr>
          <a:xfrm>
            <a:off x="914400"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a12x</a:t>
            </a:r>
            <a:endParaRPr/>
          </a:p>
        </p:txBody>
      </p:sp>
      <p:sp>
        <p:nvSpPr>
          <p:cNvPr id="148" name="Google Shape;148;p25"/>
          <p:cNvSpPr/>
          <p:nvPr/>
        </p:nvSpPr>
        <p:spPr>
          <a:xfrm>
            <a:off x="1786200"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45ty</a:t>
            </a:r>
            <a:endParaRPr/>
          </a:p>
        </p:txBody>
      </p:sp>
      <p:sp>
        <p:nvSpPr>
          <p:cNvPr id="149" name="Google Shape;149;p25"/>
          <p:cNvSpPr/>
          <p:nvPr/>
        </p:nvSpPr>
        <p:spPr>
          <a:xfrm>
            <a:off x="3834650"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0opi</a:t>
            </a:r>
            <a:endParaRPr/>
          </a:p>
        </p:txBody>
      </p:sp>
      <p:sp>
        <p:nvSpPr>
          <p:cNvPr id="150" name="Google Shape;150;p25"/>
          <p:cNvSpPr/>
          <p:nvPr/>
        </p:nvSpPr>
        <p:spPr>
          <a:xfrm>
            <a:off x="2770075"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4cv7</a:t>
            </a:r>
            <a:endParaRPr/>
          </a:p>
        </p:txBody>
      </p:sp>
      <p:sp>
        <p:nvSpPr>
          <p:cNvPr id="151" name="Google Shape;151;p25"/>
          <p:cNvSpPr txBox="1"/>
          <p:nvPr/>
        </p:nvSpPr>
        <p:spPr>
          <a:xfrm>
            <a:off x="1048850" y="3139975"/>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c1</a:t>
            </a:r>
            <a:endParaRPr>
              <a:solidFill>
                <a:schemeClr val="dk1"/>
              </a:solidFill>
            </a:endParaRPr>
          </a:p>
        </p:txBody>
      </p:sp>
      <p:sp>
        <p:nvSpPr>
          <p:cNvPr id="152" name="Google Shape;152;p25"/>
          <p:cNvSpPr txBox="1"/>
          <p:nvPr/>
        </p:nvSpPr>
        <p:spPr>
          <a:xfrm>
            <a:off x="1880400" y="3139975"/>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c2</a:t>
            </a:r>
            <a:endParaRPr>
              <a:solidFill>
                <a:schemeClr val="dk1"/>
              </a:solidFill>
            </a:endParaRPr>
          </a:p>
        </p:txBody>
      </p:sp>
      <p:sp>
        <p:nvSpPr>
          <p:cNvPr id="153" name="Google Shape;153;p25"/>
          <p:cNvSpPr txBox="1"/>
          <p:nvPr/>
        </p:nvSpPr>
        <p:spPr>
          <a:xfrm>
            <a:off x="2857525" y="3108600"/>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c3</a:t>
            </a:r>
            <a:endParaRPr>
              <a:solidFill>
                <a:schemeClr val="dk1"/>
              </a:solidFill>
            </a:endParaRPr>
          </a:p>
        </p:txBody>
      </p:sp>
      <p:sp>
        <p:nvSpPr>
          <p:cNvPr id="154" name="Google Shape;154;p25"/>
          <p:cNvSpPr txBox="1"/>
          <p:nvPr/>
        </p:nvSpPr>
        <p:spPr>
          <a:xfrm>
            <a:off x="3922100" y="3108600"/>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c4</a:t>
            </a:r>
            <a:endParaRPr>
              <a:solidFill>
                <a:schemeClr val="dk1"/>
              </a:solidFill>
            </a:endParaRPr>
          </a:p>
        </p:txBody>
      </p:sp>
      <p:cxnSp>
        <p:nvCxnSpPr>
          <p:cNvPr id="155" name="Google Shape;155;p25"/>
          <p:cNvCxnSpPr>
            <a:stCxn id="147" idx="0"/>
          </p:cNvCxnSpPr>
          <p:nvPr/>
        </p:nvCxnSpPr>
        <p:spPr>
          <a:xfrm flipH="1" rot="10800000">
            <a:off x="1233750" y="2252275"/>
            <a:ext cx="332700" cy="450600"/>
          </a:xfrm>
          <a:prstGeom prst="straightConnector1">
            <a:avLst/>
          </a:prstGeom>
          <a:noFill/>
          <a:ln cap="flat" cmpd="sng" w="9525">
            <a:solidFill>
              <a:schemeClr val="dk1"/>
            </a:solidFill>
            <a:prstDash val="solid"/>
            <a:round/>
            <a:headEnd len="med" w="med" type="none"/>
            <a:tailEnd len="med" w="med" type="none"/>
          </a:ln>
        </p:spPr>
      </p:cxnSp>
      <p:cxnSp>
        <p:nvCxnSpPr>
          <p:cNvPr id="156" name="Google Shape;156;p25"/>
          <p:cNvCxnSpPr>
            <a:endCxn id="157" idx="0"/>
          </p:cNvCxnSpPr>
          <p:nvPr/>
        </p:nvCxnSpPr>
        <p:spPr>
          <a:xfrm flipH="1">
            <a:off x="1593450" y="1566475"/>
            <a:ext cx="806700" cy="248700"/>
          </a:xfrm>
          <a:prstGeom prst="straightConnector1">
            <a:avLst/>
          </a:prstGeom>
          <a:noFill/>
          <a:ln cap="flat" cmpd="sng" w="9525">
            <a:solidFill>
              <a:schemeClr val="dk1"/>
            </a:solidFill>
            <a:prstDash val="solid"/>
            <a:round/>
            <a:headEnd len="med" w="med" type="none"/>
            <a:tailEnd len="med" w="med" type="none"/>
          </a:ln>
        </p:spPr>
      </p:cxnSp>
      <p:cxnSp>
        <p:nvCxnSpPr>
          <p:cNvPr id="158" name="Google Shape;158;p25"/>
          <p:cNvCxnSpPr>
            <a:stCxn id="150" idx="0"/>
          </p:cNvCxnSpPr>
          <p:nvPr/>
        </p:nvCxnSpPr>
        <p:spPr>
          <a:xfrm flipH="1" rot="10800000">
            <a:off x="3089425" y="2198575"/>
            <a:ext cx="507600" cy="504300"/>
          </a:xfrm>
          <a:prstGeom prst="straightConnector1">
            <a:avLst/>
          </a:prstGeom>
          <a:noFill/>
          <a:ln cap="flat" cmpd="sng" w="9525">
            <a:solidFill>
              <a:schemeClr val="dk1"/>
            </a:solidFill>
            <a:prstDash val="solid"/>
            <a:round/>
            <a:headEnd len="med" w="med" type="none"/>
            <a:tailEnd len="med" w="med" type="none"/>
          </a:ln>
        </p:spPr>
      </p:cxnSp>
      <p:cxnSp>
        <p:nvCxnSpPr>
          <p:cNvPr id="159" name="Google Shape;159;p25"/>
          <p:cNvCxnSpPr>
            <a:stCxn id="149" idx="0"/>
          </p:cNvCxnSpPr>
          <p:nvPr/>
        </p:nvCxnSpPr>
        <p:spPr>
          <a:xfrm rot="10800000">
            <a:off x="3623900" y="2225575"/>
            <a:ext cx="530100" cy="477300"/>
          </a:xfrm>
          <a:prstGeom prst="straightConnector1">
            <a:avLst/>
          </a:prstGeom>
          <a:noFill/>
          <a:ln cap="flat" cmpd="sng" w="9525">
            <a:solidFill>
              <a:schemeClr val="dk1"/>
            </a:solidFill>
            <a:prstDash val="solid"/>
            <a:round/>
            <a:headEnd len="med" w="med" type="none"/>
            <a:tailEnd len="med" w="med" type="none"/>
          </a:ln>
        </p:spPr>
      </p:cxnSp>
      <p:sp>
        <p:nvSpPr>
          <p:cNvPr id="157" name="Google Shape;157;p25"/>
          <p:cNvSpPr/>
          <p:nvPr/>
        </p:nvSpPr>
        <p:spPr>
          <a:xfrm>
            <a:off x="1274100" y="18151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143c</a:t>
            </a:r>
            <a:endParaRPr/>
          </a:p>
        </p:txBody>
      </p:sp>
      <p:sp>
        <p:nvSpPr>
          <p:cNvPr id="160" name="Google Shape;160;p25"/>
          <p:cNvSpPr/>
          <p:nvPr/>
        </p:nvSpPr>
        <p:spPr>
          <a:xfrm>
            <a:off x="3236275" y="17614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99j7</a:t>
            </a:r>
            <a:endParaRPr/>
          </a:p>
        </p:txBody>
      </p:sp>
      <p:cxnSp>
        <p:nvCxnSpPr>
          <p:cNvPr id="161" name="Google Shape;161;p25"/>
          <p:cNvCxnSpPr/>
          <p:nvPr/>
        </p:nvCxnSpPr>
        <p:spPr>
          <a:xfrm rot="10800000">
            <a:off x="1631725" y="2249025"/>
            <a:ext cx="471600" cy="457200"/>
          </a:xfrm>
          <a:prstGeom prst="straightConnector1">
            <a:avLst/>
          </a:prstGeom>
          <a:noFill/>
          <a:ln cap="flat" cmpd="sng" w="9525">
            <a:solidFill>
              <a:schemeClr val="dk1"/>
            </a:solidFill>
            <a:prstDash val="solid"/>
            <a:round/>
            <a:headEnd len="med" w="med" type="none"/>
            <a:tailEnd len="med" w="med" type="none"/>
          </a:ln>
        </p:spPr>
      </p:cxnSp>
      <p:cxnSp>
        <p:nvCxnSpPr>
          <p:cNvPr id="162" name="Google Shape;162;p25"/>
          <p:cNvCxnSpPr/>
          <p:nvPr/>
        </p:nvCxnSpPr>
        <p:spPr>
          <a:xfrm rot="10800000">
            <a:off x="2716375" y="1566650"/>
            <a:ext cx="891900" cy="226200"/>
          </a:xfrm>
          <a:prstGeom prst="straightConnector1">
            <a:avLst/>
          </a:prstGeom>
          <a:noFill/>
          <a:ln cap="flat" cmpd="sng" w="9525">
            <a:solidFill>
              <a:schemeClr val="dk1"/>
            </a:solidFill>
            <a:prstDash val="solid"/>
            <a:round/>
            <a:headEnd len="med" w="med" type="none"/>
            <a:tailEnd len="med" w="med" type="none"/>
          </a:ln>
        </p:spPr>
      </p:cxnSp>
      <p:sp>
        <p:nvSpPr>
          <p:cNvPr id="163" name="Google Shape;163;p25"/>
          <p:cNvSpPr/>
          <p:nvPr/>
        </p:nvSpPr>
        <p:spPr>
          <a:xfrm>
            <a:off x="2218825" y="11294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tyg4</a:t>
            </a:r>
            <a:endParaRPr/>
          </a:p>
        </p:txBody>
      </p:sp>
      <p:sp>
        <p:nvSpPr>
          <p:cNvPr id="164" name="Google Shape;164;p25"/>
          <p:cNvSpPr txBox="1"/>
          <p:nvPr/>
        </p:nvSpPr>
        <p:spPr>
          <a:xfrm>
            <a:off x="5049375" y="874050"/>
            <a:ext cx="3783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Is c1 in the log?</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Merkle Tree Proof Visualized</a:t>
            </a:r>
            <a:endParaRPr/>
          </a:p>
        </p:txBody>
      </p:sp>
      <p:sp>
        <p:nvSpPr>
          <p:cNvPr id="170" name="Google Shape;170;p26"/>
          <p:cNvSpPr/>
          <p:nvPr/>
        </p:nvSpPr>
        <p:spPr>
          <a:xfrm>
            <a:off x="914400"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a12x</a:t>
            </a:r>
            <a:endParaRPr/>
          </a:p>
        </p:txBody>
      </p:sp>
      <p:sp>
        <p:nvSpPr>
          <p:cNvPr id="171" name="Google Shape;171;p26"/>
          <p:cNvSpPr/>
          <p:nvPr/>
        </p:nvSpPr>
        <p:spPr>
          <a:xfrm>
            <a:off x="1786200"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45ty</a:t>
            </a:r>
            <a:endParaRPr/>
          </a:p>
        </p:txBody>
      </p:sp>
      <p:sp>
        <p:nvSpPr>
          <p:cNvPr id="172" name="Google Shape;172;p26"/>
          <p:cNvSpPr/>
          <p:nvPr/>
        </p:nvSpPr>
        <p:spPr>
          <a:xfrm>
            <a:off x="3834650"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0opi</a:t>
            </a:r>
            <a:endParaRPr/>
          </a:p>
        </p:txBody>
      </p:sp>
      <p:sp>
        <p:nvSpPr>
          <p:cNvPr id="173" name="Google Shape;173;p26"/>
          <p:cNvSpPr/>
          <p:nvPr/>
        </p:nvSpPr>
        <p:spPr>
          <a:xfrm>
            <a:off x="2770075"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4cv7</a:t>
            </a:r>
            <a:endParaRPr/>
          </a:p>
        </p:txBody>
      </p:sp>
      <p:sp>
        <p:nvSpPr>
          <p:cNvPr id="174" name="Google Shape;174;p26"/>
          <p:cNvSpPr txBox="1"/>
          <p:nvPr/>
        </p:nvSpPr>
        <p:spPr>
          <a:xfrm>
            <a:off x="1048850" y="3139975"/>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c1</a:t>
            </a:r>
            <a:endParaRPr>
              <a:solidFill>
                <a:schemeClr val="dk1"/>
              </a:solidFill>
            </a:endParaRPr>
          </a:p>
        </p:txBody>
      </p:sp>
      <p:sp>
        <p:nvSpPr>
          <p:cNvPr id="175" name="Google Shape;175;p26"/>
          <p:cNvSpPr txBox="1"/>
          <p:nvPr/>
        </p:nvSpPr>
        <p:spPr>
          <a:xfrm>
            <a:off x="1880400" y="3139975"/>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c2</a:t>
            </a:r>
            <a:endParaRPr>
              <a:solidFill>
                <a:schemeClr val="dk1"/>
              </a:solidFill>
            </a:endParaRPr>
          </a:p>
        </p:txBody>
      </p:sp>
      <p:sp>
        <p:nvSpPr>
          <p:cNvPr id="176" name="Google Shape;176;p26"/>
          <p:cNvSpPr txBox="1"/>
          <p:nvPr/>
        </p:nvSpPr>
        <p:spPr>
          <a:xfrm>
            <a:off x="2857525" y="3108600"/>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c3</a:t>
            </a:r>
            <a:endParaRPr>
              <a:solidFill>
                <a:schemeClr val="dk1"/>
              </a:solidFill>
            </a:endParaRPr>
          </a:p>
        </p:txBody>
      </p:sp>
      <p:sp>
        <p:nvSpPr>
          <p:cNvPr id="177" name="Google Shape;177;p26"/>
          <p:cNvSpPr txBox="1"/>
          <p:nvPr/>
        </p:nvSpPr>
        <p:spPr>
          <a:xfrm>
            <a:off x="3922100" y="3108600"/>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c4</a:t>
            </a:r>
            <a:endParaRPr>
              <a:solidFill>
                <a:schemeClr val="dk1"/>
              </a:solidFill>
            </a:endParaRPr>
          </a:p>
        </p:txBody>
      </p:sp>
      <p:cxnSp>
        <p:nvCxnSpPr>
          <p:cNvPr id="178" name="Google Shape;178;p26"/>
          <p:cNvCxnSpPr>
            <a:stCxn id="170" idx="0"/>
          </p:cNvCxnSpPr>
          <p:nvPr/>
        </p:nvCxnSpPr>
        <p:spPr>
          <a:xfrm flipH="1" rot="10800000">
            <a:off x="1233750" y="2252275"/>
            <a:ext cx="332700" cy="450600"/>
          </a:xfrm>
          <a:prstGeom prst="straightConnector1">
            <a:avLst/>
          </a:prstGeom>
          <a:noFill/>
          <a:ln cap="flat" cmpd="sng" w="9525">
            <a:solidFill>
              <a:schemeClr val="dk1"/>
            </a:solidFill>
            <a:prstDash val="solid"/>
            <a:round/>
            <a:headEnd len="med" w="med" type="none"/>
            <a:tailEnd len="med" w="med" type="none"/>
          </a:ln>
        </p:spPr>
      </p:cxnSp>
      <p:cxnSp>
        <p:nvCxnSpPr>
          <p:cNvPr id="179" name="Google Shape;179;p26"/>
          <p:cNvCxnSpPr>
            <a:endCxn id="180" idx="0"/>
          </p:cNvCxnSpPr>
          <p:nvPr/>
        </p:nvCxnSpPr>
        <p:spPr>
          <a:xfrm flipH="1">
            <a:off x="1593450" y="1566475"/>
            <a:ext cx="806700" cy="248700"/>
          </a:xfrm>
          <a:prstGeom prst="straightConnector1">
            <a:avLst/>
          </a:prstGeom>
          <a:noFill/>
          <a:ln cap="flat" cmpd="sng" w="9525">
            <a:solidFill>
              <a:schemeClr val="dk1"/>
            </a:solidFill>
            <a:prstDash val="solid"/>
            <a:round/>
            <a:headEnd len="med" w="med" type="none"/>
            <a:tailEnd len="med" w="med" type="none"/>
          </a:ln>
        </p:spPr>
      </p:cxnSp>
      <p:cxnSp>
        <p:nvCxnSpPr>
          <p:cNvPr id="181" name="Google Shape;181;p26"/>
          <p:cNvCxnSpPr>
            <a:stCxn id="173" idx="0"/>
          </p:cNvCxnSpPr>
          <p:nvPr/>
        </p:nvCxnSpPr>
        <p:spPr>
          <a:xfrm flipH="1" rot="10800000">
            <a:off x="3089425" y="2198575"/>
            <a:ext cx="507600" cy="504300"/>
          </a:xfrm>
          <a:prstGeom prst="straightConnector1">
            <a:avLst/>
          </a:prstGeom>
          <a:noFill/>
          <a:ln cap="flat" cmpd="sng" w="9525">
            <a:solidFill>
              <a:schemeClr val="dk1"/>
            </a:solidFill>
            <a:prstDash val="solid"/>
            <a:round/>
            <a:headEnd len="med" w="med" type="none"/>
            <a:tailEnd len="med" w="med" type="none"/>
          </a:ln>
        </p:spPr>
      </p:cxnSp>
      <p:cxnSp>
        <p:nvCxnSpPr>
          <p:cNvPr id="182" name="Google Shape;182;p26"/>
          <p:cNvCxnSpPr>
            <a:stCxn id="172" idx="0"/>
          </p:cNvCxnSpPr>
          <p:nvPr/>
        </p:nvCxnSpPr>
        <p:spPr>
          <a:xfrm rot="10800000">
            <a:off x="3623900" y="2225575"/>
            <a:ext cx="530100" cy="477300"/>
          </a:xfrm>
          <a:prstGeom prst="straightConnector1">
            <a:avLst/>
          </a:prstGeom>
          <a:noFill/>
          <a:ln cap="flat" cmpd="sng" w="9525">
            <a:solidFill>
              <a:schemeClr val="dk1"/>
            </a:solidFill>
            <a:prstDash val="solid"/>
            <a:round/>
            <a:headEnd len="med" w="med" type="none"/>
            <a:tailEnd len="med" w="med" type="none"/>
          </a:ln>
        </p:spPr>
      </p:cxnSp>
      <p:sp>
        <p:nvSpPr>
          <p:cNvPr id="180" name="Google Shape;180;p26"/>
          <p:cNvSpPr/>
          <p:nvPr/>
        </p:nvSpPr>
        <p:spPr>
          <a:xfrm>
            <a:off x="1274100" y="18151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143c</a:t>
            </a:r>
            <a:endParaRPr/>
          </a:p>
        </p:txBody>
      </p:sp>
      <p:sp>
        <p:nvSpPr>
          <p:cNvPr id="183" name="Google Shape;183;p26"/>
          <p:cNvSpPr/>
          <p:nvPr/>
        </p:nvSpPr>
        <p:spPr>
          <a:xfrm>
            <a:off x="3236275" y="17614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99j7</a:t>
            </a:r>
            <a:endParaRPr/>
          </a:p>
        </p:txBody>
      </p:sp>
      <p:cxnSp>
        <p:nvCxnSpPr>
          <p:cNvPr id="184" name="Google Shape;184;p26"/>
          <p:cNvCxnSpPr/>
          <p:nvPr/>
        </p:nvCxnSpPr>
        <p:spPr>
          <a:xfrm rot="10800000">
            <a:off x="1631725" y="2249025"/>
            <a:ext cx="471600" cy="457200"/>
          </a:xfrm>
          <a:prstGeom prst="straightConnector1">
            <a:avLst/>
          </a:prstGeom>
          <a:noFill/>
          <a:ln cap="flat" cmpd="sng" w="9525">
            <a:solidFill>
              <a:schemeClr val="dk1"/>
            </a:solidFill>
            <a:prstDash val="solid"/>
            <a:round/>
            <a:headEnd len="med" w="med" type="none"/>
            <a:tailEnd len="med" w="med" type="none"/>
          </a:ln>
        </p:spPr>
      </p:cxnSp>
      <p:cxnSp>
        <p:nvCxnSpPr>
          <p:cNvPr id="185" name="Google Shape;185;p26"/>
          <p:cNvCxnSpPr/>
          <p:nvPr/>
        </p:nvCxnSpPr>
        <p:spPr>
          <a:xfrm rot="10800000">
            <a:off x="2716375" y="1566650"/>
            <a:ext cx="891900" cy="226200"/>
          </a:xfrm>
          <a:prstGeom prst="straightConnector1">
            <a:avLst/>
          </a:prstGeom>
          <a:noFill/>
          <a:ln cap="flat" cmpd="sng" w="9525">
            <a:solidFill>
              <a:schemeClr val="dk1"/>
            </a:solidFill>
            <a:prstDash val="solid"/>
            <a:round/>
            <a:headEnd len="med" w="med" type="none"/>
            <a:tailEnd len="med" w="med" type="none"/>
          </a:ln>
        </p:spPr>
      </p:cxnSp>
      <p:sp>
        <p:nvSpPr>
          <p:cNvPr id="186" name="Google Shape;186;p26"/>
          <p:cNvSpPr/>
          <p:nvPr/>
        </p:nvSpPr>
        <p:spPr>
          <a:xfrm>
            <a:off x="2218825" y="11294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tyg4</a:t>
            </a:r>
            <a:endParaRPr/>
          </a:p>
        </p:txBody>
      </p:sp>
      <p:sp>
        <p:nvSpPr>
          <p:cNvPr id="187" name="Google Shape;187;p26"/>
          <p:cNvSpPr txBox="1"/>
          <p:nvPr/>
        </p:nvSpPr>
        <p:spPr>
          <a:xfrm>
            <a:off x="5049375" y="874050"/>
            <a:ext cx="3783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Is c1 in the log?</a:t>
            </a:r>
            <a:endParaRPr>
              <a:solidFill>
                <a:schemeClr val="dk1"/>
              </a:solidFill>
            </a:endParaRPr>
          </a:p>
          <a:p>
            <a:pPr indent="0" lvl="0" marL="0" rtl="0" algn="l">
              <a:spcBef>
                <a:spcPts val="0"/>
              </a:spcBef>
              <a:spcAft>
                <a:spcPts val="0"/>
              </a:spcAft>
              <a:buNone/>
            </a:pPr>
            <a:r>
              <a:rPr lang="en">
                <a:solidFill>
                  <a:schemeClr val="dk1"/>
                </a:solidFill>
              </a:rPr>
              <a:t>Gather all the hashes from opposite branches.</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188" name="Google Shape;188;p26"/>
          <p:cNvSpPr/>
          <p:nvPr/>
        </p:nvSpPr>
        <p:spPr>
          <a:xfrm>
            <a:off x="1633825" y="2568400"/>
            <a:ext cx="891900" cy="66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6"/>
          <p:cNvSpPr/>
          <p:nvPr/>
        </p:nvSpPr>
        <p:spPr>
          <a:xfrm>
            <a:off x="3089425" y="1647175"/>
            <a:ext cx="891900" cy="66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Merkle Tree Proof Visualized</a:t>
            </a:r>
            <a:endParaRPr/>
          </a:p>
        </p:txBody>
      </p:sp>
      <p:sp>
        <p:nvSpPr>
          <p:cNvPr id="195" name="Google Shape;195;p27"/>
          <p:cNvSpPr/>
          <p:nvPr/>
        </p:nvSpPr>
        <p:spPr>
          <a:xfrm>
            <a:off x="914400"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a12x</a:t>
            </a:r>
            <a:endParaRPr/>
          </a:p>
        </p:txBody>
      </p:sp>
      <p:sp>
        <p:nvSpPr>
          <p:cNvPr id="196" name="Google Shape;196;p27"/>
          <p:cNvSpPr/>
          <p:nvPr/>
        </p:nvSpPr>
        <p:spPr>
          <a:xfrm>
            <a:off x="1786200"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45ty</a:t>
            </a:r>
            <a:endParaRPr/>
          </a:p>
        </p:txBody>
      </p:sp>
      <p:sp>
        <p:nvSpPr>
          <p:cNvPr id="197" name="Google Shape;197;p27"/>
          <p:cNvSpPr/>
          <p:nvPr/>
        </p:nvSpPr>
        <p:spPr>
          <a:xfrm>
            <a:off x="3834650"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0opi</a:t>
            </a:r>
            <a:endParaRPr/>
          </a:p>
        </p:txBody>
      </p:sp>
      <p:sp>
        <p:nvSpPr>
          <p:cNvPr id="198" name="Google Shape;198;p27"/>
          <p:cNvSpPr/>
          <p:nvPr/>
        </p:nvSpPr>
        <p:spPr>
          <a:xfrm>
            <a:off x="2770075"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4cv7</a:t>
            </a:r>
            <a:endParaRPr/>
          </a:p>
        </p:txBody>
      </p:sp>
      <p:sp>
        <p:nvSpPr>
          <p:cNvPr id="199" name="Google Shape;199;p27"/>
          <p:cNvSpPr txBox="1"/>
          <p:nvPr/>
        </p:nvSpPr>
        <p:spPr>
          <a:xfrm>
            <a:off x="1048850" y="3139975"/>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c1</a:t>
            </a:r>
            <a:endParaRPr>
              <a:solidFill>
                <a:schemeClr val="dk1"/>
              </a:solidFill>
            </a:endParaRPr>
          </a:p>
        </p:txBody>
      </p:sp>
      <p:sp>
        <p:nvSpPr>
          <p:cNvPr id="200" name="Google Shape;200;p27"/>
          <p:cNvSpPr txBox="1"/>
          <p:nvPr/>
        </p:nvSpPr>
        <p:spPr>
          <a:xfrm>
            <a:off x="1880400" y="3139975"/>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c2</a:t>
            </a:r>
            <a:endParaRPr>
              <a:solidFill>
                <a:schemeClr val="dk1"/>
              </a:solidFill>
            </a:endParaRPr>
          </a:p>
        </p:txBody>
      </p:sp>
      <p:sp>
        <p:nvSpPr>
          <p:cNvPr id="201" name="Google Shape;201;p27"/>
          <p:cNvSpPr txBox="1"/>
          <p:nvPr/>
        </p:nvSpPr>
        <p:spPr>
          <a:xfrm>
            <a:off x="2857525" y="3108600"/>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c3</a:t>
            </a:r>
            <a:endParaRPr>
              <a:solidFill>
                <a:schemeClr val="dk1"/>
              </a:solidFill>
            </a:endParaRPr>
          </a:p>
        </p:txBody>
      </p:sp>
      <p:sp>
        <p:nvSpPr>
          <p:cNvPr id="202" name="Google Shape;202;p27"/>
          <p:cNvSpPr txBox="1"/>
          <p:nvPr/>
        </p:nvSpPr>
        <p:spPr>
          <a:xfrm>
            <a:off x="3922100" y="3108600"/>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c4</a:t>
            </a:r>
            <a:endParaRPr>
              <a:solidFill>
                <a:schemeClr val="dk1"/>
              </a:solidFill>
            </a:endParaRPr>
          </a:p>
        </p:txBody>
      </p:sp>
      <p:cxnSp>
        <p:nvCxnSpPr>
          <p:cNvPr id="203" name="Google Shape;203;p27"/>
          <p:cNvCxnSpPr>
            <a:stCxn id="195" idx="0"/>
          </p:cNvCxnSpPr>
          <p:nvPr/>
        </p:nvCxnSpPr>
        <p:spPr>
          <a:xfrm flipH="1" rot="10800000">
            <a:off x="1233750" y="2252275"/>
            <a:ext cx="332700" cy="450600"/>
          </a:xfrm>
          <a:prstGeom prst="straightConnector1">
            <a:avLst/>
          </a:prstGeom>
          <a:noFill/>
          <a:ln cap="flat" cmpd="sng" w="9525">
            <a:solidFill>
              <a:schemeClr val="dk1"/>
            </a:solidFill>
            <a:prstDash val="solid"/>
            <a:round/>
            <a:headEnd len="med" w="med" type="none"/>
            <a:tailEnd len="med" w="med" type="none"/>
          </a:ln>
        </p:spPr>
      </p:cxnSp>
      <p:cxnSp>
        <p:nvCxnSpPr>
          <p:cNvPr id="204" name="Google Shape;204;p27"/>
          <p:cNvCxnSpPr>
            <a:endCxn id="205" idx="0"/>
          </p:cNvCxnSpPr>
          <p:nvPr/>
        </p:nvCxnSpPr>
        <p:spPr>
          <a:xfrm flipH="1">
            <a:off x="1593450" y="1566475"/>
            <a:ext cx="806700" cy="248700"/>
          </a:xfrm>
          <a:prstGeom prst="straightConnector1">
            <a:avLst/>
          </a:prstGeom>
          <a:noFill/>
          <a:ln cap="flat" cmpd="sng" w="9525">
            <a:solidFill>
              <a:schemeClr val="dk1"/>
            </a:solidFill>
            <a:prstDash val="solid"/>
            <a:round/>
            <a:headEnd len="med" w="med" type="none"/>
            <a:tailEnd len="med" w="med" type="none"/>
          </a:ln>
        </p:spPr>
      </p:cxnSp>
      <p:cxnSp>
        <p:nvCxnSpPr>
          <p:cNvPr id="206" name="Google Shape;206;p27"/>
          <p:cNvCxnSpPr>
            <a:stCxn id="198" idx="0"/>
          </p:cNvCxnSpPr>
          <p:nvPr/>
        </p:nvCxnSpPr>
        <p:spPr>
          <a:xfrm flipH="1" rot="10800000">
            <a:off x="3089425" y="2198575"/>
            <a:ext cx="507600" cy="504300"/>
          </a:xfrm>
          <a:prstGeom prst="straightConnector1">
            <a:avLst/>
          </a:prstGeom>
          <a:noFill/>
          <a:ln cap="flat" cmpd="sng" w="9525">
            <a:solidFill>
              <a:schemeClr val="dk1"/>
            </a:solidFill>
            <a:prstDash val="solid"/>
            <a:round/>
            <a:headEnd len="med" w="med" type="none"/>
            <a:tailEnd len="med" w="med" type="none"/>
          </a:ln>
        </p:spPr>
      </p:cxnSp>
      <p:cxnSp>
        <p:nvCxnSpPr>
          <p:cNvPr id="207" name="Google Shape;207;p27"/>
          <p:cNvCxnSpPr>
            <a:stCxn id="197" idx="0"/>
          </p:cNvCxnSpPr>
          <p:nvPr/>
        </p:nvCxnSpPr>
        <p:spPr>
          <a:xfrm rot="10800000">
            <a:off x="3623900" y="2225575"/>
            <a:ext cx="530100" cy="477300"/>
          </a:xfrm>
          <a:prstGeom prst="straightConnector1">
            <a:avLst/>
          </a:prstGeom>
          <a:noFill/>
          <a:ln cap="flat" cmpd="sng" w="9525">
            <a:solidFill>
              <a:schemeClr val="dk1"/>
            </a:solidFill>
            <a:prstDash val="solid"/>
            <a:round/>
            <a:headEnd len="med" w="med" type="none"/>
            <a:tailEnd len="med" w="med" type="none"/>
          </a:ln>
        </p:spPr>
      </p:cxnSp>
      <p:sp>
        <p:nvSpPr>
          <p:cNvPr id="205" name="Google Shape;205;p27"/>
          <p:cNvSpPr/>
          <p:nvPr/>
        </p:nvSpPr>
        <p:spPr>
          <a:xfrm>
            <a:off x="1274100" y="18151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143c</a:t>
            </a:r>
            <a:endParaRPr/>
          </a:p>
        </p:txBody>
      </p:sp>
      <p:sp>
        <p:nvSpPr>
          <p:cNvPr id="208" name="Google Shape;208;p27"/>
          <p:cNvSpPr/>
          <p:nvPr/>
        </p:nvSpPr>
        <p:spPr>
          <a:xfrm>
            <a:off x="3236275" y="17614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99j7</a:t>
            </a:r>
            <a:endParaRPr/>
          </a:p>
        </p:txBody>
      </p:sp>
      <p:cxnSp>
        <p:nvCxnSpPr>
          <p:cNvPr id="209" name="Google Shape;209;p27"/>
          <p:cNvCxnSpPr/>
          <p:nvPr/>
        </p:nvCxnSpPr>
        <p:spPr>
          <a:xfrm rot="10800000">
            <a:off x="1631725" y="2249025"/>
            <a:ext cx="471600" cy="457200"/>
          </a:xfrm>
          <a:prstGeom prst="straightConnector1">
            <a:avLst/>
          </a:prstGeom>
          <a:noFill/>
          <a:ln cap="flat" cmpd="sng" w="9525">
            <a:solidFill>
              <a:schemeClr val="dk1"/>
            </a:solidFill>
            <a:prstDash val="solid"/>
            <a:round/>
            <a:headEnd len="med" w="med" type="none"/>
            <a:tailEnd len="med" w="med" type="none"/>
          </a:ln>
        </p:spPr>
      </p:cxnSp>
      <p:cxnSp>
        <p:nvCxnSpPr>
          <p:cNvPr id="210" name="Google Shape;210;p27"/>
          <p:cNvCxnSpPr/>
          <p:nvPr/>
        </p:nvCxnSpPr>
        <p:spPr>
          <a:xfrm rot="10800000">
            <a:off x="2716375" y="1566650"/>
            <a:ext cx="891900" cy="226200"/>
          </a:xfrm>
          <a:prstGeom prst="straightConnector1">
            <a:avLst/>
          </a:prstGeom>
          <a:noFill/>
          <a:ln cap="flat" cmpd="sng" w="9525">
            <a:solidFill>
              <a:schemeClr val="dk1"/>
            </a:solidFill>
            <a:prstDash val="solid"/>
            <a:round/>
            <a:headEnd len="med" w="med" type="none"/>
            <a:tailEnd len="med" w="med" type="none"/>
          </a:ln>
        </p:spPr>
      </p:cxnSp>
      <p:sp>
        <p:nvSpPr>
          <p:cNvPr id="211" name="Google Shape;211;p27"/>
          <p:cNvSpPr/>
          <p:nvPr/>
        </p:nvSpPr>
        <p:spPr>
          <a:xfrm>
            <a:off x="2218825" y="11294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tyg4</a:t>
            </a:r>
            <a:endParaRPr/>
          </a:p>
        </p:txBody>
      </p:sp>
      <p:sp>
        <p:nvSpPr>
          <p:cNvPr id="212" name="Google Shape;212;p27"/>
          <p:cNvSpPr txBox="1"/>
          <p:nvPr/>
        </p:nvSpPr>
        <p:spPr>
          <a:xfrm>
            <a:off x="5049375" y="874050"/>
            <a:ext cx="3783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Is c1 in the log?</a:t>
            </a:r>
            <a:endParaRPr>
              <a:solidFill>
                <a:schemeClr val="dk1"/>
              </a:solidFill>
            </a:endParaRPr>
          </a:p>
          <a:p>
            <a:pPr indent="0" lvl="0" marL="0" rtl="0" algn="l">
              <a:spcBef>
                <a:spcPts val="0"/>
              </a:spcBef>
              <a:spcAft>
                <a:spcPts val="0"/>
              </a:spcAft>
              <a:buNone/>
            </a:pPr>
            <a:r>
              <a:rPr lang="en">
                <a:solidFill>
                  <a:schemeClr val="dk1"/>
                </a:solidFill>
              </a:rPr>
              <a:t>Gather all the hashes from opposite branches.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If H(H(H(c1) + 45ty) + 99j7) = tyg4, we know that it is!</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213" name="Google Shape;213;p27"/>
          <p:cNvSpPr/>
          <p:nvPr/>
        </p:nvSpPr>
        <p:spPr>
          <a:xfrm>
            <a:off x="1633825" y="2568400"/>
            <a:ext cx="891900" cy="66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7"/>
          <p:cNvSpPr/>
          <p:nvPr/>
        </p:nvSpPr>
        <p:spPr>
          <a:xfrm>
            <a:off x="3089425" y="1647175"/>
            <a:ext cx="891900" cy="66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Merkle Tree Proof Visualized</a:t>
            </a:r>
            <a:endParaRPr/>
          </a:p>
        </p:txBody>
      </p:sp>
      <p:sp>
        <p:nvSpPr>
          <p:cNvPr id="220" name="Google Shape;220;p28"/>
          <p:cNvSpPr/>
          <p:nvPr/>
        </p:nvSpPr>
        <p:spPr>
          <a:xfrm>
            <a:off x="914400"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a12x</a:t>
            </a:r>
            <a:endParaRPr/>
          </a:p>
        </p:txBody>
      </p:sp>
      <p:sp>
        <p:nvSpPr>
          <p:cNvPr id="221" name="Google Shape;221;p28"/>
          <p:cNvSpPr/>
          <p:nvPr/>
        </p:nvSpPr>
        <p:spPr>
          <a:xfrm>
            <a:off x="1786200"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45ty</a:t>
            </a:r>
            <a:endParaRPr/>
          </a:p>
        </p:txBody>
      </p:sp>
      <p:sp>
        <p:nvSpPr>
          <p:cNvPr id="222" name="Google Shape;222;p28"/>
          <p:cNvSpPr/>
          <p:nvPr/>
        </p:nvSpPr>
        <p:spPr>
          <a:xfrm>
            <a:off x="3834650"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0opi</a:t>
            </a:r>
            <a:endParaRPr/>
          </a:p>
        </p:txBody>
      </p:sp>
      <p:sp>
        <p:nvSpPr>
          <p:cNvPr id="223" name="Google Shape;223;p28"/>
          <p:cNvSpPr/>
          <p:nvPr/>
        </p:nvSpPr>
        <p:spPr>
          <a:xfrm>
            <a:off x="2770075"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4cv7</a:t>
            </a:r>
            <a:endParaRPr/>
          </a:p>
        </p:txBody>
      </p:sp>
      <p:sp>
        <p:nvSpPr>
          <p:cNvPr id="224" name="Google Shape;224;p28"/>
          <p:cNvSpPr txBox="1"/>
          <p:nvPr/>
        </p:nvSpPr>
        <p:spPr>
          <a:xfrm>
            <a:off x="1048850" y="3139975"/>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c1</a:t>
            </a:r>
            <a:endParaRPr>
              <a:solidFill>
                <a:schemeClr val="dk1"/>
              </a:solidFill>
            </a:endParaRPr>
          </a:p>
        </p:txBody>
      </p:sp>
      <p:sp>
        <p:nvSpPr>
          <p:cNvPr id="225" name="Google Shape;225;p28"/>
          <p:cNvSpPr txBox="1"/>
          <p:nvPr/>
        </p:nvSpPr>
        <p:spPr>
          <a:xfrm>
            <a:off x="1880400" y="3139975"/>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c2</a:t>
            </a:r>
            <a:endParaRPr>
              <a:solidFill>
                <a:schemeClr val="dk1"/>
              </a:solidFill>
            </a:endParaRPr>
          </a:p>
        </p:txBody>
      </p:sp>
      <p:sp>
        <p:nvSpPr>
          <p:cNvPr id="226" name="Google Shape;226;p28"/>
          <p:cNvSpPr txBox="1"/>
          <p:nvPr/>
        </p:nvSpPr>
        <p:spPr>
          <a:xfrm>
            <a:off x="2857525" y="3108600"/>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c3</a:t>
            </a:r>
            <a:endParaRPr>
              <a:solidFill>
                <a:schemeClr val="dk1"/>
              </a:solidFill>
            </a:endParaRPr>
          </a:p>
        </p:txBody>
      </p:sp>
      <p:sp>
        <p:nvSpPr>
          <p:cNvPr id="227" name="Google Shape;227;p28"/>
          <p:cNvSpPr txBox="1"/>
          <p:nvPr/>
        </p:nvSpPr>
        <p:spPr>
          <a:xfrm>
            <a:off x="3922100" y="3108600"/>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c4</a:t>
            </a:r>
            <a:endParaRPr>
              <a:solidFill>
                <a:schemeClr val="dk1"/>
              </a:solidFill>
            </a:endParaRPr>
          </a:p>
        </p:txBody>
      </p:sp>
      <p:cxnSp>
        <p:nvCxnSpPr>
          <p:cNvPr id="228" name="Google Shape;228;p28"/>
          <p:cNvCxnSpPr>
            <a:stCxn id="220" idx="0"/>
          </p:cNvCxnSpPr>
          <p:nvPr/>
        </p:nvCxnSpPr>
        <p:spPr>
          <a:xfrm flipH="1" rot="10800000">
            <a:off x="1233750" y="2252275"/>
            <a:ext cx="332700" cy="450600"/>
          </a:xfrm>
          <a:prstGeom prst="straightConnector1">
            <a:avLst/>
          </a:prstGeom>
          <a:noFill/>
          <a:ln cap="flat" cmpd="sng" w="9525">
            <a:solidFill>
              <a:schemeClr val="dk1"/>
            </a:solidFill>
            <a:prstDash val="solid"/>
            <a:round/>
            <a:headEnd len="med" w="med" type="none"/>
            <a:tailEnd len="med" w="med" type="none"/>
          </a:ln>
        </p:spPr>
      </p:cxnSp>
      <p:cxnSp>
        <p:nvCxnSpPr>
          <p:cNvPr id="229" name="Google Shape;229;p28"/>
          <p:cNvCxnSpPr>
            <a:endCxn id="230" idx="0"/>
          </p:cNvCxnSpPr>
          <p:nvPr/>
        </p:nvCxnSpPr>
        <p:spPr>
          <a:xfrm flipH="1">
            <a:off x="1593450" y="1566475"/>
            <a:ext cx="806700" cy="248700"/>
          </a:xfrm>
          <a:prstGeom prst="straightConnector1">
            <a:avLst/>
          </a:prstGeom>
          <a:noFill/>
          <a:ln cap="flat" cmpd="sng" w="9525">
            <a:solidFill>
              <a:schemeClr val="dk1"/>
            </a:solidFill>
            <a:prstDash val="solid"/>
            <a:round/>
            <a:headEnd len="med" w="med" type="none"/>
            <a:tailEnd len="med" w="med" type="none"/>
          </a:ln>
        </p:spPr>
      </p:cxnSp>
      <p:cxnSp>
        <p:nvCxnSpPr>
          <p:cNvPr id="231" name="Google Shape;231;p28"/>
          <p:cNvCxnSpPr>
            <a:stCxn id="223" idx="0"/>
          </p:cNvCxnSpPr>
          <p:nvPr/>
        </p:nvCxnSpPr>
        <p:spPr>
          <a:xfrm flipH="1" rot="10800000">
            <a:off x="3089425" y="2198575"/>
            <a:ext cx="507600" cy="504300"/>
          </a:xfrm>
          <a:prstGeom prst="straightConnector1">
            <a:avLst/>
          </a:prstGeom>
          <a:noFill/>
          <a:ln cap="flat" cmpd="sng" w="9525">
            <a:solidFill>
              <a:schemeClr val="dk1"/>
            </a:solidFill>
            <a:prstDash val="solid"/>
            <a:round/>
            <a:headEnd len="med" w="med" type="none"/>
            <a:tailEnd len="med" w="med" type="none"/>
          </a:ln>
        </p:spPr>
      </p:cxnSp>
      <p:cxnSp>
        <p:nvCxnSpPr>
          <p:cNvPr id="232" name="Google Shape;232;p28"/>
          <p:cNvCxnSpPr>
            <a:stCxn id="222" idx="0"/>
          </p:cNvCxnSpPr>
          <p:nvPr/>
        </p:nvCxnSpPr>
        <p:spPr>
          <a:xfrm rot="10800000">
            <a:off x="3623900" y="2225575"/>
            <a:ext cx="530100" cy="477300"/>
          </a:xfrm>
          <a:prstGeom prst="straightConnector1">
            <a:avLst/>
          </a:prstGeom>
          <a:noFill/>
          <a:ln cap="flat" cmpd="sng" w="9525">
            <a:solidFill>
              <a:schemeClr val="dk1"/>
            </a:solidFill>
            <a:prstDash val="solid"/>
            <a:round/>
            <a:headEnd len="med" w="med" type="none"/>
            <a:tailEnd len="med" w="med" type="none"/>
          </a:ln>
        </p:spPr>
      </p:cxnSp>
      <p:sp>
        <p:nvSpPr>
          <p:cNvPr id="230" name="Google Shape;230;p28"/>
          <p:cNvSpPr/>
          <p:nvPr/>
        </p:nvSpPr>
        <p:spPr>
          <a:xfrm>
            <a:off x="1274100" y="18151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143c</a:t>
            </a:r>
            <a:endParaRPr/>
          </a:p>
        </p:txBody>
      </p:sp>
      <p:sp>
        <p:nvSpPr>
          <p:cNvPr id="233" name="Google Shape;233;p28"/>
          <p:cNvSpPr/>
          <p:nvPr/>
        </p:nvSpPr>
        <p:spPr>
          <a:xfrm>
            <a:off x="3236275" y="17614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99j7</a:t>
            </a:r>
            <a:endParaRPr/>
          </a:p>
        </p:txBody>
      </p:sp>
      <p:cxnSp>
        <p:nvCxnSpPr>
          <p:cNvPr id="234" name="Google Shape;234;p28"/>
          <p:cNvCxnSpPr/>
          <p:nvPr/>
        </p:nvCxnSpPr>
        <p:spPr>
          <a:xfrm rot="10800000">
            <a:off x="1631725" y="2249025"/>
            <a:ext cx="471600" cy="457200"/>
          </a:xfrm>
          <a:prstGeom prst="straightConnector1">
            <a:avLst/>
          </a:prstGeom>
          <a:noFill/>
          <a:ln cap="flat" cmpd="sng" w="9525">
            <a:solidFill>
              <a:schemeClr val="dk1"/>
            </a:solidFill>
            <a:prstDash val="solid"/>
            <a:round/>
            <a:headEnd len="med" w="med" type="none"/>
            <a:tailEnd len="med" w="med" type="none"/>
          </a:ln>
        </p:spPr>
      </p:cxnSp>
      <p:cxnSp>
        <p:nvCxnSpPr>
          <p:cNvPr id="235" name="Google Shape;235;p28"/>
          <p:cNvCxnSpPr/>
          <p:nvPr/>
        </p:nvCxnSpPr>
        <p:spPr>
          <a:xfrm rot="10800000">
            <a:off x="2716375" y="1566650"/>
            <a:ext cx="891900" cy="226200"/>
          </a:xfrm>
          <a:prstGeom prst="straightConnector1">
            <a:avLst/>
          </a:prstGeom>
          <a:noFill/>
          <a:ln cap="flat" cmpd="sng" w="9525">
            <a:solidFill>
              <a:schemeClr val="dk1"/>
            </a:solidFill>
            <a:prstDash val="solid"/>
            <a:round/>
            <a:headEnd len="med" w="med" type="none"/>
            <a:tailEnd len="med" w="med" type="none"/>
          </a:ln>
        </p:spPr>
      </p:cxnSp>
      <p:sp>
        <p:nvSpPr>
          <p:cNvPr id="236" name="Google Shape;236;p28"/>
          <p:cNvSpPr/>
          <p:nvPr/>
        </p:nvSpPr>
        <p:spPr>
          <a:xfrm>
            <a:off x="2218825" y="11294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tyg4</a:t>
            </a:r>
            <a:endParaRPr/>
          </a:p>
        </p:txBody>
      </p:sp>
      <p:sp>
        <p:nvSpPr>
          <p:cNvPr id="237" name="Google Shape;237;p28"/>
          <p:cNvSpPr txBox="1"/>
          <p:nvPr/>
        </p:nvSpPr>
        <p:spPr>
          <a:xfrm>
            <a:off x="5049375" y="874050"/>
            <a:ext cx="37830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Is c1 in the log?</a:t>
            </a:r>
            <a:endParaRPr>
              <a:solidFill>
                <a:schemeClr val="dk1"/>
              </a:solidFill>
            </a:endParaRPr>
          </a:p>
          <a:p>
            <a:pPr indent="0" lvl="0" marL="0" rtl="0" algn="l">
              <a:spcBef>
                <a:spcPts val="0"/>
              </a:spcBef>
              <a:spcAft>
                <a:spcPts val="0"/>
              </a:spcAft>
              <a:buNone/>
            </a:pPr>
            <a:r>
              <a:rPr lang="en">
                <a:solidFill>
                  <a:schemeClr val="dk1"/>
                </a:solidFill>
              </a:rPr>
              <a:t>Gather all the hashes from opposite branches.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If H(H(H(c1) + 45ty) + 99j7) = tyg4, we know that it is!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But how can we be sure that we even received a correct root hash in the first place?  Fork attack!  Log shows monitors and browser different versions of the log.</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238" name="Google Shape;238;p28"/>
          <p:cNvSpPr/>
          <p:nvPr/>
        </p:nvSpPr>
        <p:spPr>
          <a:xfrm>
            <a:off x="1633825" y="2568400"/>
            <a:ext cx="891900" cy="66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8"/>
          <p:cNvSpPr/>
          <p:nvPr/>
        </p:nvSpPr>
        <p:spPr>
          <a:xfrm>
            <a:off x="3089425" y="1647175"/>
            <a:ext cx="891900" cy="66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Fork Consistency</a:t>
            </a:r>
            <a:endParaRPr/>
          </a:p>
        </p:txBody>
      </p:sp>
      <p:sp>
        <p:nvSpPr>
          <p:cNvPr id="245" name="Google Shape;245;p29"/>
          <p:cNvSpPr txBox="1"/>
          <p:nvPr>
            <p:ph idx="1" type="body"/>
          </p:nvPr>
        </p:nvSpPr>
        <p:spPr>
          <a:xfrm>
            <a:off x="311700" y="1152475"/>
            <a:ext cx="8520600" cy="384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order to make sure that it is not being shown a bogus fork of the log, the browser will exchange merkle tree roots with monitors to see if they differ.  However, if one log has a few more entries than another, and hasn’t been forked, they will have different Merkle roots.</a:t>
            </a:r>
            <a:endParaRPr/>
          </a:p>
          <a:p>
            <a:pPr indent="0" lvl="0" marL="0" rtl="0" algn="l">
              <a:spcBef>
                <a:spcPts val="1200"/>
              </a:spcBef>
              <a:spcAft>
                <a:spcPts val="0"/>
              </a:spcAft>
              <a:buNone/>
            </a:pPr>
            <a:r>
              <a:rPr lang="en"/>
              <a:t>You can use Merkle Trees (similarly to how we did before) to prove that one Merkle Tree is a prefix of the other, by showing how the root of the earlier one can be combined with the hashes of new elements in the second tree to output the root of the second tree.</a:t>
            </a:r>
            <a:endParaRPr/>
          </a:p>
          <a:p>
            <a:pPr indent="0" lvl="0" marL="0" rtl="0" algn="l">
              <a:spcBef>
                <a:spcPts val="1200"/>
              </a:spcBef>
              <a:spcAft>
                <a:spcPts val="1200"/>
              </a:spcAft>
              <a:buNone/>
            </a:pPr>
            <a:r>
              <a:rPr lang="en"/>
              <a:t>Hence a browser can be sure it is always reading from the same fork, and if it is bad, it will eventually be caught by the gossip pool.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Certificate Transparency is not Perfect</a:t>
            </a:r>
            <a:endParaRPr/>
          </a:p>
        </p:txBody>
      </p:sp>
      <p:sp>
        <p:nvSpPr>
          <p:cNvPr id="251" name="Google Shape;251;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While all of the above cryptographic proofs are useful for pointing out a bad actor, the truth of the matter is that they can’t do so instantly, and as a result it is still possible for a malicious certificate authority to get away with stealing passwords for at least some small period of time until a monitor catches it.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57" name="Google Shape;25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Certificate Transparency is our first introduction to dealing with decentralized distributed systems where we cannot trust the actors.  We will see these types of cryptographic proofs come up over and over again, especially when we cover Bitcoin in the near future!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the previous video, I mentioned some network protocols that we can use to send byte streams over the internet in a reliable manner.  However, how do we ensure that the byte streams are going to the right place?  This is where </a:t>
            </a:r>
            <a:r>
              <a:rPr lang="en"/>
              <a:t>certificate</a:t>
            </a:r>
            <a:r>
              <a:rPr lang="en"/>
              <a:t> transparency comes in.</a:t>
            </a:r>
            <a:endParaRPr/>
          </a:p>
          <a:p>
            <a:pPr indent="0" lvl="0" marL="0" rtl="0" algn="l">
              <a:spcBef>
                <a:spcPts val="1200"/>
              </a:spcBef>
              <a:spcAft>
                <a:spcPts val="1200"/>
              </a:spcAft>
              <a:buNone/>
            </a:pPr>
            <a:r>
              <a:rPr lang="en"/>
              <a:t>Certificate transparency is used in HTTPS, which takes traditional HTTP requests and adds an additional security layer (known as SSL/TLS).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 In the Middle Attacks</a:t>
            </a:r>
            <a:endParaRPr/>
          </a:p>
        </p:txBody>
      </p:sp>
      <p:sp>
        <p:nvSpPr>
          <p:cNvPr id="67" name="Google Shape;67;p15"/>
          <p:cNvSpPr txBox="1"/>
          <p:nvPr>
            <p:ph idx="1" type="body"/>
          </p:nvPr>
        </p:nvSpPr>
        <p:spPr>
          <a:xfrm>
            <a:off x="311700" y="1152475"/>
            <a:ext cx="8520600" cy="777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Third party reads and intercepts HTTP packets, can see any of the information being sent.</a:t>
            </a:r>
            <a:endParaRPr/>
          </a:p>
        </p:txBody>
      </p:sp>
      <p:pic>
        <p:nvPicPr>
          <p:cNvPr id="68" name="Google Shape;68;p15"/>
          <p:cNvPicPr preferRelativeResize="0"/>
          <p:nvPr/>
        </p:nvPicPr>
        <p:blipFill>
          <a:blip r:embed="rId3">
            <a:alphaModFix/>
          </a:blip>
          <a:stretch>
            <a:fillRect/>
          </a:stretch>
        </p:blipFill>
        <p:spPr>
          <a:xfrm>
            <a:off x="2230167" y="1882000"/>
            <a:ext cx="4683658" cy="2190200"/>
          </a:xfrm>
          <a:prstGeom prst="rect">
            <a:avLst/>
          </a:prstGeom>
          <a:noFill/>
          <a:ln>
            <a:noFill/>
          </a:ln>
        </p:spPr>
      </p:pic>
      <p:sp>
        <p:nvSpPr>
          <p:cNvPr id="69" name="Google Shape;69;p15"/>
          <p:cNvSpPr txBox="1"/>
          <p:nvPr/>
        </p:nvSpPr>
        <p:spPr>
          <a:xfrm>
            <a:off x="416850" y="4256000"/>
            <a:ext cx="8021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2"/>
                </a:solidFill>
              </a:rPr>
              <a:t>Only way to prevent data from being stolen is by encrypting it such that only the server can understand it!</a:t>
            </a:r>
            <a:endParaRPr sz="1800">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RSA (Public Key) Encryption</a:t>
            </a:r>
            <a:endParaRPr/>
          </a:p>
        </p:txBody>
      </p:sp>
      <p:sp>
        <p:nvSpPr>
          <p:cNvPr id="75" name="Google Shape;75;p16"/>
          <p:cNvSpPr txBox="1"/>
          <p:nvPr>
            <p:ph idx="1" type="body"/>
          </p:nvPr>
        </p:nvSpPr>
        <p:spPr>
          <a:xfrm>
            <a:off x="311700" y="1152475"/>
            <a:ext cx="6062100" cy="3416400"/>
          </a:xfrm>
          <a:prstGeom prst="rect">
            <a:avLst/>
          </a:prstGeom>
        </p:spPr>
        <p:txBody>
          <a:bodyPr anchorCtr="0" anchor="t" bIns="91425" lIns="91425" spcFirstLastPara="1" rIns="91425" wrap="square" tIns="91425">
            <a:normAutofit/>
          </a:bodyPr>
          <a:lstStyle/>
          <a:p>
            <a:pPr indent="-330200" lvl="0" marL="457200" rtl="0" algn="l">
              <a:lnSpc>
                <a:spcPct val="105000"/>
              </a:lnSpc>
              <a:spcBef>
                <a:spcPts val="0"/>
              </a:spcBef>
              <a:spcAft>
                <a:spcPts val="0"/>
              </a:spcAft>
              <a:buSzPts val="1600"/>
              <a:buChar char="●"/>
            </a:pPr>
            <a:r>
              <a:rPr lang="en" sz="1600"/>
              <a:t>Server generates a public key and a private key</a:t>
            </a:r>
            <a:endParaRPr sz="1600"/>
          </a:p>
          <a:p>
            <a:pPr indent="-330200" lvl="0" marL="457200" rtl="0" algn="l">
              <a:lnSpc>
                <a:spcPct val="105000"/>
              </a:lnSpc>
              <a:spcBef>
                <a:spcPts val="0"/>
              </a:spcBef>
              <a:spcAft>
                <a:spcPts val="0"/>
              </a:spcAft>
              <a:buSzPts val="1600"/>
              <a:buChar char="●"/>
            </a:pPr>
            <a:r>
              <a:rPr lang="en" sz="1600"/>
              <a:t>It broadcasts the public key over the network to the client</a:t>
            </a:r>
            <a:endParaRPr sz="1600"/>
          </a:p>
          <a:p>
            <a:pPr indent="-330200" lvl="0" marL="457200" rtl="0" algn="l">
              <a:lnSpc>
                <a:spcPct val="105000"/>
              </a:lnSpc>
              <a:spcBef>
                <a:spcPts val="0"/>
              </a:spcBef>
              <a:spcAft>
                <a:spcPts val="0"/>
              </a:spcAft>
              <a:buSzPts val="1600"/>
              <a:buChar char="●"/>
            </a:pPr>
            <a:r>
              <a:rPr lang="en" sz="1600"/>
              <a:t>Client encodes any messages it wants to send over the network using the public key</a:t>
            </a:r>
            <a:endParaRPr sz="1600"/>
          </a:p>
          <a:p>
            <a:pPr indent="-330200" lvl="0" marL="457200" rtl="0" algn="l">
              <a:lnSpc>
                <a:spcPct val="105000"/>
              </a:lnSpc>
              <a:spcBef>
                <a:spcPts val="0"/>
              </a:spcBef>
              <a:spcAft>
                <a:spcPts val="0"/>
              </a:spcAft>
              <a:buSzPts val="1600"/>
              <a:buChar char="●"/>
            </a:pPr>
            <a:r>
              <a:rPr lang="en" sz="1600"/>
              <a:t>The server keeps the </a:t>
            </a:r>
            <a:r>
              <a:rPr lang="en" sz="1600"/>
              <a:t>private</a:t>
            </a:r>
            <a:r>
              <a:rPr lang="en" sz="1600"/>
              <a:t> key to itself, as the </a:t>
            </a:r>
            <a:r>
              <a:rPr lang="en" sz="1600"/>
              <a:t>private</a:t>
            </a:r>
            <a:r>
              <a:rPr lang="en" sz="1600"/>
              <a:t> key is the only way to decrypt the message</a:t>
            </a:r>
            <a:endParaRPr sz="1600"/>
          </a:p>
          <a:p>
            <a:pPr indent="0" lvl="0" marL="0" rtl="0" algn="l">
              <a:lnSpc>
                <a:spcPct val="105000"/>
              </a:lnSpc>
              <a:spcBef>
                <a:spcPts val="1200"/>
              </a:spcBef>
              <a:spcAft>
                <a:spcPts val="0"/>
              </a:spcAft>
              <a:buNone/>
            </a:pPr>
            <a:r>
              <a:t/>
            </a:r>
            <a:endParaRPr sz="1600"/>
          </a:p>
          <a:p>
            <a:pPr indent="0" lvl="0" marL="0" rtl="0" algn="l">
              <a:lnSpc>
                <a:spcPct val="105000"/>
              </a:lnSpc>
              <a:spcBef>
                <a:spcPts val="1200"/>
              </a:spcBef>
              <a:spcAft>
                <a:spcPts val="1200"/>
              </a:spcAft>
              <a:buNone/>
            </a:pPr>
            <a:r>
              <a:rPr lang="en" sz="1600"/>
              <a:t>Client has to make sure they are using the public key from the server, and not from a man in the middle!!</a:t>
            </a:r>
            <a:endParaRPr sz="1600"/>
          </a:p>
        </p:txBody>
      </p:sp>
      <p:pic>
        <p:nvPicPr>
          <p:cNvPr id="76" name="Google Shape;76;p16"/>
          <p:cNvPicPr preferRelativeResize="0"/>
          <p:nvPr/>
        </p:nvPicPr>
        <p:blipFill>
          <a:blip r:embed="rId3">
            <a:alphaModFix/>
          </a:blip>
          <a:stretch>
            <a:fillRect/>
          </a:stretch>
        </p:blipFill>
        <p:spPr>
          <a:xfrm>
            <a:off x="6526200" y="1170125"/>
            <a:ext cx="2381250" cy="2324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Certificate</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Used to verify that a server is actually who it says it is.</a:t>
            </a:r>
            <a:endParaRPr/>
          </a:p>
          <a:p>
            <a:pPr indent="0" lvl="0" marL="0" rtl="0" algn="l">
              <a:spcBef>
                <a:spcPts val="1200"/>
              </a:spcBef>
              <a:spcAft>
                <a:spcPts val="0"/>
              </a:spcAft>
              <a:buNone/>
            </a:pPr>
            <a:r>
              <a:rPr lang="en"/>
              <a:t>Each server must register with a Certificate Authority, and the certificate provides information about the server such as its owner, its IP address, its public key, and the authority that it registered with (verifiable via a digital signature).</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TLS Handshake</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When a browser connects to a server, the server sends its certificate which the browser can verify via the digital signature.  Upon completion, it will send some randomly generated encrypted data (using the server public key) to the server, which proves that it has the private key by sending it back properly decrypted.</a:t>
            </a:r>
            <a:endParaRPr/>
          </a:p>
        </p:txBody>
      </p:sp>
      <p:pic>
        <p:nvPicPr>
          <p:cNvPr id="89" name="Google Shape;89;p18"/>
          <p:cNvPicPr preferRelativeResize="0"/>
          <p:nvPr/>
        </p:nvPicPr>
        <p:blipFill>
          <a:blip r:embed="rId3">
            <a:alphaModFix/>
          </a:blip>
          <a:stretch>
            <a:fillRect/>
          </a:stretch>
        </p:blipFill>
        <p:spPr>
          <a:xfrm>
            <a:off x="2485463" y="2708450"/>
            <a:ext cx="4173074" cy="2086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Certificate Authority</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 also has a public and private key pair, and uses the </a:t>
            </a:r>
            <a:r>
              <a:rPr lang="en"/>
              <a:t>private</a:t>
            </a:r>
            <a:r>
              <a:rPr lang="en"/>
              <a:t> key to encrypt the certificate, which it uses as the digital signature (anyone with the public key can then decrypt the signature).</a:t>
            </a:r>
            <a:endParaRPr/>
          </a:p>
          <a:p>
            <a:pPr indent="0" lvl="0" marL="0" rtl="0" algn="l">
              <a:spcBef>
                <a:spcPts val="1200"/>
              </a:spcBef>
              <a:spcAft>
                <a:spcPts val="1200"/>
              </a:spcAft>
              <a:buNone/>
            </a:pPr>
            <a:r>
              <a:rPr lang="en"/>
              <a:t>Browsers</a:t>
            </a:r>
            <a:r>
              <a:rPr lang="en"/>
              <a:t> contain public keys of trusted certificate authorities, and use them to decrypt the message and check if it matches the certificate.  Hence we are certain that one of the “trusted” CAs issued it.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Can we trust Certificate Authorities?</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if a CA got hacked?  Then a malicious actor could start giving themselves certificates for domain names that they don’t own.</a:t>
            </a:r>
            <a:endParaRPr/>
          </a:p>
          <a:p>
            <a:pPr indent="0" lvl="0" marL="0" rtl="0" algn="l">
              <a:spcBef>
                <a:spcPts val="1200"/>
              </a:spcBef>
              <a:spcAft>
                <a:spcPts val="1200"/>
              </a:spcAft>
              <a:buNone/>
            </a:pPr>
            <a:r>
              <a:rPr lang="en"/>
              <a:t>What we need is certificate transparency.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Certificate Transparency</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way of publicly broadcasting all issued certificates so that bogus certificates can be quickly noticed and thrown out.</a:t>
            </a:r>
            <a:endParaRPr/>
          </a:p>
          <a:p>
            <a:pPr indent="-342900" lvl="0" marL="457200" rtl="0" algn="l">
              <a:spcBef>
                <a:spcPts val="1200"/>
              </a:spcBef>
              <a:spcAft>
                <a:spcPts val="0"/>
              </a:spcAft>
              <a:buSzPts val="1800"/>
              <a:buChar char="●"/>
            </a:pPr>
            <a:r>
              <a:rPr lang="en"/>
              <a:t>Certificate Logs</a:t>
            </a:r>
            <a:endParaRPr/>
          </a:p>
          <a:p>
            <a:pPr indent="-342900" lvl="0" marL="457200" rtl="0" algn="l">
              <a:spcBef>
                <a:spcPts val="0"/>
              </a:spcBef>
              <a:spcAft>
                <a:spcPts val="0"/>
              </a:spcAft>
              <a:buSzPts val="1800"/>
              <a:buChar char="●"/>
            </a:pPr>
            <a:r>
              <a:rPr lang="en"/>
              <a:t>Monitors</a:t>
            </a:r>
            <a:endParaRPr/>
          </a:p>
          <a:p>
            <a:pPr indent="-342900" lvl="0" marL="457200" rtl="0" algn="l">
              <a:spcBef>
                <a:spcPts val="0"/>
              </a:spcBef>
              <a:spcAft>
                <a:spcPts val="0"/>
              </a:spcAft>
              <a:buSzPts val="1800"/>
              <a:buChar char="●"/>
            </a:pPr>
            <a:r>
              <a:rPr lang="en"/>
              <a:t>Auditors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