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2cd68f9087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2cd68f9087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cd68f908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cd68f908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cd68f908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cd68f908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2cd68f908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2cd68f908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2cd68f908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2cd68f908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2cd68f908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2cd68f908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2cd68f908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2cd68f908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2cd68f9087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2cd68f9087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2cd68f9087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2cd68f9087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83483" y="15454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Bitcoin Design</a:t>
            </a:r>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20" name="Google Shape;120;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Bitcoin</a:t>
            </a:r>
            <a:r>
              <a:rPr lang="en"/>
              <a:t> is an extremely interesting culmination of a lot of concepts that we have studied, such as building ordered logs, using hashes, and resolving conflicts.  However, it has its downsides as well.  Bitcoin is extremely slow due to its insistence on only mining a block once per ten minutes, and additionally extremely resource intensive (wasteful) due to causing computers to use a bunch of CPU cycles to not accomplish anything.  As a result, many alternative blockchain implementations have sprung up trying to fix these problems, as well as add new features to the blockchain to support items beyond just cryptocurrency.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Originally, the motivation behind Bitcoin was to act as a decentralized currency, to eliminate the need for all transactions to be approved and monitored by a third party.  However, with a decentralized currency comes potentially many malicious actors that may want to trick others into believing that they have more money than they really do.  Bitcoin leverages the use of its blockchain, </a:t>
            </a:r>
            <a:r>
              <a:rPr lang="en"/>
              <a:t>along</a:t>
            </a:r>
            <a:r>
              <a:rPr lang="en"/>
              <a:t> with cryptographic proofs to ensure that this does not happen.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Coins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Coins are comprised of a chain of transaction records of every transfer of the coin.  The latest record in the chain shows the public key of the current owner.</a:t>
            </a:r>
            <a:endParaRPr/>
          </a:p>
        </p:txBody>
      </p:sp>
      <p:sp>
        <p:nvSpPr>
          <p:cNvPr id="68" name="Google Shape;68;p15"/>
          <p:cNvSpPr/>
          <p:nvPr/>
        </p:nvSpPr>
        <p:spPr>
          <a:xfrm>
            <a:off x="1882600" y="2292725"/>
            <a:ext cx="1828800" cy="2676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5"/>
          <p:cNvSpPr/>
          <p:nvPr/>
        </p:nvSpPr>
        <p:spPr>
          <a:xfrm>
            <a:off x="2037225" y="2507875"/>
            <a:ext cx="1499400" cy="572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rPr>
              <a:t>Jordan Public Key</a:t>
            </a:r>
            <a:endParaRPr sz="1200">
              <a:solidFill>
                <a:schemeClr val="dk1"/>
              </a:solidFill>
            </a:endParaRPr>
          </a:p>
        </p:txBody>
      </p:sp>
      <p:sp>
        <p:nvSpPr>
          <p:cNvPr id="70" name="Google Shape;70;p15"/>
          <p:cNvSpPr/>
          <p:nvPr/>
        </p:nvSpPr>
        <p:spPr>
          <a:xfrm>
            <a:off x="2037225" y="3312475"/>
            <a:ext cx="1499400" cy="572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rPr>
              <a:t>Hash of Previous Block</a:t>
            </a:r>
            <a:endParaRPr/>
          </a:p>
        </p:txBody>
      </p:sp>
      <p:sp>
        <p:nvSpPr>
          <p:cNvPr id="71" name="Google Shape;71;p15"/>
          <p:cNvSpPr/>
          <p:nvPr/>
        </p:nvSpPr>
        <p:spPr>
          <a:xfrm>
            <a:off x="2037225" y="4164125"/>
            <a:ext cx="1499400" cy="572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rPr>
              <a:t>Previous owner signature</a:t>
            </a:r>
            <a:endParaRPr sz="1200">
              <a:solidFill>
                <a:schemeClr val="dk1"/>
              </a:solidFill>
            </a:endParaRPr>
          </a:p>
        </p:txBody>
      </p:sp>
      <p:sp>
        <p:nvSpPr>
          <p:cNvPr id="72" name="Google Shape;72;p15"/>
          <p:cNvSpPr/>
          <p:nvPr/>
        </p:nvSpPr>
        <p:spPr>
          <a:xfrm>
            <a:off x="4932850" y="2292725"/>
            <a:ext cx="1828800" cy="2676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p:nvPr/>
        </p:nvSpPr>
        <p:spPr>
          <a:xfrm>
            <a:off x="5087475" y="2507875"/>
            <a:ext cx="1499400" cy="572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rPr>
              <a:t>Only Fans Girl</a:t>
            </a:r>
            <a:r>
              <a:rPr lang="en" sz="1200">
                <a:solidFill>
                  <a:schemeClr val="dk1"/>
                </a:solidFill>
              </a:rPr>
              <a:t> Public Key</a:t>
            </a:r>
            <a:endParaRPr sz="1200">
              <a:solidFill>
                <a:schemeClr val="dk1"/>
              </a:solidFill>
            </a:endParaRPr>
          </a:p>
        </p:txBody>
      </p:sp>
      <p:sp>
        <p:nvSpPr>
          <p:cNvPr id="74" name="Google Shape;74;p15"/>
          <p:cNvSpPr/>
          <p:nvPr/>
        </p:nvSpPr>
        <p:spPr>
          <a:xfrm>
            <a:off x="5087475" y="3312475"/>
            <a:ext cx="1499400" cy="572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rPr>
              <a:t>Hash of Previous Block</a:t>
            </a:r>
            <a:endParaRPr/>
          </a:p>
        </p:txBody>
      </p:sp>
      <p:sp>
        <p:nvSpPr>
          <p:cNvPr id="75" name="Google Shape;75;p15"/>
          <p:cNvSpPr/>
          <p:nvPr/>
        </p:nvSpPr>
        <p:spPr>
          <a:xfrm>
            <a:off x="5097550" y="4164125"/>
            <a:ext cx="1499400" cy="572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rPr>
              <a:t>Jordan</a:t>
            </a:r>
            <a:r>
              <a:rPr lang="en" sz="1200">
                <a:solidFill>
                  <a:schemeClr val="dk1"/>
                </a:solidFill>
              </a:rPr>
              <a:t> signature</a:t>
            </a:r>
            <a:endParaRPr sz="1200">
              <a:solidFill>
                <a:schemeClr val="dk1"/>
              </a:solidFill>
            </a:endParaRPr>
          </a:p>
        </p:txBody>
      </p:sp>
      <p:cxnSp>
        <p:nvCxnSpPr>
          <p:cNvPr id="76" name="Google Shape;76;p15"/>
          <p:cNvCxnSpPr>
            <a:endCxn id="72" idx="1"/>
          </p:cNvCxnSpPr>
          <p:nvPr/>
        </p:nvCxnSpPr>
        <p:spPr>
          <a:xfrm>
            <a:off x="3711250" y="3630725"/>
            <a:ext cx="1221600" cy="0"/>
          </a:xfrm>
          <a:prstGeom prst="straightConnector1">
            <a:avLst/>
          </a:prstGeom>
          <a:noFill/>
          <a:ln cap="flat" cmpd="sng" w="9525">
            <a:solidFill>
              <a:schemeClr val="dk1"/>
            </a:solidFill>
            <a:prstDash val="solid"/>
            <a:round/>
            <a:headEnd len="med" w="med" type="none"/>
            <a:tailEnd len="med" w="med" type="triangle"/>
          </a:ln>
        </p:spPr>
      </p:cxnSp>
      <p:sp>
        <p:nvSpPr>
          <p:cNvPr id="77" name="Google Shape;77;p15"/>
          <p:cNvSpPr txBox="1"/>
          <p:nvPr/>
        </p:nvSpPr>
        <p:spPr>
          <a:xfrm>
            <a:off x="7120225" y="3153325"/>
            <a:ext cx="18288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Only fans girl can use Jordan’s public key to ensure that he was the one who signed the block (with his </a:t>
            </a:r>
            <a:r>
              <a:rPr lang="en" sz="1000">
                <a:solidFill>
                  <a:schemeClr val="dk1"/>
                </a:solidFill>
              </a:rPr>
              <a:t>private</a:t>
            </a:r>
            <a:r>
              <a:rPr lang="en" sz="1000">
                <a:solidFill>
                  <a:schemeClr val="dk1"/>
                </a:solidFill>
              </a:rPr>
              <a:t> key), because when decrypted the message should be the same as the hash of the previous block!</a:t>
            </a:r>
            <a:endParaRPr sz="10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Double Spending</a:t>
            </a:r>
            <a:endParaRPr/>
          </a:p>
        </p:txBody>
      </p:sp>
      <p:sp>
        <p:nvSpPr>
          <p:cNvPr id="83" name="Google Shape;8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While the previous design is useful for tracking the ownership of a coin, there is nothing to stop a coin’s owner from creating two transaction blocks double spending the same coin.</a:t>
            </a:r>
            <a:endParaRPr/>
          </a:p>
          <a:p>
            <a:pPr indent="0" lvl="0" marL="0" rtl="0" algn="l">
              <a:spcBef>
                <a:spcPts val="1200"/>
              </a:spcBef>
              <a:spcAft>
                <a:spcPts val="1200"/>
              </a:spcAft>
              <a:buNone/>
            </a:pPr>
            <a:r>
              <a:rPr lang="en"/>
              <a:t>However, if we were to have a publicly visible ordered log of all transactions, the user on the receiving end of the transaction could see that the coin was previously spent, and reject the payment.  This is challenging because typically ordering events requires some sort of central server!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Blockchain</a:t>
            </a:r>
            <a:endParaRPr/>
          </a:p>
        </p:txBody>
      </p:sp>
      <p:sp>
        <p:nvSpPr>
          <p:cNvPr id="89" name="Google Shape;8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A set of blocks, acting as a public ledger (record of transactions) for all coins in the network, where </a:t>
            </a:r>
            <a:r>
              <a:rPr lang="en"/>
              <a:t>each</a:t>
            </a:r>
            <a:r>
              <a:rPr lang="en"/>
              <a:t> block contains:</a:t>
            </a:r>
            <a:endParaRPr/>
          </a:p>
          <a:p>
            <a:pPr indent="-342900" lvl="0" marL="457200" rtl="0" algn="l">
              <a:spcBef>
                <a:spcPts val="1200"/>
              </a:spcBef>
              <a:spcAft>
                <a:spcPts val="0"/>
              </a:spcAft>
              <a:buSzPts val="1800"/>
              <a:buChar char="●"/>
            </a:pPr>
            <a:r>
              <a:rPr lang="en"/>
              <a:t>A hash of the previous block in the chain</a:t>
            </a:r>
            <a:endParaRPr/>
          </a:p>
          <a:p>
            <a:pPr indent="-342900" lvl="0" marL="457200" rtl="0" algn="l">
              <a:spcBef>
                <a:spcPts val="0"/>
              </a:spcBef>
              <a:spcAft>
                <a:spcPts val="0"/>
              </a:spcAft>
              <a:buSzPts val="1800"/>
              <a:buChar char="●"/>
            </a:pPr>
            <a:r>
              <a:rPr lang="en"/>
              <a:t>Some transactions</a:t>
            </a:r>
            <a:endParaRPr/>
          </a:p>
          <a:p>
            <a:pPr indent="-342900" lvl="0" marL="457200" rtl="0" algn="l">
              <a:spcBef>
                <a:spcPts val="0"/>
              </a:spcBef>
              <a:spcAft>
                <a:spcPts val="0"/>
              </a:spcAft>
              <a:buSzPts val="1800"/>
              <a:buChar char="●"/>
            </a:pPr>
            <a:r>
              <a:rPr lang="en"/>
              <a:t>A nonce (used to prove validity of the block)</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Each node keeps a copy of the blockchain, and every time a node wants to add a block it must broadcast it to all the other nodes.  Since all transactions will be in the blockchain, we can ensure that nobody will be able to double spend.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Adding a Block</a:t>
            </a:r>
            <a:endParaRPr/>
          </a:p>
        </p:txBody>
      </p:sp>
      <p:sp>
        <p:nvSpPr>
          <p:cNvPr id="95" name="Google Shape;9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Peer (node in network) receives new transactions and adds them into block</a:t>
            </a:r>
            <a:endParaRPr/>
          </a:p>
          <a:p>
            <a:pPr indent="-342900" lvl="0" marL="457200" rtl="0" algn="l">
              <a:spcBef>
                <a:spcPts val="0"/>
              </a:spcBef>
              <a:spcAft>
                <a:spcPts val="0"/>
              </a:spcAft>
              <a:buSzPts val="1800"/>
              <a:buChar char="●"/>
            </a:pPr>
            <a:r>
              <a:rPr lang="en"/>
              <a:t>To add a block to the blockchain the peer must mine the block</a:t>
            </a:r>
            <a:endParaRPr/>
          </a:p>
          <a:p>
            <a:pPr indent="-317500" lvl="1" marL="914400" rtl="0" algn="l">
              <a:spcBef>
                <a:spcPts val="0"/>
              </a:spcBef>
              <a:spcAft>
                <a:spcPts val="0"/>
              </a:spcAft>
              <a:buSzPts val="1400"/>
              <a:buChar char="○"/>
            </a:pPr>
            <a:r>
              <a:rPr lang="en"/>
              <a:t>Use some amount of CPU power to determine the nonce (proof of work)</a:t>
            </a:r>
            <a:endParaRPr/>
          </a:p>
          <a:p>
            <a:pPr indent="-317500" lvl="1" marL="914400" rtl="0" algn="l">
              <a:spcBef>
                <a:spcPts val="0"/>
              </a:spcBef>
              <a:spcAft>
                <a:spcPts val="0"/>
              </a:spcAft>
              <a:buSzPts val="1400"/>
              <a:buChar char="○"/>
            </a:pPr>
            <a:r>
              <a:rPr lang="en"/>
              <a:t>Find x such that hash(list_of_transactions, previous_block_hash, x) starts with n leading zeros</a:t>
            </a:r>
            <a:endParaRPr/>
          </a:p>
          <a:p>
            <a:pPr indent="-317500" lvl="2" marL="1371600" rtl="0" algn="l">
              <a:spcBef>
                <a:spcPts val="0"/>
              </a:spcBef>
              <a:spcAft>
                <a:spcPts val="0"/>
              </a:spcAft>
              <a:buSzPts val="1400"/>
              <a:buChar char="■"/>
            </a:pPr>
            <a:r>
              <a:rPr lang="en"/>
              <a:t>Parameter n can be adjusted over time to keep the rate of mined blocks relatively constant</a:t>
            </a:r>
            <a:endParaRPr/>
          </a:p>
          <a:p>
            <a:pPr indent="-342900" lvl="0" marL="457200" rtl="0" algn="l">
              <a:spcBef>
                <a:spcPts val="0"/>
              </a:spcBef>
              <a:spcAft>
                <a:spcPts val="0"/>
              </a:spcAft>
              <a:buSzPts val="1800"/>
              <a:buChar char="●"/>
            </a:pPr>
            <a:r>
              <a:rPr lang="en"/>
              <a:t>After nonce is found block is broadcast to other peers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Validating Blocks</a:t>
            </a:r>
            <a:endParaRPr/>
          </a:p>
        </p:txBody>
      </p:sp>
      <p:sp>
        <p:nvSpPr>
          <p:cNvPr id="101" name="Google Shape;10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Once peers receive a block, they need to make sure it is valid:</a:t>
            </a:r>
            <a:endParaRPr/>
          </a:p>
          <a:p>
            <a:pPr indent="-342900" lvl="0" marL="457200" rtl="0" algn="l">
              <a:spcBef>
                <a:spcPts val="1200"/>
              </a:spcBef>
              <a:spcAft>
                <a:spcPts val="0"/>
              </a:spcAft>
              <a:buSzPts val="1800"/>
              <a:buChar char="●"/>
            </a:pPr>
            <a:r>
              <a:rPr lang="en"/>
              <a:t>Hash of the new block has the proper number of leading zeros</a:t>
            </a:r>
            <a:endParaRPr/>
          </a:p>
          <a:p>
            <a:pPr indent="-342900" lvl="0" marL="457200" rtl="0" algn="l">
              <a:spcBef>
                <a:spcPts val="0"/>
              </a:spcBef>
              <a:spcAft>
                <a:spcPts val="0"/>
              </a:spcAft>
              <a:buSzPts val="1800"/>
              <a:buChar char="●"/>
            </a:pPr>
            <a:r>
              <a:rPr lang="en"/>
              <a:t>Previous block hash points to existing block in chain</a:t>
            </a:r>
            <a:endParaRPr/>
          </a:p>
          <a:p>
            <a:pPr indent="-342900" lvl="0" marL="457200" rtl="0" algn="l">
              <a:spcBef>
                <a:spcPts val="0"/>
              </a:spcBef>
              <a:spcAft>
                <a:spcPts val="0"/>
              </a:spcAft>
              <a:buSzPts val="1800"/>
              <a:buChar char="●"/>
            </a:pPr>
            <a:r>
              <a:rPr lang="en"/>
              <a:t>Transactions in the block are valid</a:t>
            </a:r>
            <a:endParaRPr/>
          </a:p>
          <a:p>
            <a:pPr indent="-317500" lvl="1" marL="914400" rtl="0" algn="l">
              <a:spcBef>
                <a:spcPts val="0"/>
              </a:spcBef>
              <a:spcAft>
                <a:spcPts val="0"/>
              </a:spcAft>
              <a:buSzPts val="1400"/>
              <a:buChar char="○"/>
            </a:pPr>
            <a:r>
              <a:rPr lang="en"/>
              <a:t>No other record for the coin has the same hash of a previous transaction</a:t>
            </a:r>
            <a:endParaRPr/>
          </a:p>
          <a:p>
            <a:pPr indent="-317500" lvl="1" marL="914400" rtl="0" algn="l">
              <a:spcBef>
                <a:spcPts val="0"/>
              </a:spcBef>
              <a:spcAft>
                <a:spcPts val="0"/>
              </a:spcAft>
              <a:buSzPts val="1400"/>
              <a:buChar char="○"/>
            </a:pPr>
            <a:r>
              <a:rPr lang="en"/>
              <a:t>Valid transaction signature</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Peers show that they have accepted a block by adding it to their blockchain and creating a new block which references this block as the previous one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Forks in the Blockchain</a:t>
            </a:r>
            <a:endParaRPr/>
          </a:p>
        </p:txBody>
      </p:sp>
      <p:sp>
        <p:nvSpPr>
          <p:cNvPr id="107" name="Google Shape;10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Sometimes, there are times where forks may arrive in the blockchain:</a:t>
            </a:r>
            <a:endParaRPr/>
          </a:p>
          <a:p>
            <a:pPr indent="-342900" lvl="0" marL="457200" rtl="0" algn="l">
              <a:spcBef>
                <a:spcPts val="1200"/>
              </a:spcBef>
              <a:spcAft>
                <a:spcPts val="0"/>
              </a:spcAft>
              <a:buSzPts val="1800"/>
              <a:buChar char="●"/>
            </a:pPr>
            <a:r>
              <a:rPr lang="en"/>
              <a:t>Two peers find the nonce of a block at the same time and so some nodes process them in different orders than others</a:t>
            </a:r>
            <a:endParaRPr/>
          </a:p>
          <a:p>
            <a:pPr indent="-342900" lvl="0" marL="457200" rtl="0" algn="l">
              <a:spcBef>
                <a:spcPts val="0"/>
              </a:spcBef>
              <a:spcAft>
                <a:spcPts val="0"/>
              </a:spcAft>
              <a:buSzPts val="1800"/>
              <a:buChar char="●"/>
            </a:pPr>
            <a:r>
              <a:rPr lang="en"/>
              <a:t>One malicious peer sends a block to a subset of nodes and a different block to another subset</a:t>
            </a:r>
            <a:endParaRPr/>
          </a:p>
        </p:txBody>
      </p:sp>
      <p:pic>
        <p:nvPicPr>
          <p:cNvPr id="108" name="Google Shape;108;p20"/>
          <p:cNvPicPr preferRelativeResize="0"/>
          <p:nvPr/>
        </p:nvPicPr>
        <p:blipFill>
          <a:blip r:embed="rId3">
            <a:alphaModFix/>
          </a:blip>
          <a:stretch>
            <a:fillRect/>
          </a:stretch>
        </p:blipFill>
        <p:spPr>
          <a:xfrm>
            <a:off x="2185975" y="3010738"/>
            <a:ext cx="4772025" cy="1381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Resolving Conflicts</a:t>
            </a:r>
            <a:endParaRPr/>
          </a:p>
        </p:txBody>
      </p:sp>
      <p:sp>
        <p:nvSpPr>
          <p:cNvPr id="114" name="Google Shape;11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Peers will continue to add blocks to whichever branch of the fork that they received first.  However, if it sees that another branch has gotten longer it will abandon its current shorter branch and use the end of the other branch as the previous block for any new blocks it creates.</a:t>
            </a:r>
            <a:endParaRPr/>
          </a:p>
          <a:p>
            <a:pPr indent="0" lvl="0" marL="0" rtl="0" algn="l">
              <a:spcBef>
                <a:spcPts val="1200"/>
              </a:spcBef>
              <a:spcAft>
                <a:spcPts val="1200"/>
              </a:spcAft>
              <a:buNone/>
            </a:pPr>
            <a:r>
              <a:rPr lang="en"/>
              <a:t>Double spending is technically possible during this time.  However, most parties that accept bitcoin will wait until a few blocks have been processed after the one holding a given transaction in order to ensure that it is likely the transaction will stay in the blockchain.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