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68013D-05A9-4C54-854B-2D04EB1D9CF2}">
  <a:tblStyle styleId="{9E68013D-05A9-4C54-854B-2D04EB1D9C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0acd8f56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0acd8f56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0acd8f56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0acd8f56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0acd8f56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0acd8f56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0acd8f56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0acd8f56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0acd8f56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0acd8f56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0acd8f56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0acd8f56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0acd8f56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0acd8f56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0acd8f56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0acd8f56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0acd8f56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0acd8f56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0acd8f56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0acd8f56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0acd8f5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0acd8f5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0acd8f56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0acd8f56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0acd8f56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0acd8f56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0acd8f56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0acd8f56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0acd8f56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0acd8f56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0acd8f56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0acd8f56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0acd8f56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0acd8f56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0acd8f56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0acd8f56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0acd8f56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0acd8f56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0acd8f5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0acd8f5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0acd8f5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0acd8f5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0acd8f56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0acd8f56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0acd8f56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0acd8f56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0acd8f56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0acd8f56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0acd8f56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0acd8f56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0acd8f56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0acd8f56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Weak Isolation Levels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a:t>
            </a:r>
            <a:r>
              <a:rPr lang="en"/>
              <a:t>Committed</a:t>
            </a:r>
            <a:r>
              <a:rPr lang="en"/>
              <a:t> Isolation</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weakest of the isolation levels that we will speak about, read committed isolation simply prevents dirty reads and dirty writes, allowing the other concurrency bugs to occur.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Skew</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client can make multiple reads to the database, however throughout the course of those reads, the database can change.  As a result, the client sees the database in an inconsistent state.</a:t>
            </a:r>
            <a:endParaRPr/>
          </a:p>
          <a:p>
            <a:pPr indent="0" lvl="0" marL="0" rtl="0" algn="l">
              <a:spcBef>
                <a:spcPts val="1200"/>
              </a:spcBef>
              <a:spcAft>
                <a:spcPts val="1200"/>
              </a:spcAft>
              <a:buNone/>
            </a:pPr>
            <a:r>
              <a:rPr lang="en"/>
              <a:t>This is problematic for things like analytics queries, as the data will make no sense if some pieces of it are more or less updated than others.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Skew</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client can make multiple reads to the database, however throughout the course of those reads, the database can change.  As a result, the client sees the database in an inconsistent state.</a:t>
            </a:r>
            <a:endParaRPr/>
          </a:p>
          <a:p>
            <a:pPr indent="0" lvl="0" marL="0" rtl="0" algn="l">
              <a:spcBef>
                <a:spcPts val="1200"/>
              </a:spcBef>
              <a:spcAft>
                <a:spcPts val="0"/>
              </a:spcAft>
              <a:buNone/>
            </a:pPr>
            <a:r>
              <a:rPr lang="en"/>
              <a:t>Imagine reading bank account balances: originally I have $100 and so does my friend.  After I read my balance, my friend transfers me $50, and then I read his balance. So now it looks like I still have $100 and my friend has $50, where did the other $50 go?</a:t>
            </a:r>
            <a:endParaRPr/>
          </a:p>
          <a:p>
            <a:pPr indent="0" lvl="0" marL="0" rtl="0" algn="l">
              <a:spcBef>
                <a:spcPts val="1200"/>
              </a:spcBef>
              <a:spcAft>
                <a:spcPts val="1200"/>
              </a:spcAft>
              <a:buNone/>
            </a:pPr>
            <a:r>
              <a:rPr lang="en" sz="1400">
                <a:solidFill>
                  <a:schemeClr val="dk1"/>
                </a:solidFill>
              </a:rPr>
              <a:t>Solution: Snapshot Isolation</a:t>
            </a:r>
            <a:endParaRPr sz="1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Snapshot Isolation</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Every transaction is assigned an increasing transaction ID, and when writing a value, the transaction ID that wrote it is saved with it.  When a transaction performs a read, it takes the value with the highest transaction ID that is less than the reader ID.</a:t>
            </a:r>
            <a:endParaRPr/>
          </a:p>
          <a:p>
            <a:pPr indent="0" lvl="0" marL="0" rtl="0" algn="l">
              <a:spcBef>
                <a:spcPts val="1200"/>
              </a:spcBef>
              <a:spcAft>
                <a:spcPts val="0"/>
              </a:spcAft>
              <a:buNone/>
            </a:pPr>
            <a:r>
              <a:rPr lang="en" sz="1400">
                <a:solidFill>
                  <a:schemeClr val="dk1"/>
                </a:solidFill>
              </a:rPr>
              <a:t>Jordan: [(cute, 1), (handsome, 8), (brollic, 14)]</a:t>
            </a:r>
            <a:endParaRPr sz="1400">
              <a:solidFill>
                <a:schemeClr val="dk1"/>
              </a:solidFill>
            </a:endParaRPr>
          </a:p>
          <a:p>
            <a:pPr indent="0" lvl="0" marL="0" rtl="0" algn="l">
              <a:spcBef>
                <a:spcPts val="1200"/>
              </a:spcBef>
              <a:spcAft>
                <a:spcPts val="0"/>
              </a:spcAft>
              <a:buNone/>
            </a:pPr>
            <a:r>
              <a:rPr lang="en" sz="1400">
                <a:solidFill>
                  <a:schemeClr val="dk1"/>
                </a:solidFill>
              </a:rPr>
              <a:t>Bieber: [(gross, 2), (uglier_than_jordan, 12), (ok_fine_good_looking, 19)]</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rPr lang="en" sz="1400">
                <a:solidFill>
                  <a:schemeClr val="dk1"/>
                </a:solidFill>
              </a:rPr>
              <a:t>Transaction 15 reads the values for Jordan and Bieber:</a:t>
            </a:r>
            <a:endParaRPr sz="1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Snapshot Isolation</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Every transaction is assigned an increasing transaction ID, and when writing a value, the transaction ID that wrote it is saved with it.  When a transaction performs a read, it takes the value with the highest transaction ID that is less than the reader ID.</a:t>
            </a:r>
            <a:endParaRPr/>
          </a:p>
          <a:p>
            <a:pPr indent="0" lvl="0" marL="0" rtl="0" algn="l">
              <a:spcBef>
                <a:spcPts val="1200"/>
              </a:spcBef>
              <a:spcAft>
                <a:spcPts val="0"/>
              </a:spcAft>
              <a:buNone/>
            </a:pPr>
            <a:r>
              <a:rPr lang="en" sz="1400">
                <a:solidFill>
                  <a:schemeClr val="dk1"/>
                </a:solidFill>
              </a:rPr>
              <a:t>Jordan: [(cute, 1), (handsome, 8), (brollic, 14)]</a:t>
            </a:r>
            <a:endParaRPr sz="1400">
              <a:solidFill>
                <a:schemeClr val="dk1"/>
              </a:solidFill>
            </a:endParaRPr>
          </a:p>
          <a:p>
            <a:pPr indent="0" lvl="0" marL="0" rtl="0" algn="l">
              <a:spcBef>
                <a:spcPts val="1200"/>
              </a:spcBef>
              <a:spcAft>
                <a:spcPts val="0"/>
              </a:spcAft>
              <a:buNone/>
            </a:pPr>
            <a:r>
              <a:rPr lang="en" sz="1400">
                <a:solidFill>
                  <a:schemeClr val="dk1"/>
                </a:solidFill>
              </a:rPr>
              <a:t>Bieber: [(gross, 2), (uglier_than_jordan, 12), (ok_fine_good_looking, 16)]</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rPr lang="en" sz="1400">
                <a:solidFill>
                  <a:schemeClr val="dk1"/>
                </a:solidFill>
              </a:rPr>
              <a:t>Transaction 15 reads the values for Jordan and Bieber: Jordan = brollic, Bieber = uglier_than_jordan</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Snapshot Isolation</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Every transaction is assigned an increasing transaction ID, and when writing a value, the transaction ID that wrote it is saved with it.  When a transaction performs a read, it takes the value with the highest transaction ID that is less than the reader ID.</a:t>
            </a:r>
            <a:endParaRPr/>
          </a:p>
          <a:p>
            <a:pPr indent="0" lvl="0" marL="0" rtl="0" algn="l">
              <a:spcBef>
                <a:spcPts val="1200"/>
              </a:spcBef>
              <a:spcAft>
                <a:spcPts val="0"/>
              </a:spcAft>
              <a:buNone/>
            </a:pPr>
            <a:r>
              <a:rPr lang="en" sz="1400">
                <a:solidFill>
                  <a:schemeClr val="dk1"/>
                </a:solidFill>
              </a:rPr>
              <a:t>Jordan: [(cute, 1), (handsome, 8), (brollic, 14)]</a:t>
            </a:r>
            <a:endParaRPr sz="1400">
              <a:solidFill>
                <a:schemeClr val="dk1"/>
              </a:solidFill>
            </a:endParaRPr>
          </a:p>
          <a:p>
            <a:pPr indent="0" lvl="0" marL="0" rtl="0" algn="l">
              <a:spcBef>
                <a:spcPts val="1200"/>
              </a:spcBef>
              <a:spcAft>
                <a:spcPts val="0"/>
              </a:spcAft>
              <a:buNone/>
            </a:pPr>
            <a:r>
              <a:rPr lang="en" sz="1400">
                <a:solidFill>
                  <a:schemeClr val="dk1"/>
                </a:solidFill>
              </a:rPr>
              <a:t>Bieber: [(gross, 2), (uglier_than_jordan, 12), (ok_fine_good_looking, 16)]</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rPr lang="en" sz="1400">
                <a:solidFill>
                  <a:schemeClr val="dk1"/>
                </a:solidFill>
              </a:rPr>
              <a:t>Transaction 15 reads the values for Jordan and Bieber: Jordan = brollic, Bieber = uglier_than_jordan</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
        <p:nvSpPr>
          <p:cNvPr id="140" name="Google Shape;140;p27"/>
          <p:cNvSpPr txBox="1"/>
          <p:nvPr/>
        </p:nvSpPr>
        <p:spPr>
          <a:xfrm>
            <a:off x="311700" y="4168675"/>
            <a:ext cx="842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A61C00"/>
                </a:solidFill>
              </a:rPr>
              <a:t>Without Snapshot Isolation, if T16 </a:t>
            </a:r>
            <a:r>
              <a:rPr lang="en">
                <a:solidFill>
                  <a:srgbClr val="A61C00"/>
                </a:solidFill>
              </a:rPr>
              <a:t>committed</a:t>
            </a:r>
            <a:r>
              <a:rPr lang="en">
                <a:solidFill>
                  <a:srgbClr val="A61C00"/>
                </a:solidFill>
              </a:rPr>
              <a:t> before T15 reads Bieber, T15 would see that Bieber = ok_fine_good_looking</a:t>
            </a:r>
            <a:endParaRPr>
              <a:solidFill>
                <a:srgbClr val="A61C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Lost Updates</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two threads read an object, perform an operation on it, and then write it back, one of the threads’ update may be lost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Jordan_net_worth: 1000000</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Lost Updates</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two threads read an object, perform an operation on it, and then write it back, one of the threads’ update may be lost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Jordan_net_worth: 1000000</a:t>
            </a:r>
            <a:endParaRPr sz="1400">
              <a:solidFill>
                <a:schemeClr val="dk1"/>
              </a:solidFill>
            </a:endParaRPr>
          </a:p>
          <a:p>
            <a:pPr indent="0" lvl="0" marL="0" rtl="0" algn="l">
              <a:spcBef>
                <a:spcPts val="1200"/>
              </a:spcBef>
              <a:spcAft>
                <a:spcPts val="0"/>
              </a:spcAft>
              <a:buNone/>
            </a:pPr>
            <a:r>
              <a:rPr lang="en" sz="1400">
                <a:solidFill>
                  <a:schemeClr val="dk1"/>
                </a:solidFill>
              </a:rPr>
              <a:t>T1: read jordan_net_worth and add 1000000</a:t>
            </a:r>
            <a:endParaRPr sz="1400">
              <a:solidFill>
                <a:schemeClr val="dk1"/>
              </a:solidFill>
            </a:endParaRPr>
          </a:p>
          <a:p>
            <a:pPr indent="0" lvl="0" marL="0" rtl="0" algn="l">
              <a:spcBef>
                <a:spcPts val="1200"/>
              </a:spcBef>
              <a:spcAft>
                <a:spcPts val="0"/>
              </a:spcAft>
              <a:buNone/>
            </a:pPr>
            <a:r>
              <a:rPr lang="en" sz="1400">
                <a:solidFill>
                  <a:schemeClr val="dk1"/>
                </a:solidFill>
              </a:rPr>
              <a:t>T2: read_jordan_net_worth and add 1000000</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Lost Updates</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two threads read an object, perform an operation on it, and then write it back, one of the threads’ update may be lost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Jordan_net_worth: 1000000</a:t>
            </a:r>
            <a:endParaRPr sz="1400">
              <a:solidFill>
                <a:schemeClr val="dk1"/>
              </a:solidFill>
            </a:endParaRPr>
          </a:p>
          <a:p>
            <a:pPr indent="0" lvl="0" marL="0" rtl="0" algn="l">
              <a:spcBef>
                <a:spcPts val="1200"/>
              </a:spcBef>
              <a:spcAft>
                <a:spcPts val="0"/>
              </a:spcAft>
              <a:buNone/>
            </a:pPr>
            <a:r>
              <a:rPr lang="en" sz="1400">
                <a:solidFill>
                  <a:schemeClr val="dk1"/>
                </a:solidFill>
              </a:rPr>
              <a:t>T1: read jordan_net_worth (1000000) and add 1000000 = 2000000</a:t>
            </a:r>
            <a:endParaRPr sz="1400">
              <a:solidFill>
                <a:schemeClr val="dk1"/>
              </a:solidFill>
            </a:endParaRPr>
          </a:p>
          <a:p>
            <a:pPr indent="0" lvl="0" marL="0" rtl="0" algn="l">
              <a:spcBef>
                <a:spcPts val="1200"/>
              </a:spcBef>
              <a:spcAft>
                <a:spcPts val="0"/>
              </a:spcAft>
              <a:buNone/>
            </a:pPr>
            <a:r>
              <a:rPr lang="en" sz="1400">
                <a:solidFill>
                  <a:schemeClr val="dk1"/>
                </a:solidFill>
              </a:rPr>
              <a:t>T2: read_jordan_net_worth (1000000) and add 1000000 = 2000000</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Lost Updates</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two threads read an object, perform an operation on it, and then write it back, one of the threads’ update may be lost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Jordan_net_worth: 2000000</a:t>
            </a:r>
            <a:endParaRPr sz="1400">
              <a:solidFill>
                <a:schemeClr val="dk1"/>
              </a:solidFill>
            </a:endParaRPr>
          </a:p>
          <a:p>
            <a:pPr indent="0" lvl="0" marL="0" rtl="0" algn="l">
              <a:spcBef>
                <a:spcPts val="1200"/>
              </a:spcBef>
              <a:spcAft>
                <a:spcPts val="0"/>
              </a:spcAft>
              <a:buNone/>
            </a:pPr>
            <a:r>
              <a:rPr lang="en" sz="1400">
                <a:solidFill>
                  <a:schemeClr val="dk1"/>
                </a:solidFill>
              </a:rPr>
              <a:t>I’ve been conned out of a million dollars</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rPr lang="en" sz="1400">
                <a:solidFill>
                  <a:schemeClr val="dk1"/>
                </a:solidFill>
              </a:rPr>
              <a:t>Solution: Atomic write operations, explicit locking, or automatic database detection</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Isolation/Serializability is often too great of a performance penalty for databases to implement - instead many have chosen to offer weaker guarantees as to how they handle certain concurrency bugs.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Let’s go through some concurrency bugs, and look at strategies by databases to avoid them without providing complete transaction isolation.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 to Lost Updates</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Atomic write operations</a:t>
            </a:r>
            <a:endParaRPr/>
          </a:p>
          <a:p>
            <a:pPr indent="-317500" lvl="1" marL="914400" rtl="0" algn="l">
              <a:spcBef>
                <a:spcPts val="0"/>
              </a:spcBef>
              <a:spcAft>
                <a:spcPts val="0"/>
              </a:spcAft>
              <a:buSzPts val="1400"/>
              <a:buChar char="○"/>
            </a:pPr>
            <a:r>
              <a:rPr lang="en"/>
              <a:t>Atomic counters, compare_and_set(old_val, new_val) - use exclusive locks</a:t>
            </a:r>
            <a:endParaRPr/>
          </a:p>
          <a:p>
            <a:pPr indent="-342900" lvl="0" marL="457200" rtl="0" algn="l">
              <a:spcBef>
                <a:spcPts val="0"/>
              </a:spcBef>
              <a:spcAft>
                <a:spcPts val="0"/>
              </a:spcAft>
              <a:buSzPts val="1800"/>
              <a:buChar char="●"/>
            </a:pPr>
            <a:r>
              <a:rPr lang="en"/>
              <a:t>Explicit locks in application code (“FOR UPDATE”) in SQL</a:t>
            </a:r>
            <a:endParaRPr/>
          </a:p>
          <a:p>
            <a:pPr indent="-317500" lvl="1" marL="914400" rtl="0" algn="l">
              <a:spcBef>
                <a:spcPts val="0"/>
              </a:spcBef>
              <a:spcAft>
                <a:spcPts val="0"/>
              </a:spcAft>
              <a:buSzPts val="1400"/>
              <a:buChar char="○"/>
            </a:pPr>
            <a:r>
              <a:rPr lang="en"/>
              <a:t>Hard to reason about, leads to many bugs, avoid when possible</a:t>
            </a:r>
            <a:endParaRPr/>
          </a:p>
          <a:p>
            <a:pPr indent="-342900" lvl="0" marL="457200" rtl="0" algn="l">
              <a:spcBef>
                <a:spcPts val="0"/>
              </a:spcBef>
              <a:spcAft>
                <a:spcPts val="0"/>
              </a:spcAft>
              <a:buSzPts val="1800"/>
              <a:buChar char="●"/>
            </a:pPr>
            <a:r>
              <a:rPr lang="en"/>
              <a:t>Automatic database detection</a:t>
            </a:r>
            <a:endParaRPr/>
          </a:p>
          <a:p>
            <a:pPr indent="-317500" lvl="1" marL="914400" rtl="0" algn="l">
              <a:spcBef>
                <a:spcPts val="0"/>
              </a:spcBef>
              <a:spcAft>
                <a:spcPts val="0"/>
              </a:spcAft>
              <a:buSzPts val="1400"/>
              <a:buChar char="○"/>
            </a:pPr>
            <a:r>
              <a:rPr lang="en"/>
              <a:t>Use snapshot isolation to automatically detect lost updates (can see the value that it was about to write has since changed), and rollback and retry</a:t>
            </a:r>
            <a:endParaRPr/>
          </a:p>
          <a:p>
            <a:pPr indent="-317500" lvl="1" marL="914400" rtl="0" algn="l">
              <a:spcBef>
                <a:spcPts val="0"/>
              </a:spcBef>
              <a:spcAft>
                <a:spcPts val="0"/>
              </a:spcAft>
              <a:buSzPts val="1400"/>
              <a:buChar char="○"/>
            </a:pPr>
            <a:r>
              <a:rPr lang="en"/>
              <a:t>Good because it reduces the chance of writing buggy locking code</a:t>
            </a:r>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rPr lang="en" sz="1400">
                <a:solidFill>
                  <a:schemeClr val="dk1"/>
                </a:solidFill>
              </a:rPr>
              <a:t>These techniques do not work in multileader/leaderless replication, as they assume one copy of the data, instead better to store conflicts as siblings and use custom resolution logic.</a:t>
            </a:r>
            <a:endParaRPr sz="14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Skew</a:t>
            </a:r>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Two transactions each read the same set of objects in order to make a decision on whether to make a write, and then change different members of the set of objects which breaks some invariant.</a:t>
            </a:r>
            <a:endParaRPr/>
          </a:p>
        </p:txBody>
      </p:sp>
      <p:graphicFrame>
        <p:nvGraphicFramePr>
          <p:cNvPr id="177" name="Google Shape;177;p33"/>
          <p:cNvGraphicFramePr/>
          <p:nvPr/>
        </p:nvGraphicFramePr>
        <p:xfrm>
          <a:off x="466350" y="2356600"/>
          <a:ext cx="3000000" cy="3000000"/>
        </p:xfrm>
        <a:graphic>
          <a:graphicData uri="http://schemas.openxmlformats.org/drawingml/2006/table">
            <a:tbl>
              <a:tblPr>
                <a:noFill/>
                <a:tableStyleId>{9E68013D-05A9-4C54-854B-2D04EB1D9CF2}</a:tableStyleId>
              </a:tblPr>
              <a:tblGrid>
                <a:gridCol w="974175"/>
                <a:gridCol w="2413000"/>
                <a:gridCol w="9002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Table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Jordan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Lindsay Lohan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Paris Hilton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None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Kate Upton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None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Megan Fox</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None</a:t>
                      </a:r>
                      <a:endParaRPr>
                        <a:solidFill>
                          <a:schemeClr val="dk1"/>
                        </a:solidFill>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Skew</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Two transactions each read the same set of objects in order to make a decision on whether to make a write, and then change different members of the set of objects which breaks some invariant.</a:t>
            </a:r>
            <a:endParaRPr/>
          </a:p>
        </p:txBody>
      </p:sp>
      <p:graphicFrame>
        <p:nvGraphicFramePr>
          <p:cNvPr id="184" name="Google Shape;184;p34"/>
          <p:cNvGraphicFramePr/>
          <p:nvPr/>
        </p:nvGraphicFramePr>
        <p:xfrm>
          <a:off x="466350" y="2356600"/>
          <a:ext cx="3000000" cy="3000000"/>
        </p:xfrm>
        <a:graphic>
          <a:graphicData uri="http://schemas.openxmlformats.org/drawingml/2006/table">
            <a:tbl>
              <a:tblPr>
                <a:noFill/>
                <a:tableStyleId>{9E68013D-05A9-4C54-854B-2D04EB1D9CF2}</a:tableStyleId>
              </a:tblPr>
              <a:tblGrid>
                <a:gridCol w="974175"/>
                <a:gridCol w="2413000"/>
                <a:gridCol w="9002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Table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Jordan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Lindsay Lohan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Paris Hilton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None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Kate Upton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None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Megan Fox</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None</a:t>
                      </a:r>
                      <a:endParaRPr>
                        <a:solidFill>
                          <a:schemeClr val="dk1"/>
                        </a:solidFill>
                      </a:endParaRPr>
                    </a:p>
                  </a:txBody>
                  <a:tcPr marT="91425" marB="91425" marR="91425" marL="91425"/>
                </a:tc>
              </a:tr>
            </a:tbl>
          </a:graphicData>
        </a:graphic>
      </p:graphicFrame>
      <p:sp>
        <p:nvSpPr>
          <p:cNvPr id="185" name="Google Shape;185;p34"/>
          <p:cNvSpPr txBox="1"/>
          <p:nvPr/>
        </p:nvSpPr>
        <p:spPr>
          <a:xfrm>
            <a:off x="5257800" y="2339800"/>
            <a:ext cx="316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T_Fox: Sees 2 people at table 1</a:t>
            </a:r>
            <a:endParaRPr>
              <a:solidFill>
                <a:schemeClr val="dk1"/>
              </a:solidFill>
            </a:endParaRPr>
          </a:p>
        </p:txBody>
      </p:sp>
      <p:sp>
        <p:nvSpPr>
          <p:cNvPr id="186" name="Google Shape;186;p34"/>
          <p:cNvSpPr txBox="1"/>
          <p:nvPr/>
        </p:nvSpPr>
        <p:spPr>
          <a:xfrm>
            <a:off x="5257800" y="2740000"/>
            <a:ext cx="316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T_Upton: Sees 2 people at table 1</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Skew</a:t>
            </a:r>
            <a:endParaRPr/>
          </a:p>
        </p:txBody>
      </p:sp>
      <p:sp>
        <p:nvSpPr>
          <p:cNvPr id="192" name="Google Shape;19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Two transactions each read the same set of objects in order to make a decision on whether to make a write, and then change different members of the set of objects which breaks some invariant.</a:t>
            </a:r>
            <a:endParaRPr/>
          </a:p>
        </p:txBody>
      </p:sp>
      <p:graphicFrame>
        <p:nvGraphicFramePr>
          <p:cNvPr id="193" name="Google Shape;193;p35"/>
          <p:cNvGraphicFramePr/>
          <p:nvPr/>
        </p:nvGraphicFramePr>
        <p:xfrm>
          <a:off x="466350" y="2356600"/>
          <a:ext cx="3000000" cy="3000000"/>
        </p:xfrm>
        <a:graphic>
          <a:graphicData uri="http://schemas.openxmlformats.org/drawingml/2006/table">
            <a:tbl>
              <a:tblPr>
                <a:noFill/>
                <a:tableStyleId>{9E68013D-05A9-4C54-854B-2D04EB1D9CF2}</a:tableStyleId>
              </a:tblPr>
              <a:tblGrid>
                <a:gridCol w="974175"/>
                <a:gridCol w="2413000"/>
                <a:gridCol w="9002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Table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Jordan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Lindsay Lohan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Paris Hilton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None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Kate Upton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Megan Fox</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bl>
          </a:graphicData>
        </a:graphic>
      </p:graphicFrame>
      <p:sp>
        <p:nvSpPr>
          <p:cNvPr id="194" name="Google Shape;194;p35"/>
          <p:cNvSpPr txBox="1"/>
          <p:nvPr/>
        </p:nvSpPr>
        <p:spPr>
          <a:xfrm>
            <a:off x="5257800" y="2339800"/>
            <a:ext cx="316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T_Fox: Sets table to 1</a:t>
            </a:r>
            <a:endParaRPr>
              <a:solidFill>
                <a:schemeClr val="dk1"/>
              </a:solidFill>
            </a:endParaRPr>
          </a:p>
        </p:txBody>
      </p:sp>
      <p:sp>
        <p:nvSpPr>
          <p:cNvPr id="195" name="Google Shape;195;p35"/>
          <p:cNvSpPr txBox="1"/>
          <p:nvPr/>
        </p:nvSpPr>
        <p:spPr>
          <a:xfrm>
            <a:off x="5257800" y="2740000"/>
            <a:ext cx="316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T_Upton: Sets table to 1</a:t>
            </a:r>
            <a:endParaRPr>
              <a:solidFill>
                <a:schemeClr val="dk1"/>
              </a:solidFill>
            </a:endParaRPr>
          </a:p>
        </p:txBody>
      </p:sp>
      <p:sp>
        <p:nvSpPr>
          <p:cNvPr id="196" name="Google Shape;196;p35"/>
          <p:cNvSpPr txBox="1"/>
          <p:nvPr/>
        </p:nvSpPr>
        <p:spPr>
          <a:xfrm>
            <a:off x="5257800" y="3422275"/>
            <a:ext cx="243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A61C00"/>
                </a:solidFill>
              </a:rPr>
              <a:t>Invariant broken!  Only 3 people to a table!</a:t>
            </a:r>
            <a:endParaRPr>
              <a:solidFill>
                <a:srgbClr val="A61C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Skew Solution</a:t>
            </a:r>
            <a:endParaRPr/>
          </a:p>
        </p:txBody>
      </p:sp>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Just apply a lock to all the rows that you are reading to form the predicate, so that only one transaction can read them at a time.</a:t>
            </a:r>
            <a:endParaRPr/>
          </a:p>
          <a:p>
            <a:pPr indent="0" lvl="0" marL="0" rtl="0" algn="l">
              <a:spcBef>
                <a:spcPts val="1200"/>
              </a:spcBef>
              <a:spcAft>
                <a:spcPts val="1200"/>
              </a:spcAft>
              <a:buNone/>
            </a:pPr>
            <a:r>
              <a:rPr lang="en"/>
              <a:t>But what if those rows don’t all yet exist?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Phantoms</a:t>
            </a:r>
            <a:endParaRPr/>
          </a:p>
        </p:txBody>
      </p:sp>
      <p:sp>
        <p:nvSpPr>
          <p:cNvPr id="208" name="Google Shape;20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Same issue as write skew, but invariants are broken when both transactions create a new row.  Nothing to put a lock 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Solution: Materialize Conflicts</a:t>
            </a:r>
            <a:endParaRPr sz="1400">
              <a:solidFill>
                <a:schemeClr val="dk1"/>
              </a:solidFill>
            </a:endParaRPr>
          </a:p>
          <a:p>
            <a:pPr indent="0" lvl="0" marL="0" rtl="0" algn="l">
              <a:spcBef>
                <a:spcPts val="1200"/>
              </a:spcBef>
              <a:spcAft>
                <a:spcPts val="1200"/>
              </a:spcAft>
              <a:buNone/>
            </a:pPr>
            <a:r>
              <a:t/>
            </a:r>
            <a:endParaRPr sz="1400">
              <a:solidFill>
                <a:schemeClr val="dk1"/>
              </a:solidFill>
              <a:highlight>
                <a:schemeClr val="dk1"/>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Materializing Conflicts</a:t>
            </a:r>
            <a:endParaRPr/>
          </a:p>
        </p:txBody>
      </p:sp>
      <p:sp>
        <p:nvSpPr>
          <p:cNvPr id="214" name="Google Shape;21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Imagine I want to book a meeting in a given room, at a given time.  I would first query the database, and then add my meeting slot as a new row to the bookings table.  But I can’t stop anybody else from creating the row, because I have nothing to put a lock on!</a:t>
            </a:r>
            <a:endParaRPr/>
          </a:p>
          <a:p>
            <a:pPr indent="0" lvl="0" marL="0" rtl="0" algn="l">
              <a:spcBef>
                <a:spcPts val="1200"/>
              </a:spcBef>
              <a:spcAft>
                <a:spcPts val="1200"/>
              </a:spcAft>
              <a:buNone/>
            </a:pPr>
            <a:r>
              <a:rPr lang="en"/>
              <a:t>Materializing conflicts: create a blank row for the meeting slot in the bookings table prematurely (at the start of the week for all bookings that week for example), so that transactions can apply a lock to it, and we don’t have an overbooking.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Weak Isolation Summary</a:t>
            </a:r>
            <a:endParaRPr/>
          </a:p>
        </p:txBody>
      </p:sp>
      <p:sp>
        <p:nvSpPr>
          <p:cNvPr id="220" name="Google Shape;22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Read Committed</a:t>
            </a:r>
            <a:endParaRPr/>
          </a:p>
          <a:p>
            <a:pPr indent="-317500" lvl="1" marL="914400" rtl="0" algn="l">
              <a:spcBef>
                <a:spcPts val="0"/>
              </a:spcBef>
              <a:spcAft>
                <a:spcPts val="0"/>
              </a:spcAft>
              <a:buSzPts val="1400"/>
              <a:buChar char="○"/>
            </a:pPr>
            <a:r>
              <a:rPr lang="en"/>
              <a:t>Prevents dirty reads, dirty writes</a:t>
            </a:r>
            <a:endParaRPr/>
          </a:p>
          <a:p>
            <a:pPr indent="-342900" lvl="0" marL="457200" rtl="0" algn="l">
              <a:spcBef>
                <a:spcPts val="0"/>
              </a:spcBef>
              <a:spcAft>
                <a:spcPts val="0"/>
              </a:spcAft>
              <a:buSzPts val="1800"/>
              <a:buChar char="●"/>
            </a:pPr>
            <a:r>
              <a:rPr lang="en"/>
              <a:t>Snapshot Isolation</a:t>
            </a:r>
            <a:endParaRPr/>
          </a:p>
          <a:p>
            <a:pPr indent="-317500" lvl="1" marL="914400" rtl="0" algn="l">
              <a:spcBef>
                <a:spcPts val="0"/>
              </a:spcBef>
              <a:spcAft>
                <a:spcPts val="0"/>
              </a:spcAft>
              <a:buSzPts val="1400"/>
              <a:buChar char="○"/>
            </a:pPr>
            <a:r>
              <a:rPr lang="en"/>
              <a:t>Prevents read skew (non-repeatable read), can easily be adapted to detect lost updates</a:t>
            </a:r>
            <a:endParaRPr/>
          </a:p>
          <a:p>
            <a:pPr indent="-342900" lvl="0" marL="457200" rtl="0" algn="l">
              <a:spcBef>
                <a:spcPts val="0"/>
              </a:spcBef>
              <a:spcAft>
                <a:spcPts val="0"/>
              </a:spcAft>
              <a:buSzPts val="1800"/>
              <a:buChar char="●"/>
            </a:pPr>
            <a:r>
              <a:rPr lang="en"/>
              <a:t>Predicate Locks and Materializing Conflicts</a:t>
            </a:r>
            <a:endParaRPr/>
          </a:p>
          <a:p>
            <a:pPr indent="-317500" lvl="1" marL="914400" rtl="0" algn="l">
              <a:spcBef>
                <a:spcPts val="0"/>
              </a:spcBef>
              <a:spcAft>
                <a:spcPts val="0"/>
              </a:spcAft>
              <a:buSzPts val="1400"/>
              <a:buChar char="○"/>
            </a:pPr>
            <a:r>
              <a:rPr lang="en"/>
              <a:t>Can be used to prevent write skew (and phantoms)</a:t>
            </a:r>
            <a:endParaRPr/>
          </a:p>
          <a:p>
            <a:pPr indent="0" lvl="0" marL="0" rtl="0" algn="l">
              <a:spcBef>
                <a:spcPts val="1200"/>
              </a:spcBef>
              <a:spcAft>
                <a:spcPts val="1200"/>
              </a:spcAft>
              <a:buNone/>
            </a:pPr>
            <a:r>
              <a:rPr lang="en"/>
              <a:t>Overall, using these methods results in a much faster database than one that uses true serializable isolation, as the locking is relatively </a:t>
            </a:r>
            <a:r>
              <a:rPr lang="en"/>
              <a:t>minimal in comparison and concurrency can be maximized.  However, if the application can take the performance hit, serializable isolation will reduce the need to reason about concurrency.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Concurrency Bugs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Dirty Reads</a:t>
            </a:r>
            <a:endParaRPr/>
          </a:p>
          <a:p>
            <a:pPr indent="-342900" lvl="0" marL="457200" rtl="0" algn="l">
              <a:spcBef>
                <a:spcPts val="0"/>
              </a:spcBef>
              <a:spcAft>
                <a:spcPts val="0"/>
              </a:spcAft>
              <a:buSzPts val="1800"/>
              <a:buChar char="●"/>
            </a:pPr>
            <a:r>
              <a:rPr lang="en"/>
              <a:t>Dirty Writes</a:t>
            </a:r>
            <a:endParaRPr/>
          </a:p>
          <a:p>
            <a:pPr indent="-342900" lvl="0" marL="457200" rtl="0" algn="l">
              <a:spcBef>
                <a:spcPts val="0"/>
              </a:spcBef>
              <a:spcAft>
                <a:spcPts val="0"/>
              </a:spcAft>
              <a:buSzPts val="1800"/>
              <a:buChar char="●"/>
            </a:pPr>
            <a:r>
              <a:rPr lang="en"/>
              <a:t>Read skew (Non-repeatable reads)</a:t>
            </a:r>
            <a:endParaRPr/>
          </a:p>
          <a:p>
            <a:pPr indent="-342900" lvl="0" marL="457200" rtl="0" algn="l">
              <a:spcBef>
                <a:spcPts val="0"/>
              </a:spcBef>
              <a:spcAft>
                <a:spcPts val="0"/>
              </a:spcAft>
              <a:buSzPts val="1800"/>
              <a:buChar char="●"/>
            </a:pPr>
            <a:r>
              <a:rPr lang="en"/>
              <a:t>Lost Updates</a:t>
            </a:r>
            <a:endParaRPr/>
          </a:p>
          <a:p>
            <a:pPr indent="-342900" lvl="0" marL="457200" rtl="0" algn="l">
              <a:spcBef>
                <a:spcPts val="0"/>
              </a:spcBef>
              <a:spcAft>
                <a:spcPts val="0"/>
              </a:spcAft>
              <a:buSzPts val="1800"/>
              <a:buChar char="●"/>
            </a:pPr>
            <a:r>
              <a:rPr lang="en"/>
              <a:t>Write Skew and Phantoms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Dirty Reads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Clients should not be able to read data that has been written but not yet been committed, if they could they may see the database in an inconsistent state or read some data right before it gets rolled back</a:t>
            </a:r>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Dirty Reads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Clients</a:t>
            </a:r>
            <a:r>
              <a:rPr lang="en"/>
              <a:t> should not be able to read data that has been written but not yet been committed, if they could they may see the database in an inconsistent state or read some data right before it gets rolled back</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Solution: Database remembers old value of a write until said write is committed, do not use locks as one long transaction could make many reads wait a long time until it completes</a:t>
            </a:r>
            <a:endParaRPr sz="1400">
              <a:solidFill>
                <a:schemeClr val="dk1"/>
              </a:solidFill>
            </a:endParaRPr>
          </a:p>
          <a:p>
            <a:pPr indent="0" lvl="0" marL="0" rtl="0" algn="l">
              <a:spcBef>
                <a:spcPts val="1200"/>
              </a:spcBef>
              <a:spcAft>
                <a:spcPts val="0"/>
              </a:spcAft>
              <a:buNone/>
            </a:pPr>
            <a:r>
              <a:rPr lang="en" sz="1400">
                <a:solidFill>
                  <a:schemeClr val="dk1"/>
                </a:solidFill>
              </a:rPr>
              <a:t>k</a:t>
            </a:r>
            <a:r>
              <a:rPr lang="en" sz="1400">
                <a:solidFill>
                  <a:schemeClr val="dk1"/>
                </a:solidFill>
              </a:rPr>
              <a:t>im’s_man: Kanye</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Dirty Reads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Clients</a:t>
            </a:r>
            <a:r>
              <a:rPr lang="en"/>
              <a:t> should not be able to read data that has been written but not yet been committed, if they could they may see the database in an inconsistent state or read some data right before it gets rolled back</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Solution: Database remembers old value of a write until said write is committed, do not use locks as one long transaction could make many reads wait a long time until it completes</a:t>
            </a:r>
            <a:endParaRPr sz="1400">
              <a:solidFill>
                <a:schemeClr val="dk1"/>
              </a:solidFill>
            </a:endParaRPr>
          </a:p>
          <a:p>
            <a:pPr indent="0" lvl="0" marL="0" rtl="0" algn="l">
              <a:spcBef>
                <a:spcPts val="1200"/>
              </a:spcBef>
              <a:spcAft>
                <a:spcPts val="0"/>
              </a:spcAft>
              <a:buNone/>
            </a:pPr>
            <a:r>
              <a:rPr lang="en" sz="1400">
                <a:solidFill>
                  <a:schemeClr val="dk1"/>
                </a:solidFill>
              </a:rPr>
              <a:t>kim’s_man: Kanye -&gt; Pete</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Dirty Reads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Clients</a:t>
            </a:r>
            <a:r>
              <a:rPr lang="en"/>
              <a:t> should not be able to read data that has been written but not yet been committed, if they could they may see the database in an inconsistent state or read some data right before it gets rolled back</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Solution: Database remembers old value of a write until said write is committed, do not use locks as one long transaction could make many reads wait a long time until it completes</a:t>
            </a:r>
            <a:endParaRPr sz="1400">
              <a:solidFill>
                <a:schemeClr val="dk1"/>
              </a:solidFill>
            </a:endParaRPr>
          </a:p>
          <a:p>
            <a:pPr indent="0" lvl="0" marL="0" rtl="0" algn="l">
              <a:spcBef>
                <a:spcPts val="1200"/>
              </a:spcBef>
              <a:spcAft>
                <a:spcPts val="0"/>
              </a:spcAft>
              <a:buNone/>
            </a:pPr>
            <a:r>
              <a:rPr lang="en" sz="1400">
                <a:solidFill>
                  <a:schemeClr val="dk1"/>
                </a:solidFill>
              </a:rPr>
              <a:t>kim’s_man: Pete</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Dirty Writes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writing data, we can only overwrite </a:t>
            </a:r>
            <a:r>
              <a:rPr lang="en"/>
              <a:t>committed</a:t>
            </a:r>
            <a:r>
              <a:rPr lang="en"/>
              <a:t>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Dirty Writes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writing data, we can only overwrite committed 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400">
                <a:solidFill>
                  <a:schemeClr val="dk1"/>
                </a:solidFill>
              </a:rPr>
              <a:t>Solution: Have a lock on each object, any transaction that wants to write an object must first grab the lock.</a:t>
            </a:r>
            <a:endParaRPr sz="1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