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90" r:id="rId2"/>
  </p:sldMasterIdLst>
  <p:notesMasterIdLst>
    <p:notesMasterId r:id="rId27"/>
  </p:notesMasterIdLst>
  <p:sldIdLst>
    <p:sldId id="256" r:id="rId3"/>
    <p:sldId id="257" r:id="rId4"/>
    <p:sldId id="258"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7" r:id="rId21"/>
    <p:sldId id="279" r:id="rId22"/>
    <p:sldId id="280" r:id="rId23"/>
    <p:sldId id="281" r:id="rId24"/>
    <p:sldId id="282" r:id="rId25"/>
    <p:sldId id="284" r:id="rId26"/>
  </p:sldIdLst>
  <p:sldSz cx="9144000" cy="5143500" type="screen16x9"/>
  <p:notesSz cx="6858000" cy="9144000"/>
  <p:embeddedFontLst>
    <p:embeddedFont>
      <p:font typeface="Calibri" panose="020F0502020204030204" pitchFamily="34" charset="0"/>
      <p:regular r:id="rId28"/>
      <p:bold r:id="rId29"/>
      <p:italic r:id="rId30"/>
      <p:boldItalic r:id="rId31"/>
    </p:embeddedFont>
    <p:embeddedFont>
      <p:font typeface="Calibri Light" panose="020F0302020204030204" pitchFamily="34" charset="0"/>
      <p:regular r:id="rId32"/>
      <p:italic r:id="rId33"/>
    </p:embeddedFont>
    <p:embeddedFont>
      <p:font typeface="Corbel" panose="020B0503020204020204" pitchFamily="34" charset="0"/>
      <p:regular r:id="rId34"/>
      <p:bold r:id="rId35"/>
      <p:italic r:id="rId36"/>
      <p:boldItalic r:id="rId37"/>
    </p:embeddedFont>
    <p:embeddedFont>
      <p:font typeface="Roboto" panose="02000000000000000000" pitchFamily="2" charset="0"/>
      <p:regular r:id="rId38"/>
      <p:bold r:id="rId39"/>
      <p:italic r:id="rId40"/>
      <p:boldItalic r:id="rId41"/>
    </p:embeddedFont>
    <p:embeddedFont>
      <p:font typeface="Verdana" panose="020B0604030504040204" pitchFamily="34" charset="0"/>
      <p:regular r:id="rId42"/>
      <p:bold r:id="rId43"/>
      <p:italic r:id="rId44"/>
      <p:boldItalic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10" autoAdjust="0"/>
    <p:restoredTop sz="94660"/>
  </p:normalViewPr>
  <p:slideViewPr>
    <p:cSldViewPr snapToGrid="0">
      <p:cViewPr varScale="1">
        <p:scale>
          <a:sx n="103" d="100"/>
          <a:sy n="103" d="100"/>
        </p:scale>
        <p:origin x="758"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12.fntdata"/><Relationship Id="rId21" Type="http://schemas.openxmlformats.org/officeDocument/2006/relationships/slide" Target="slides/slide19.xml"/><Relationship Id="rId34" Type="http://schemas.openxmlformats.org/officeDocument/2006/relationships/font" Target="fonts/font7.fntdata"/><Relationship Id="rId42" Type="http://schemas.openxmlformats.org/officeDocument/2006/relationships/font" Target="fonts/font15.fntdata"/><Relationship Id="rId47"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font" Target="fonts/font2.fntdata"/><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font" Target="fonts/font13.fntdata"/><Relationship Id="rId45" Type="http://schemas.openxmlformats.org/officeDocument/2006/relationships/font" Target="fonts/font18.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1.fntdata"/><Relationship Id="rId36" Type="http://schemas.openxmlformats.org/officeDocument/2006/relationships/font" Target="fonts/font9.fntdata"/><Relationship Id="rId49"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4.fntdata"/><Relationship Id="rId44" Type="http://schemas.openxmlformats.org/officeDocument/2006/relationships/font" Target="fonts/font17.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font" Target="fonts/font16.fntdata"/><Relationship Id="rId48"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6.fntdata"/><Relationship Id="rId38" Type="http://schemas.openxmlformats.org/officeDocument/2006/relationships/font" Target="fonts/font11.fntdata"/><Relationship Id="rId46"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c6f9e470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c6f9e470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51bc36e6f4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51bc36e6f4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502b9f1ae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502b9f1ae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502b9f1ae4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502b9f1ae4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502b9f1ae4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502b9f1ae4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502b9f1ae4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 name="Google Shape;337;g502b9f1ae4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502b9f1ae4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502b9f1ae4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502b9f1ae4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502b9f1ae4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502b9f1ae4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502b9f1ae4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502b9f1ae4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502b9f1ae4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502b9f1ae4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502b9f1ae4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5012b73b0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5012b73b0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51bc36e6f4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51bc36e6f4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g51bc36e6f4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2" name="Google Shape;392;g51bc36e6f4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g51bc36e6f4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 name="Google Shape;399;g51bc36e6f4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g51bc36e6f4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g51bc36e6f4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g51bc36e6f4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 name="Google Shape;419;g51bc36e6f4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5012b73b04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5012b73b04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5012b73b04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7" name="Google Shape;197;g5012b73b04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c6f9e470d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c6f9e470d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c6f9e470d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c6f9e470d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c6f9e470d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c6f9e470d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c6f9e470d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c6f9e470d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5012b73b04_0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5012b73b04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1600"/>
              </a:spcBef>
              <a:spcAft>
                <a:spcPts val="0"/>
              </a:spcAft>
              <a:buClr>
                <a:schemeClr val="lt1"/>
              </a:buClr>
              <a:buSzPts val="1400"/>
              <a:buChar char="○"/>
              <a:defRPr>
                <a:solidFill>
                  <a:schemeClr val="lt1"/>
                </a:solidFill>
              </a:defRPr>
            </a:lvl2pPr>
            <a:lvl3pPr marL="1371600" lvl="2" indent="-317500" algn="ctr">
              <a:spcBef>
                <a:spcPts val="1600"/>
              </a:spcBef>
              <a:spcAft>
                <a:spcPts val="0"/>
              </a:spcAft>
              <a:buClr>
                <a:schemeClr val="lt1"/>
              </a:buClr>
              <a:buSzPts val="1400"/>
              <a:buChar char="■"/>
              <a:defRPr>
                <a:solidFill>
                  <a:schemeClr val="lt1"/>
                </a:solidFill>
              </a:defRPr>
            </a:lvl3pPr>
            <a:lvl4pPr marL="1828800" lvl="3" indent="-317500" algn="ctr">
              <a:spcBef>
                <a:spcPts val="1600"/>
              </a:spcBef>
              <a:spcAft>
                <a:spcPts val="0"/>
              </a:spcAft>
              <a:buClr>
                <a:schemeClr val="lt1"/>
              </a:buClr>
              <a:buSzPts val="1400"/>
              <a:buChar char="●"/>
              <a:defRPr>
                <a:solidFill>
                  <a:schemeClr val="lt1"/>
                </a:solidFill>
              </a:defRPr>
            </a:lvl4pPr>
            <a:lvl5pPr marL="2286000" lvl="4" indent="-317500" algn="ctr">
              <a:spcBef>
                <a:spcPts val="1600"/>
              </a:spcBef>
              <a:spcAft>
                <a:spcPts val="0"/>
              </a:spcAft>
              <a:buClr>
                <a:schemeClr val="lt1"/>
              </a:buClr>
              <a:buSzPts val="1400"/>
              <a:buChar char="○"/>
              <a:defRPr>
                <a:solidFill>
                  <a:schemeClr val="lt1"/>
                </a:solidFill>
              </a:defRPr>
            </a:lvl5pPr>
            <a:lvl6pPr marL="2743200" lvl="5" indent="-317500" algn="ctr">
              <a:spcBef>
                <a:spcPts val="1600"/>
              </a:spcBef>
              <a:spcAft>
                <a:spcPts val="0"/>
              </a:spcAft>
              <a:buClr>
                <a:schemeClr val="lt1"/>
              </a:buClr>
              <a:buSzPts val="1400"/>
              <a:buChar char="■"/>
              <a:defRPr>
                <a:solidFill>
                  <a:schemeClr val="lt1"/>
                </a:solidFill>
              </a:defRPr>
            </a:lvl6pPr>
            <a:lvl7pPr marL="3200400" lvl="6" indent="-317500" algn="ctr">
              <a:spcBef>
                <a:spcPts val="1600"/>
              </a:spcBef>
              <a:spcAft>
                <a:spcPts val="0"/>
              </a:spcAft>
              <a:buClr>
                <a:schemeClr val="lt1"/>
              </a:buClr>
              <a:buSzPts val="1400"/>
              <a:buChar char="●"/>
              <a:defRPr>
                <a:solidFill>
                  <a:schemeClr val="lt1"/>
                </a:solidFill>
              </a:defRPr>
            </a:lvl7pPr>
            <a:lvl8pPr marL="3657600" lvl="7" indent="-317500" algn="ctr">
              <a:spcBef>
                <a:spcPts val="1600"/>
              </a:spcBef>
              <a:spcAft>
                <a:spcPts val="0"/>
              </a:spcAft>
              <a:buClr>
                <a:schemeClr val="lt1"/>
              </a:buClr>
              <a:buSzPts val="1400"/>
              <a:buChar char="○"/>
              <a:defRPr>
                <a:solidFill>
                  <a:schemeClr val="lt1"/>
                </a:solidFill>
              </a:defRPr>
            </a:lvl8pPr>
            <a:lvl9pPr marL="4114800" lvl="8" indent="-317500" algn="ctr">
              <a:spcBef>
                <a:spcPts val="1600"/>
              </a:spcBef>
              <a:spcAft>
                <a:spcPts val="160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569214"/>
            <a:ext cx="7543800" cy="2674620"/>
          </a:xfrm>
        </p:spPr>
        <p:txBody>
          <a:bodyPr anchor="b">
            <a:normAutofit/>
          </a:bodyPr>
          <a:lstStyle>
            <a:lvl1pPr algn="l">
              <a:lnSpc>
                <a:spcPct val="85000"/>
              </a:lnSpc>
              <a:defRPr sz="6000" spc="-38"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3341715"/>
            <a:ext cx="7543800" cy="857250"/>
          </a:xfrm>
        </p:spPr>
        <p:txBody>
          <a:bodyPr lIns="91440" rIns="91440">
            <a:normAutofit/>
          </a:bodyPr>
          <a:lstStyle>
            <a:lvl1pPr marL="0" indent="0" algn="l">
              <a:buNone/>
              <a:defRPr sz="1800" cap="all" spc="150" baseline="0">
                <a:solidFill>
                  <a:schemeClr val="tx2"/>
                </a:solidFill>
                <a:latin typeface="+mj-lt"/>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93332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1801471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69214"/>
            <a:ext cx="7543800" cy="2674620"/>
          </a:xfrm>
        </p:spPr>
        <p:txBody>
          <a:bodyPr anchor="b" anchorCtr="0">
            <a:normAutofit/>
          </a:bodyPr>
          <a:lstStyle>
            <a:lvl1pPr>
              <a:lnSpc>
                <a:spcPct val="85000"/>
              </a:lnSpc>
              <a:defRPr sz="6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3339846"/>
            <a:ext cx="7543800" cy="857250"/>
          </a:xfrm>
        </p:spPr>
        <p:txBody>
          <a:bodyPr lIns="91440" rIns="91440" anchor="t" anchorCtr="0">
            <a:normAutofit/>
          </a:bodyPr>
          <a:lstStyle>
            <a:lvl1pPr marL="0" indent="0">
              <a:buNone/>
              <a:defRPr sz="1800" cap="all" spc="150" baseline="0">
                <a:solidFill>
                  <a:schemeClr val="tx2"/>
                </a:solidFill>
                <a:latin typeface="+mj-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70611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14953"/>
            <a:ext cx="7543800" cy="1088068"/>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59" y="1384301"/>
            <a:ext cx="3703320" cy="3017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384301"/>
            <a:ext cx="3703320" cy="3017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5410796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14953"/>
            <a:ext cx="7543800" cy="1088068"/>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22960" y="1936751"/>
            <a:ext cx="3703320" cy="2533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63440" y="1936751"/>
            <a:ext cx="3703320" cy="2533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1136669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8793172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0513368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45769"/>
            <a:ext cx="2400300" cy="1714500"/>
          </a:xfrm>
        </p:spPr>
        <p:txBody>
          <a:bodyPr anchor="b">
            <a:normAutofit/>
          </a:bodyPr>
          <a:lstStyle>
            <a:lvl1pPr>
              <a:defRPr sz="27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600450" y="548640"/>
            <a:ext cx="4869180" cy="3943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194560"/>
            <a:ext cx="2400300" cy="2534343"/>
          </a:xfrm>
        </p:spPr>
        <p:txBody>
          <a:bodyPr lIns="91440" rIns="91440">
            <a:normAutofit/>
          </a:bodyPr>
          <a:lstStyle>
            <a:lvl1pPr marL="0" indent="0">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a:xfrm>
            <a:off x="349134" y="4844839"/>
            <a:ext cx="1963883" cy="273844"/>
          </a:xfrm>
        </p:spPr>
        <p:txBody>
          <a:bodyPr/>
          <a:lstStyle>
            <a:lvl1pPr algn="l">
              <a:defRPr/>
            </a:lvl1pPr>
          </a:lstStyle>
          <a:p>
            <a:endParaRPr lang="en-US"/>
          </a:p>
        </p:txBody>
      </p:sp>
      <p:sp>
        <p:nvSpPr>
          <p:cNvPr id="6" name="Footer Placeholder 5"/>
          <p:cNvSpPr>
            <a:spLocks noGrp="1"/>
          </p:cNvSpPr>
          <p:nvPr>
            <p:ph type="ftr" sz="quarter" idx="11"/>
          </p:nvPr>
        </p:nvSpPr>
        <p:spPr>
          <a:xfrm>
            <a:off x="3600450" y="4844839"/>
            <a:ext cx="3486150" cy="273844"/>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1119471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714750"/>
            <a:ext cx="9141619" cy="14287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368630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3806190"/>
            <a:ext cx="7584948" cy="617220"/>
          </a:xfrm>
        </p:spPr>
        <p:txBody>
          <a:bodyPr lIns="91440" tIns="0" rIns="91440" bIns="0" anchor="b">
            <a:noAutofit/>
          </a:bodyPr>
          <a:lstStyle>
            <a:lvl1pPr>
              <a:defRPr sz="27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3686307"/>
          </a:xfrm>
          <a:blipFill>
            <a:blip r:embed="rId2"/>
            <a:stretch>
              <a:fillRect/>
            </a:stretch>
          </a:blipFill>
        </p:spPr>
        <p:txBody>
          <a:bodyPr lIns="457200" tIns="457200" anchor="t"/>
          <a:lstStyle>
            <a:lvl1pPr marL="0" indent="0">
              <a:buNone/>
              <a:defRPr sz="2400">
                <a:solidFill>
                  <a:schemeClr val="bg1"/>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822960" y="4430267"/>
            <a:ext cx="7584948" cy="445770"/>
          </a:xfrm>
        </p:spPr>
        <p:txBody>
          <a:bodyPr lIns="91440" tIns="0" rIns="91440" bIns="0">
            <a:normAutofit/>
          </a:bodyPr>
          <a:lstStyle>
            <a:lvl1pPr marL="0" indent="0">
              <a:spcBef>
                <a:spcPts val="0"/>
              </a:spcBef>
              <a:spcAft>
                <a:spcPts val="450"/>
              </a:spcAft>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995517400"/>
      </p:ext>
    </p:extLst>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02446681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311084"/>
            <a:ext cx="1971675" cy="431806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11083"/>
            <a:ext cx="5800725" cy="4318067"/>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8444067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4750737"/>
            <a:ext cx="9144001" cy="494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14953"/>
            <a:ext cx="7543800" cy="1088068"/>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60" y="1384301"/>
            <a:ext cx="7543800" cy="301752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4844839"/>
            <a:ext cx="1854203" cy="273844"/>
          </a:xfrm>
          <a:prstGeom prst="rect">
            <a:avLst/>
          </a:prstGeom>
        </p:spPr>
        <p:txBody>
          <a:bodyPr vert="horz" lIns="91440" tIns="45720" rIns="91440" bIns="45720" rtlCol="0" anchor="ctr"/>
          <a:lstStyle>
            <a:lvl1pPr algn="l">
              <a:defRPr sz="675">
                <a:solidFill>
                  <a:srgbClr val="FFFFFF"/>
                </a:solidFill>
              </a:defRPr>
            </a:lvl1pPr>
          </a:lstStyle>
          <a:p>
            <a:fld id="{98624D31-43A5-475A-80CF-332C9F6DCF35}" type="datetimeFigureOut">
              <a:rPr lang="en-US" dirty="0"/>
              <a:t>2023-04-23</a:t>
            </a:fld>
            <a:endParaRPr lang="en-US" dirty="0"/>
          </a:p>
        </p:txBody>
      </p:sp>
      <p:sp>
        <p:nvSpPr>
          <p:cNvPr id="5" name="Footer Placeholder 4"/>
          <p:cNvSpPr>
            <a:spLocks noGrp="1"/>
          </p:cNvSpPr>
          <p:nvPr>
            <p:ph type="ftr" sz="quarter" idx="3"/>
          </p:nvPr>
        </p:nvSpPr>
        <p:spPr>
          <a:xfrm>
            <a:off x="2764639" y="4844839"/>
            <a:ext cx="3617103" cy="273844"/>
          </a:xfrm>
          <a:prstGeom prst="rect">
            <a:avLst/>
          </a:prstGeom>
        </p:spPr>
        <p:txBody>
          <a:bodyPr vert="horz" lIns="91440" tIns="45720" rIns="91440" bIns="45720" rtlCol="0" anchor="ctr"/>
          <a:lstStyle>
            <a:lvl1pPr algn="ctr">
              <a:defRPr sz="675"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7425344" y="4844839"/>
            <a:ext cx="984019" cy="273844"/>
          </a:xfrm>
          <a:prstGeom prst="rect">
            <a:avLst/>
          </a:prstGeom>
        </p:spPr>
        <p:txBody>
          <a:bodyPr vert="horz" lIns="91440" tIns="45720" rIns="91440" bIns="45720" rtlCol="0" anchor="ctr"/>
          <a:lstStyle>
            <a:lvl1pPr algn="r">
              <a:defRPr sz="788">
                <a:solidFill>
                  <a:srgbClr val="FFFFFF"/>
                </a:solidFill>
              </a:defRPr>
            </a:lvl1pPr>
          </a:lstStyle>
          <a:p>
            <a:pPr marL="0" lvl="0" indent="0" algn="r" rtl="0">
              <a:spcBef>
                <a:spcPts val="0"/>
              </a:spcBef>
              <a:spcAft>
                <a:spcPts val="0"/>
              </a:spcAft>
              <a:buNone/>
            </a:pPr>
            <a:fld id="{00000000-1234-1234-1234-123412341234}" type="slidenum">
              <a:rPr lang="en" smtClean="0"/>
              <a:t>‹#›</a:t>
            </a:fld>
            <a:endParaRPr lang="en"/>
          </a:p>
        </p:txBody>
      </p:sp>
      <p:cxnSp>
        <p:nvCxnSpPr>
          <p:cNvPr id="10" name="Straight Connector 9"/>
          <p:cNvCxnSpPr/>
          <p:nvPr/>
        </p:nvCxnSpPr>
        <p:spPr>
          <a:xfrm>
            <a:off x="895149" y="1303384"/>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4316156"/>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hf sldNum="0" hdr="0" ftr="0" dt="0"/>
  <p:txStyles>
    <p:title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p:titleStyle>
    <p:body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11.xml"/><Relationship Id="rId5" Type="http://schemas.openxmlformats.org/officeDocument/2006/relationships/image" Target="../media/image16.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5"/>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800"/>
              <a:t>X Education - Lead Scoring Case Study</a:t>
            </a:r>
            <a:endParaRPr sz="4800" dirty="0"/>
          </a:p>
        </p:txBody>
      </p:sp>
      <p:sp>
        <p:nvSpPr>
          <p:cNvPr id="165" name="Google Shape;165;p25"/>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latin typeface="Verdana"/>
                <a:ea typeface="Verdana"/>
                <a:cs typeface="Verdana"/>
                <a:sym typeface="Verdana"/>
              </a:rPr>
              <a:t>Identification of Hot Leads to focus more on them and thus enhancing the conversion ratio for X Education</a:t>
            </a:r>
            <a:endParaRPr sz="1800" dirty="0">
              <a:latin typeface="Verdana"/>
              <a:ea typeface="Verdana"/>
              <a:cs typeface="Verdana"/>
              <a:sym typeface="Verdana"/>
            </a:endParaRPr>
          </a:p>
        </p:txBody>
      </p:sp>
      <p:sp>
        <p:nvSpPr>
          <p:cNvPr id="166" name="Google Shape;166;p25"/>
          <p:cNvSpPr txBox="1"/>
          <p:nvPr/>
        </p:nvSpPr>
        <p:spPr>
          <a:xfrm>
            <a:off x="598200" y="3400655"/>
            <a:ext cx="3973800" cy="83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rgbClr val="FFFFFF"/>
                </a:solidFill>
                <a:latin typeface="Roboto"/>
                <a:ea typeface="Roboto"/>
                <a:cs typeface="Roboto"/>
                <a:sym typeface="Roboto"/>
              </a:rPr>
              <a:t>Group Members:</a:t>
            </a:r>
            <a:endParaRPr b="1" dirty="0">
              <a:solidFill>
                <a:srgbClr val="FFFFFF"/>
              </a:solidFill>
              <a:latin typeface="Roboto"/>
              <a:ea typeface="Roboto"/>
              <a:cs typeface="Roboto"/>
              <a:sym typeface="Roboto"/>
            </a:endParaRPr>
          </a:p>
        </p:txBody>
      </p:sp>
      <p:sp>
        <p:nvSpPr>
          <p:cNvPr id="2" name="Arrow: Striped Right 1">
            <a:extLst>
              <a:ext uri="{FF2B5EF4-FFF2-40B4-BE49-F238E27FC236}">
                <a16:creationId xmlns:a16="http://schemas.microsoft.com/office/drawing/2014/main" id="{943C325D-5A9D-4BF5-BCD4-B4546379FA82}"/>
              </a:ext>
            </a:extLst>
          </p:cNvPr>
          <p:cNvSpPr/>
          <p:nvPr/>
        </p:nvSpPr>
        <p:spPr>
          <a:xfrm>
            <a:off x="505272" y="3748801"/>
            <a:ext cx="2929054" cy="490654"/>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 b="1" dirty="0">
                <a:solidFill>
                  <a:srgbClr val="FFFFFF"/>
                </a:solidFill>
                <a:latin typeface="Roboto"/>
                <a:ea typeface="Roboto"/>
                <a:cs typeface="Roboto"/>
                <a:sym typeface="Roboto"/>
              </a:rPr>
              <a:t>Sachin Sonavane</a:t>
            </a:r>
            <a:endParaRPr lang="en-US" dirty="0"/>
          </a:p>
        </p:txBody>
      </p:sp>
      <p:sp>
        <p:nvSpPr>
          <p:cNvPr id="6" name="Arrow: Striped Right 5">
            <a:extLst>
              <a:ext uri="{FF2B5EF4-FFF2-40B4-BE49-F238E27FC236}">
                <a16:creationId xmlns:a16="http://schemas.microsoft.com/office/drawing/2014/main" id="{EA6FA5B4-2653-4CF6-ADB9-E375D8CA5E86}"/>
              </a:ext>
            </a:extLst>
          </p:cNvPr>
          <p:cNvSpPr/>
          <p:nvPr/>
        </p:nvSpPr>
        <p:spPr>
          <a:xfrm>
            <a:off x="3200401" y="4210876"/>
            <a:ext cx="2929054" cy="490654"/>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FFFF"/>
                </a:solidFill>
                <a:latin typeface="Roboto"/>
                <a:ea typeface="Roboto"/>
                <a:cs typeface="Roboto"/>
                <a:sym typeface="Roboto"/>
              </a:rPr>
              <a:t>Shubham </a:t>
            </a:r>
            <a:r>
              <a:rPr lang="en-US" b="1" dirty="0" err="1">
                <a:solidFill>
                  <a:srgbClr val="FFFFFF"/>
                </a:solidFill>
                <a:latin typeface="Roboto"/>
                <a:ea typeface="Roboto"/>
                <a:cs typeface="Roboto"/>
                <a:sym typeface="Roboto"/>
              </a:rPr>
              <a:t>Satbhai</a:t>
            </a:r>
            <a:endParaRPr lang="en-US" b="1" dirty="0">
              <a:solidFill>
                <a:srgbClr val="FFFFFF"/>
              </a:solidFill>
              <a:latin typeface="Roboto"/>
              <a:ea typeface="Roboto"/>
              <a:cs typeface="Roboto"/>
              <a:sym typeface="Roboto"/>
            </a:endParaRPr>
          </a:p>
        </p:txBody>
      </p:sp>
      <p:sp>
        <p:nvSpPr>
          <p:cNvPr id="7" name="Arrow: Striped Right 6">
            <a:extLst>
              <a:ext uri="{FF2B5EF4-FFF2-40B4-BE49-F238E27FC236}">
                <a16:creationId xmlns:a16="http://schemas.microsoft.com/office/drawing/2014/main" id="{E61D4BD6-5A28-43F6-A757-7AC040549448}"/>
              </a:ext>
            </a:extLst>
          </p:cNvPr>
          <p:cNvSpPr/>
          <p:nvPr/>
        </p:nvSpPr>
        <p:spPr>
          <a:xfrm>
            <a:off x="5969618" y="4631276"/>
            <a:ext cx="2929054" cy="490654"/>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0" indent="0" algn="l" rtl="0">
              <a:spcBef>
                <a:spcPts val="0"/>
              </a:spcBef>
              <a:spcAft>
                <a:spcPts val="0"/>
              </a:spcAft>
              <a:buNone/>
            </a:pPr>
            <a:r>
              <a:rPr lang="en-US" b="1" dirty="0">
                <a:solidFill>
                  <a:srgbClr val="FFFFFF"/>
                </a:solidFill>
                <a:latin typeface="Roboto"/>
                <a:ea typeface="Roboto"/>
                <a:cs typeface="Roboto"/>
                <a:sym typeface="Roboto"/>
              </a:rPr>
              <a:t>          V </a:t>
            </a:r>
            <a:r>
              <a:rPr lang="en-US" b="1" dirty="0" err="1">
                <a:solidFill>
                  <a:srgbClr val="FFFFFF"/>
                </a:solidFill>
                <a:latin typeface="Roboto"/>
                <a:ea typeface="Roboto"/>
                <a:cs typeface="Roboto"/>
                <a:sym typeface="Roboto"/>
              </a:rPr>
              <a:t>Sarat</a:t>
            </a:r>
            <a:r>
              <a:rPr lang="en-US" b="1" dirty="0">
                <a:solidFill>
                  <a:srgbClr val="FFFFFF"/>
                </a:solidFill>
                <a:latin typeface="Roboto"/>
                <a:ea typeface="Roboto"/>
                <a:cs typeface="Roboto"/>
                <a:sym typeface="Roboto"/>
              </a:rPr>
              <a:t> </a:t>
            </a:r>
            <a:r>
              <a:rPr lang="en-US" b="1" dirty="0" err="1">
                <a:solidFill>
                  <a:srgbClr val="FFFFFF"/>
                </a:solidFill>
                <a:latin typeface="Roboto"/>
                <a:ea typeface="Roboto"/>
                <a:cs typeface="Roboto"/>
                <a:sym typeface="Roboto"/>
              </a:rPr>
              <a:t>suhas</a:t>
            </a:r>
            <a:endParaRPr lang="en-US" b="1" dirty="0">
              <a:solidFill>
                <a:srgbClr val="FFFFFF"/>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36"/>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Plots (Visualization)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22" name="Google Shape;322;p37"/>
          <p:cNvSpPr txBox="1"/>
          <p:nvPr/>
        </p:nvSpPr>
        <p:spPr>
          <a:xfrm>
            <a:off x="903000" y="4287300"/>
            <a:ext cx="7338000" cy="856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a:latin typeface="Roboto"/>
                <a:ea typeface="Roboto"/>
                <a:cs typeface="Roboto"/>
                <a:sym typeface="Roboto"/>
              </a:rPr>
              <a:t>EDA plots depicting variation in numerical columns for those who Converted and those who didn't.</a:t>
            </a:r>
            <a:endParaRPr sz="1800" b="1">
              <a:latin typeface="Roboto"/>
              <a:ea typeface="Roboto"/>
              <a:cs typeface="Roboto"/>
              <a:sym typeface="Roboto"/>
            </a:endParaRPr>
          </a:p>
        </p:txBody>
      </p:sp>
      <p:pic>
        <p:nvPicPr>
          <p:cNvPr id="2052" name="Picture 4">
            <a:extLst>
              <a:ext uri="{FF2B5EF4-FFF2-40B4-BE49-F238E27FC236}">
                <a16:creationId xmlns:a16="http://schemas.microsoft.com/office/drawing/2014/main" id="{91CE1E14-97BC-4D69-81A7-902533D18E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569241"/>
            <a:ext cx="2349190" cy="2075202"/>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8FE80E55-44D3-48D4-B633-147E6CC94AC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53926" y="629841"/>
            <a:ext cx="2747382" cy="1866325"/>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D4DB53E9-5304-46FC-9906-14A4139E36B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09849" y="606451"/>
            <a:ext cx="2906984" cy="2037992"/>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a:extLst>
              <a:ext uri="{FF2B5EF4-FFF2-40B4-BE49-F238E27FC236}">
                <a16:creationId xmlns:a16="http://schemas.microsoft.com/office/drawing/2014/main" id="{70B87EA2-A7EC-47F0-AC30-EC26E81894C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53926" y="2546679"/>
            <a:ext cx="2470816" cy="169010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8" name="Google Shape;328;p38"/>
          <p:cNvSpPr txBox="1"/>
          <p:nvPr/>
        </p:nvSpPr>
        <p:spPr>
          <a:xfrm>
            <a:off x="903000" y="4287300"/>
            <a:ext cx="7338000" cy="856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a:latin typeface="Roboto"/>
                <a:ea typeface="Roboto"/>
                <a:cs typeface="Roboto"/>
                <a:sym typeface="Roboto"/>
              </a:rPr>
              <a:t>EDA plots depicting variation in categorical column (Last Activity) for those who Converted and those who didn't.</a:t>
            </a:r>
            <a:endParaRPr sz="1800" b="1">
              <a:latin typeface="Roboto"/>
              <a:ea typeface="Roboto"/>
              <a:cs typeface="Roboto"/>
              <a:sym typeface="Roboto"/>
            </a:endParaRPr>
          </a:p>
        </p:txBody>
      </p:sp>
      <p:pic>
        <p:nvPicPr>
          <p:cNvPr id="7170" name="Picture 2">
            <a:extLst>
              <a:ext uri="{FF2B5EF4-FFF2-40B4-BE49-F238E27FC236}">
                <a16:creationId xmlns:a16="http://schemas.microsoft.com/office/drawing/2014/main" id="{354DDE1D-549E-4429-A514-F455A9F472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5524" y="654205"/>
            <a:ext cx="4714681" cy="356739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4" name="Google Shape;334;p39"/>
          <p:cNvSpPr txBox="1"/>
          <p:nvPr/>
        </p:nvSpPr>
        <p:spPr>
          <a:xfrm>
            <a:off x="903000" y="4287300"/>
            <a:ext cx="7338000" cy="856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dirty="0">
                <a:latin typeface="Roboto"/>
                <a:ea typeface="Roboto"/>
                <a:cs typeface="Roboto"/>
                <a:sym typeface="Roboto"/>
              </a:rPr>
              <a:t>EDA plots depicting variation in categorical column (A free copy of Mastering The Interview) for those who Converted and those who didn't.</a:t>
            </a:r>
            <a:endParaRPr sz="1800" b="1" dirty="0">
              <a:latin typeface="Roboto"/>
              <a:ea typeface="Roboto"/>
              <a:cs typeface="Roboto"/>
              <a:sym typeface="Roboto"/>
            </a:endParaRPr>
          </a:p>
        </p:txBody>
      </p:sp>
      <p:pic>
        <p:nvPicPr>
          <p:cNvPr id="5" name="Picture 2">
            <a:extLst>
              <a:ext uri="{FF2B5EF4-FFF2-40B4-BE49-F238E27FC236}">
                <a16:creationId xmlns:a16="http://schemas.microsoft.com/office/drawing/2014/main" id="{AF82ADF9-B6AB-4DB4-805F-B610C0B9CA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1014" y="258104"/>
            <a:ext cx="7213327" cy="401393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40" name="Google Shape;340;p40"/>
          <p:cNvSpPr txBox="1"/>
          <p:nvPr/>
        </p:nvSpPr>
        <p:spPr>
          <a:xfrm>
            <a:off x="903000" y="4287300"/>
            <a:ext cx="7338000" cy="856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a:latin typeface="Roboto"/>
                <a:ea typeface="Roboto"/>
                <a:cs typeface="Roboto"/>
                <a:sym typeface="Roboto"/>
              </a:rPr>
              <a:t>EDA plots depicting variation in categorical column (Do Not Email) for those who Converted and those who didn't.</a:t>
            </a:r>
            <a:endParaRPr sz="1800" b="1">
              <a:latin typeface="Roboto"/>
              <a:ea typeface="Roboto"/>
              <a:cs typeface="Roboto"/>
              <a:sym typeface="Roboto"/>
            </a:endParaRPr>
          </a:p>
        </p:txBody>
      </p:sp>
      <p:pic>
        <p:nvPicPr>
          <p:cNvPr id="9220" name="Picture 4">
            <a:extLst>
              <a:ext uri="{FF2B5EF4-FFF2-40B4-BE49-F238E27FC236}">
                <a16:creationId xmlns:a16="http://schemas.microsoft.com/office/drawing/2014/main" id="{62D3BD5D-333F-4FB2-98BD-4068325281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1013" y="295275"/>
            <a:ext cx="6841621" cy="380709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pic>
        <p:nvPicPr>
          <p:cNvPr id="345" name="Google Shape;345;p41"/>
          <p:cNvPicPr preferRelativeResize="0"/>
          <p:nvPr/>
        </p:nvPicPr>
        <p:blipFill>
          <a:blip r:embed="rId3">
            <a:alphaModFix/>
          </a:blip>
          <a:stretch>
            <a:fillRect/>
          </a:stretch>
        </p:blipFill>
        <p:spPr>
          <a:xfrm>
            <a:off x="152400" y="137531"/>
            <a:ext cx="6781800" cy="3486150"/>
          </a:xfrm>
          <a:prstGeom prst="rect">
            <a:avLst/>
          </a:prstGeom>
          <a:noFill/>
          <a:ln>
            <a:noFill/>
          </a:ln>
        </p:spPr>
      </p:pic>
      <p:sp>
        <p:nvSpPr>
          <p:cNvPr id="346" name="Google Shape;346;p41"/>
          <p:cNvSpPr txBox="1"/>
          <p:nvPr/>
        </p:nvSpPr>
        <p:spPr>
          <a:xfrm>
            <a:off x="903000" y="4287300"/>
            <a:ext cx="7338000" cy="856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dirty="0">
                <a:latin typeface="Roboto"/>
                <a:ea typeface="Roboto"/>
                <a:cs typeface="Roboto"/>
                <a:sym typeface="Roboto"/>
              </a:rPr>
              <a:t>EDA plots depicting variation in categorical column (Lead Origin) for those who Converted and those who didn't.</a:t>
            </a:r>
            <a:endParaRPr sz="1800" b="1" dirty="0">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pic>
        <p:nvPicPr>
          <p:cNvPr id="5" name="Picture 2">
            <a:extLst>
              <a:ext uri="{FF2B5EF4-FFF2-40B4-BE49-F238E27FC236}">
                <a16:creationId xmlns:a16="http://schemas.microsoft.com/office/drawing/2014/main" id="{AE2F7CC2-12A4-49F7-A7EB-6CC294663F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1269" y="624207"/>
            <a:ext cx="4469199" cy="3663093"/>
          </a:xfrm>
          <a:prstGeom prst="rect">
            <a:avLst/>
          </a:prstGeom>
          <a:noFill/>
          <a:extLst>
            <a:ext uri="{909E8E84-426E-40DD-AFC4-6F175D3DCCD1}">
              <a14:hiddenFill xmlns:a14="http://schemas.microsoft.com/office/drawing/2010/main">
                <a:solidFill>
                  <a:srgbClr val="FFFFFF"/>
                </a:solidFill>
              </a14:hiddenFill>
            </a:ext>
          </a:extLst>
        </p:spPr>
      </p:pic>
      <p:sp>
        <p:nvSpPr>
          <p:cNvPr id="6" name="Google Shape;346;p41">
            <a:extLst>
              <a:ext uri="{FF2B5EF4-FFF2-40B4-BE49-F238E27FC236}">
                <a16:creationId xmlns:a16="http://schemas.microsoft.com/office/drawing/2014/main" id="{CCC5ADB2-E6E4-45B3-A7A6-88A893D8C19C}"/>
              </a:ext>
            </a:extLst>
          </p:cNvPr>
          <p:cNvSpPr txBox="1"/>
          <p:nvPr/>
        </p:nvSpPr>
        <p:spPr>
          <a:xfrm>
            <a:off x="903000" y="4287300"/>
            <a:ext cx="7338000" cy="856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dirty="0">
                <a:latin typeface="Roboto"/>
                <a:ea typeface="Roboto"/>
                <a:cs typeface="Roboto"/>
                <a:sym typeface="Roboto"/>
              </a:rPr>
              <a:t>EDA plots depicting variation in categorical column (Specialization &amp; current occupation) for those who Converted and those who didn't.</a:t>
            </a:r>
            <a:endParaRPr sz="1800" b="1" dirty="0">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8" name="Google Shape;358;p43"/>
          <p:cNvSpPr txBox="1"/>
          <p:nvPr/>
        </p:nvSpPr>
        <p:spPr>
          <a:xfrm>
            <a:off x="903000" y="4287300"/>
            <a:ext cx="7338000" cy="856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a:latin typeface="Roboto"/>
                <a:ea typeface="Roboto"/>
                <a:cs typeface="Roboto"/>
                <a:sym typeface="Roboto"/>
              </a:rPr>
              <a:t>EDA plots depicting variation in categorical column (Last Notable Activity) for those who Converted and those who didn't.</a:t>
            </a:r>
            <a:endParaRPr sz="1800" b="1">
              <a:latin typeface="Roboto"/>
              <a:ea typeface="Roboto"/>
              <a:cs typeface="Roboto"/>
              <a:sym typeface="Roboto"/>
            </a:endParaRPr>
          </a:p>
        </p:txBody>
      </p:sp>
      <p:pic>
        <p:nvPicPr>
          <p:cNvPr id="5122" name="Picture 2">
            <a:extLst>
              <a:ext uri="{FF2B5EF4-FFF2-40B4-BE49-F238E27FC236}">
                <a16:creationId xmlns:a16="http://schemas.microsoft.com/office/drawing/2014/main" id="{00EA3888-0648-4884-A1B7-9E1320E6E4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2104697" y="18503"/>
            <a:ext cx="3913187" cy="427757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4" name="Google Shape;364;p44"/>
          <p:cNvSpPr txBox="1"/>
          <p:nvPr/>
        </p:nvSpPr>
        <p:spPr>
          <a:xfrm>
            <a:off x="1938232" y="4210698"/>
            <a:ext cx="4819800" cy="7200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a:latin typeface="Roboto"/>
                <a:ea typeface="Roboto"/>
                <a:cs typeface="Roboto"/>
                <a:sym typeface="Roboto"/>
              </a:rPr>
              <a:t>EDA plots depicting correlation (Heat Map) of all selected numerical columns.</a:t>
            </a:r>
            <a:endParaRPr sz="1800" b="1">
              <a:latin typeface="Roboto"/>
              <a:ea typeface="Roboto"/>
              <a:cs typeface="Roboto"/>
              <a:sym typeface="Roboto"/>
            </a:endParaRPr>
          </a:p>
        </p:txBody>
      </p:sp>
      <p:pic>
        <p:nvPicPr>
          <p:cNvPr id="4098" name="Picture 2">
            <a:extLst>
              <a:ext uri="{FF2B5EF4-FFF2-40B4-BE49-F238E27FC236}">
                <a16:creationId xmlns:a16="http://schemas.microsoft.com/office/drawing/2014/main" id="{FCA52D5A-5BF4-4F2A-BAD9-41FD470FDF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5822" y="608297"/>
            <a:ext cx="4984619" cy="328589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8" name="Google Shape;378;p46"/>
          <p:cNvSpPr txBox="1"/>
          <p:nvPr/>
        </p:nvSpPr>
        <p:spPr>
          <a:xfrm>
            <a:off x="796925" y="3458100"/>
            <a:ext cx="3219600" cy="15327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dirty="0">
                <a:latin typeface="Roboto"/>
                <a:ea typeface="Roboto"/>
                <a:cs typeface="Roboto"/>
                <a:sym typeface="Roboto"/>
              </a:rPr>
              <a:t>Linear Regression Final Model Parameters</a:t>
            </a:r>
            <a:endParaRPr sz="1800" b="1" dirty="0">
              <a:latin typeface="Roboto"/>
              <a:ea typeface="Roboto"/>
              <a:cs typeface="Roboto"/>
              <a:sym typeface="Roboto"/>
            </a:endParaRPr>
          </a:p>
          <a:p>
            <a:pPr marL="0" lvl="0" indent="0" algn="ctr" rtl="0">
              <a:spcBef>
                <a:spcPts val="0"/>
              </a:spcBef>
              <a:spcAft>
                <a:spcPts val="0"/>
              </a:spcAft>
              <a:buNone/>
            </a:pPr>
            <a:r>
              <a:rPr lang="en" sz="1800" b="1" dirty="0">
                <a:latin typeface="Roboto"/>
                <a:ea typeface="Roboto"/>
                <a:cs typeface="Roboto"/>
                <a:sym typeface="Roboto"/>
              </a:rPr>
              <a:t>Area under ROC = 0.90</a:t>
            </a:r>
            <a:endParaRPr sz="1800" b="1" dirty="0">
              <a:latin typeface="Roboto"/>
              <a:ea typeface="Roboto"/>
              <a:cs typeface="Roboto"/>
              <a:sym typeface="Roboto"/>
            </a:endParaRPr>
          </a:p>
          <a:p>
            <a:pPr marL="0" lvl="0" indent="0" algn="ctr" rtl="0">
              <a:spcBef>
                <a:spcPts val="0"/>
              </a:spcBef>
              <a:spcAft>
                <a:spcPts val="0"/>
              </a:spcAft>
              <a:buNone/>
            </a:pPr>
            <a:r>
              <a:rPr lang="en" sz="1800" b="1" dirty="0">
                <a:latin typeface="Roboto"/>
                <a:ea typeface="Roboto"/>
                <a:cs typeface="Roboto"/>
                <a:sym typeface="Roboto"/>
              </a:rPr>
              <a:t>Intermediate cut-off = 0.35</a:t>
            </a:r>
            <a:endParaRPr sz="1800" b="1" dirty="0">
              <a:latin typeface="Roboto"/>
              <a:ea typeface="Roboto"/>
              <a:cs typeface="Roboto"/>
              <a:sym typeface="Roboto"/>
            </a:endParaRPr>
          </a:p>
          <a:p>
            <a:pPr marL="0" lvl="0" indent="0" algn="ctr" rtl="0">
              <a:spcBef>
                <a:spcPts val="0"/>
              </a:spcBef>
              <a:spcAft>
                <a:spcPts val="0"/>
              </a:spcAft>
              <a:buNone/>
            </a:pPr>
            <a:r>
              <a:rPr lang="en" sz="1800" b="1" dirty="0">
                <a:latin typeface="Roboto"/>
                <a:ea typeface="Roboto"/>
                <a:cs typeface="Roboto"/>
                <a:sym typeface="Roboto"/>
              </a:rPr>
              <a:t>Final cut-off = 0.42</a:t>
            </a:r>
            <a:endParaRPr sz="1800" b="1" dirty="0">
              <a:latin typeface="Roboto"/>
              <a:ea typeface="Roboto"/>
              <a:cs typeface="Roboto"/>
              <a:sym typeface="Roboto"/>
            </a:endParaRPr>
          </a:p>
        </p:txBody>
      </p:sp>
      <p:pic>
        <p:nvPicPr>
          <p:cNvPr id="3074" name="Picture 2">
            <a:extLst>
              <a:ext uri="{FF2B5EF4-FFF2-40B4-BE49-F238E27FC236}">
                <a16:creationId xmlns:a16="http://schemas.microsoft.com/office/drawing/2014/main" id="{4140ECEB-ACED-49FA-93DD-225E77BC74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4193" y="288770"/>
            <a:ext cx="2931399" cy="2937649"/>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E027A906-61F2-4A91-ABB9-5C446C5DE09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95967" y="288770"/>
            <a:ext cx="3203349" cy="2529884"/>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52E2F8D7-0B32-4415-8C20-37D3B178D19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40746" y="2764617"/>
            <a:ext cx="3058570" cy="230930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6"/>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400" dirty="0"/>
              <a:t>Background</a:t>
            </a:r>
            <a:endParaRPr sz="2400" dirty="0"/>
          </a:p>
        </p:txBody>
      </p:sp>
      <p:sp>
        <p:nvSpPr>
          <p:cNvPr id="172" name="Google Shape;172;p26"/>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X Education Company</a:t>
            </a:r>
          </a:p>
          <a:p>
            <a:pPr marL="0" lvl="0" indent="0" algn="ctr" rtl="0">
              <a:spcBef>
                <a:spcPts val="0"/>
              </a:spcBef>
              <a:spcAft>
                <a:spcPts val="0"/>
              </a:spcAft>
              <a:buNone/>
            </a:pPr>
            <a:endParaRPr lang="en" sz="1000" dirty="0"/>
          </a:p>
          <a:p>
            <a:pPr marL="0" lvl="0" indent="0" rtl="0">
              <a:spcBef>
                <a:spcPts val="0"/>
              </a:spcBef>
              <a:spcAft>
                <a:spcPts val="0"/>
              </a:spcAft>
              <a:buNone/>
            </a:pPr>
            <a:r>
              <a:rPr lang="en-US" sz="1000" dirty="0"/>
              <a:t>An education company named X Education sells online courses to industry professionals. On any given day, many professionals who are interested in the courses land on their website and browse for courses. </a:t>
            </a:r>
          </a:p>
          <a:p>
            <a:pPr marL="0" lvl="0" indent="0" rtl="0">
              <a:spcBef>
                <a:spcPts val="0"/>
              </a:spcBef>
              <a:spcAft>
                <a:spcPts val="0"/>
              </a:spcAft>
              <a:buNone/>
            </a:pPr>
            <a:r>
              <a:rPr lang="en-US" sz="1000" dirty="0"/>
              <a:t>The company markets its courses on several websites and search engines like Google. Once these people land on the website, they might browse the courses or fill up a form for the course or watch some videos. When these people fill up a form providing their email address or phone number, they are classified to be a lead. Moreover, the company also gets leads through past referrals. Once these leads are acquired, employees from the sales team start making calls, writing emails, etc. Through this process, some of the leads get converted while most do not. The typical lead conversion rate at X education is around 30%. </a:t>
            </a:r>
          </a:p>
          <a:p>
            <a:pPr marL="0" lvl="0" indent="0" rtl="0">
              <a:spcBef>
                <a:spcPts val="0"/>
              </a:spcBef>
              <a:spcAft>
                <a:spcPts val="0"/>
              </a:spcAft>
              <a:buNone/>
            </a:pPr>
            <a:r>
              <a:rPr lang="en-US" sz="1000" dirty="0"/>
              <a:t>Now, although X Education gets a lot of leads, its lead conversion rate is very poor. For example, if, say, they acquire 100 leads in a day, only about 30 of them are converted. To make this process more efficient, the company wishes to identify the most potential leads, also known as ‘Hot Leads’. If they successfully identify this set of leads, the lead conversion rate should go up as the sales team will now be focusing more on communicating with the potential leads rather than making calls to everyone. A typical lead conversion process can be represented using the following funnel:</a:t>
            </a:r>
            <a:endParaRPr lang="en" sz="10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48"/>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Inference / Conclusion</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49"/>
          <p:cNvSpPr txBox="1">
            <a:spLocks noGrp="1"/>
          </p:cNvSpPr>
          <p:nvPr>
            <p:ph type="title"/>
          </p:nvPr>
        </p:nvSpPr>
        <p:spPr>
          <a:xfrm>
            <a:off x="311700" y="231580"/>
            <a:ext cx="8520600" cy="60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Model Analysis</a:t>
            </a:r>
            <a:endParaRPr dirty="0"/>
          </a:p>
        </p:txBody>
      </p:sp>
      <p:sp>
        <p:nvSpPr>
          <p:cNvPr id="8" name="TextBox 7">
            <a:extLst>
              <a:ext uri="{FF2B5EF4-FFF2-40B4-BE49-F238E27FC236}">
                <a16:creationId xmlns:a16="http://schemas.microsoft.com/office/drawing/2014/main" id="{B49C4408-C133-47F0-B048-6BF124E220F7}"/>
              </a:ext>
            </a:extLst>
          </p:cNvPr>
          <p:cNvSpPr txBox="1"/>
          <p:nvPr/>
        </p:nvSpPr>
        <p:spPr>
          <a:xfrm>
            <a:off x="104079" y="839380"/>
            <a:ext cx="8214732" cy="4185761"/>
          </a:xfrm>
          <a:prstGeom prst="rect">
            <a:avLst/>
          </a:prstGeom>
          <a:noFill/>
        </p:spPr>
        <p:txBody>
          <a:bodyPr wrap="square">
            <a:spAutoFit/>
          </a:bodyPr>
          <a:lstStyle/>
          <a:p>
            <a:r>
              <a:rPr lang="en-US" b="1" i="0" dirty="0">
                <a:solidFill>
                  <a:srgbClr val="000000"/>
                </a:solidFill>
                <a:effectLst/>
                <a:latin typeface="Helvetica Neue"/>
              </a:rPr>
              <a:t>Check the overall accuracy</a:t>
            </a:r>
          </a:p>
          <a:p>
            <a:pPr algn="l"/>
            <a:endParaRPr lang="en-US" b="0" i="0" dirty="0">
              <a:solidFill>
                <a:srgbClr val="000000"/>
              </a:solidFill>
              <a:effectLst/>
              <a:latin typeface="Helvetica Neue"/>
            </a:endParaRPr>
          </a:p>
          <a:p>
            <a:pPr algn="l"/>
            <a:r>
              <a:rPr lang="en-US" b="0" i="0" dirty="0">
                <a:solidFill>
                  <a:srgbClr val="000000"/>
                </a:solidFill>
                <a:effectLst/>
                <a:latin typeface="Helvetica Neue"/>
              </a:rPr>
              <a:t>With the current cut off as 0.41 we have Precision around 75% , Recall around 75% and accuracy 81%.</a:t>
            </a:r>
          </a:p>
          <a:p>
            <a:pPr algn="l"/>
            <a:r>
              <a:rPr lang="en-US" b="0" i="0" dirty="0">
                <a:solidFill>
                  <a:srgbClr val="000000"/>
                </a:solidFill>
                <a:effectLst/>
                <a:latin typeface="Helvetica Neue"/>
              </a:rPr>
              <a:t>The Model seems to predict the Conversion Rate very well and we should be able to give the CEO confidence in making good calls based on this model</a:t>
            </a:r>
          </a:p>
          <a:p>
            <a:endParaRPr lang="en-US" b="0" i="0" dirty="0">
              <a:solidFill>
                <a:srgbClr val="000000"/>
              </a:solidFill>
              <a:effectLst/>
              <a:latin typeface="Helvetica Neue"/>
            </a:endParaRPr>
          </a:p>
          <a:p>
            <a:r>
              <a:rPr lang="en-US" b="1" i="0" dirty="0" err="1">
                <a:solidFill>
                  <a:srgbClr val="000000"/>
                </a:solidFill>
                <a:effectLst/>
                <a:latin typeface="Helvetica Neue"/>
              </a:rPr>
              <a:t>Optimise</a:t>
            </a:r>
            <a:r>
              <a:rPr lang="en-US" b="1" i="0" dirty="0">
                <a:solidFill>
                  <a:srgbClr val="000000"/>
                </a:solidFill>
                <a:effectLst/>
                <a:latin typeface="Helvetica Neue"/>
              </a:rPr>
              <a:t> Cut off (ROC Curve)</a:t>
            </a:r>
          </a:p>
          <a:p>
            <a:endParaRPr lang="en-US" b="0" i="0" dirty="0">
              <a:solidFill>
                <a:srgbClr val="000000"/>
              </a:solidFill>
              <a:effectLst/>
              <a:latin typeface="Helvetica Neue"/>
            </a:endParaRPr>
          </a:p>
          <a:p>
            <a:r>
              <a:rPr lang="en-US" b="0" i="0" dirty="0">
                <a:solidFill>
                  <a:srgbClr val="000000"/>
                </a:solidFill>
                <a:effectLst/>
                <a:latin typeface="Helvetica Neue"/>
              </a:rPr>
              <a:t>With the current cut off as 0.35 we have accuracy, sensitivity and specificity of around 81%</a:t>
            </a:r>
            <a:br>
              <a:rPr lang="en-US" b="0" i="0" dirty="0">
                <a:solidFill>
                  <a:srgbClr val="000000"/>
                </a:solidFill>
                <a:effectLst/>
                <a:latin typeface="Helvetica Neue"/>
              </a:rPr>
            </a:br>
            <a:r>
              <a:rPr lang="en-US" b="1" i="0" dirty="0">
                <a:solidFill>
                  <a:srgbClr val="000000"/>
                </a:solidFill>
                <a:effectLst/>
                <a:latin typeface="Helvetica Neue"/>
              </a:rPr>
              <a:t>Prediction on Test set</a:t>
            </a:r>
          </a:p>
          <a:p>
            <a:r>
              <a:rPr lang="en-US" b="0" i="0" dirty="0">
                <a:solidFill>
                  <a:srgbClr val="000000"/>
                </a:solidFill>
                <a:effectLst/>
                <a:latin typeface="Helvetica Neue"/>
              </a:rPr>
              <a:t>With the current cut off as 0.35 we have accuracy, sensitivity of around 82% and specificity of around 80%</a:t>
            </a:r>
          </a:p>
          <a:p>
            <a:r>
              <a:rPr lang="en-US" b="1" i="0" dirty="0">
                <a:solidFill>
                  <a:srgbClr val="000000"/>
                </a:solidFill>
                <a:effectLst/>
                <a:latin typeface="Helvetica Neue"/>
              </a:rPr>
              <a:t>Precision-Recall</a:t>
            </a:r>
          </a:p>
          <a:p>
            <a:r>
              <a:rPr lang="en-US" b="0" i="0" dirty="0">
                <a:solidFill>
                  <a:srgbClr val="000000"/>
                </a:solidFill>
                <a:effectLst/>
                <a:latin typeface="Helvetica Neue"/>
              </a:rPr>
              <a:t>With the current cut off as 0.35 we have Precision around 80% and Recall around 71%</a:t>
            </a:r>
            <a:endParaRPr lang="en-US" dirty="0">
              <a:latin typeface="Helvetica Neue"/>
            </a:endParaRPr>
          </a:p>
          <a:p>
            <a:r>
              <a:rPr lang="en-US" b="1" i="0" dirty="0">
                <a:solidFill>
                  <a:srgbClr val="000000"/>
                </a:solidFill>
                <a:effectLst/>
                <a:latin typeface="Helvetica Neue"/>
              </a:rPr>
              <a:t>Precision and recall tradeoff</a:t>
            </a:r>
          </a:p>
          <a:p>
            <a:r>
              <a:rPr lang="en-US" b="0" i="0" dirty="0">
                <a:solidFill>
                  <a:srgbClr val="000000"/>
                </a:solidFill>
                <a:effectLst/>
                <a:latin typeface="Helvetica Neue"/>
              </a:rPr>
              <a:t>With the current cut off as 0.44 we have Precision around 75% and Recall around 76.3% and accuracy 82 %.</a:t>
            </a:r>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50"/>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Inferences from Model</a:t>
            </a:r>
            <a:endParaRPr/>
          </a:p>
        </p:txBody>
      </p:sp>
      <p:sp>
        <p:nvSpPr>
          <p:cNvPr id="402" name="Google Shape;402;p50"/>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Business Insights Derived from our Model</a:t>
            </a:r>
            <a:endParaRPr/>
          </a:p>
        </p:txBody>
      </p:sp>
      <p:sp>
        <p:nvSpPr>
          <p:cNvPr id="403" name="Google Shape;403;p50"/>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Top 3 variables in model, that contribute towards lead conversion are: </a:t>
            </a:r>
            <a:endParaRPr/>
          </a:p>
          <a:p>
            <a:pPr marL="457200" lvl="0" indent="-342900" algn="l" rtl="0">
              <a:spcBef>
                <a:spcPts val="1600"/>
              </a:spcBef>
              <a:spcAft>
                <a:spcPts val="0"/>
              </a:spcAft>
              <a:buSzPts val="1800"/>
              <a:buChar char="●"/>
            </a:pPr>
            <a:r>
              <a:rPr lang="en"/>
              <a:t>Total Time Spent on Website</a:t>
            </a:r>
            <a:endParaRPr/>
          </a:p>
          <a:p>
            <a:pPr marL="457200" lvl="0" indent="-342900" algn="l" rtl="0">
              <a:spcBef>
                <a:spcPts val="0"/>
              </a:spcBef>
              <a:spcAft>
                <a:spcPts val="0"/>
              </a:spcAft>
              <a:buSzPts val="1800"/>
              <a:buChar char="●"/>
            </a:pPr>
            <a:r>
              <a:rPr lang="en"/>
              <a:t> Last Notable Activity_SMS Sent</a:t>
            </a:r>
            <a:endParaRPr/>
          </a:p>
          <a:p>
            <a:pPr marL="457200" lvl="0" indent="-342900" algn="l" rtl="0">
              <a:spcBef>
                <a:spcPts val="0"/>
              </a:spcBef>
              <a:spcAft>
                <a:spcPts val="0"/>
              </a:spcAft>
              <a:buSzPts val="1800"/>
              <a:buChar char="●"/>
            </a:pPr>
            <a:r>
              <a:rPr lang="en"/>
              <a:t>TotalVisits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51"/>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Inferences from Model</a:t>
            </a:r>
            <a:endParaRPr/>
          </a:p>
        </p:txBody>
      </p:sp>
      <p:sp>
        <p:nvSpPr>
          <p:cNvPr id="409" name="Google Shape;409;p51"/>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Business Insights Derived from our Model</a:t>
            </a:r>
            <a:endParaRPr/>
          </a:p>
        </p:txBody>
      </p:sp>
      <p:sp>
        <p:nvSpPr>
          <p:cNvPr id="410" name="Google Shape;410;p51"/>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Top 3 variables in my model, that should be focused are:</a:t>
            </a:r>
            <a:br>
              <a:rPr lang="en"/>
            </a:br>
            <a:endParaRPr/>
          </a:p>
          <a:p>
            <a:pPr marL="457200" lvl="0" indent="-342900" algn="l" rtl="0">
              <a:spcBef>
                <a:spcPts val="1600"/>
              </a:spcBef>
              <a:spcAft>
                <a:spcPts val="0"/>
              </a:spcAft>
              <a:buSzPts val="1800"/>
              <a:buChar char="●"/>
            </a:pPr>
            <a:r>
              <a:rPr lang="en"/>
              <a:t>Last Activity_SMS Sent (positively impacting)</a:t>
            </a:r>
            <a:endParaRPr/>
          </a:p>
          <a:p>
            <a:pPr marL="457200" lvl="0" indent="-342900" algn="l" rtl="0">
              <a:spcBef>
                <a:spcPts val="0"/>
              </a:spcBef>
              <a:spcAft>
                <a:spcPts val="0"/>
              </a:spcAft>
              <a:buSzPts val="1800"/>
              <a:buChar char="●"/>
            </a:pPr>
            <a:r>
              <a:rPr lang="en"/>
              <a:t>Last Activity_Olark Chat Conversation (negatively impacting)</a:t>
            </a:r>
            <a:endParaRPr/>
          </a:p>
          <a:p>
            <a:pPr marL="457200" lvl="0" indent="-342900" algn="l" rtl="0">
              <a:spcBef>
                <a:spcPts val="0"/>
              </a:spcBef>
              <a:spcAft>
                <a:spcPts val="0"/>
              </a:spcAft>
              <a:buSzPts val="1800"/>
              <a:buChar char="●"/>
            </a:pPr>
            <a:r>
              <a:rPr lang="en"/>
              <a:t>Lead Source_Olark Chat (negatively impacting)</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Google Shape;421;p53"/>
          <p:cNvSpPr txBox="1">
            <a:spLocks noGrp="1"/>
          </p:cNvSpPr>
          <p:nvPr>
            <p:ph type="ctrTitle"/>
          </p:nvPr>
        </p:nvSpPr>
        <p:spPr>
          <a:xfrm>
            <a:off x="598100" y="556022"/>
            <a:ext cx="8222100" cy="83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Conclusion </a:t>
            </a:r>
            <a:endParaRPr dirty="0"/>
          </a:p>
        </p:txBody>
      </p:sp>
      <p:sp>
        <p:nvSpPr>
          <p:cNvPr id="422" name="Google Shape;422;p53"/>
          <p:cNvSpPr txBox="1">
            <a:spLocks noGrp="1"/>
          </p:cNvSpPr>
          <p:nvPr>
            <p:ph type="subTitle" idx="1"/>
          </p:nvPr>
        </p:nvSpPr>
        <p:spPr>
          <a:xfrm>
            <a:off x="598088" y="1801513"/>
            <a:ext cx="8222100" cy="432900"/>
          </a:xfrm>
          <a:prstGeom prst="rect">
            <a:avLst/>
          </a:prstGeom>
        </p:spPr>
        <p:txBody>
          <a:bodyPr spcFirstLastPara="1" wrap="square" lIns="91425" tIns="91425" rIns="91425" bIns="91425" anchor="t" anchorCtr="0">
            <a:noAutofit/>
          </a:bodyPr>
          <a:lstStyle/>
          <a:p>
            <a:pPr algn="l"/>
            <a:r>
              <a:rPr lang="en-US" b="0" i="0" dirty="0">
                <a:solidFill>
                  <a:srgbClr val="D1D5DB"/>
                </a:solidFill>
                <a:effectLst/>
                <a:latin typeface="Söhne"/>
              </a:rPr>
              <a:t>To improve the overall conversion rate, X Education Company needs to focus on the following key aspects:</a:t>
            </a:r>
          </a:p>
          <a:p>
            <a:pPr algn="l">
              <a:buFont typeface="+mj-lt"/>
              <a:buAutoNum type="arabicPeriod"/>
            </a:pPr>
            <a:r>
              <a:rPr lang="en-US" b="0" i="0" dirty="0">
                <a:solidFill>
                  <a:srgbClr val="D1D5DB"/>
                </a:solidFill>
                <a:effectLst/>
                <a:latin typeface="Söhne"/>
              </a:rPr>
              <a:t>Increasing user engagement on their website, as this leads to higher conversions.</a:t>
            </a:r>
          </a:p>
          <a:p>
            <a:pPr algn="l">
              <a:buFont typeface="+mj-lt"/>
              <a:buAutoNum type="arabicPeriod"/>
            </a:pPr>
            <a:r>
              <a:rPr lang="en-US" b="0" i="0" dirty="0">
                <a:solidFill>
                  <a:srgbClr val="D1D5DB"/>
                </a:solidFill>
                <a:effectLst/>
                <a:latin typeface="Söhne"/>
              </a:rPr>
              <a:t>Sending more SMS notifications, which has been shown to increase conversion rates.</a:t>
            </a:r>
          </a:p>
          <a:p>
            <a:pPr algn="l">
              <a:buFont typeface="+mj-lt"/>
              <a:buAutoNum type="arabicPeriod"/>
            </a:pPr>
            <a:r>
              <a:rPr lang="en-US" b="0" i="0" dirty="0">
                <a:solidFill>
                  <a:srgbClr val="D1D5DB"/>
                </a:solidFill>
                <a:effectLst/>
                <a:latin typeface="Söhne"/>
              </a:rPr>
              <a:t>Increasing total website visits through advertising and other means, as this is also linked to higher conversions.</a:t>
            </a:r>
          </a:p>
          <a:p>
            <a:pPr algn="l">
              <a:buFont typeface="+mj-lt"/>
              <a:buAutoNum type="arabicPeriod"/>
            </a:pPr>
            <a:r>
              <a:rPr lang="en-US" b="0" i="0" dirty="0">
                <a:solidFill>
                  <a:srgbClr val="D1D5DB"/>
                </a:solidFill>
                <a:effectLst/>
                <a:latin typeface="Söhne"/>
              </a:rPr>
              <a:t>Improving the Olark Chat service, as it is currently negatively impacting the conversion rate</a:t>
            </a:r>
          </a:p>
          <a:p>
            <a:pPr marL="457200" lvl="0" indent="-361950" algn="l" rtl="0">
              <a:spcBef>
                <a:spcPts val="0"/>
              </a:spcBef>
              <a:spcAft>
                <a:spcPts val="0"/>
              </a:spcAft>
              <a:buSzPts val="2100"/>
              <a:buChar char="●"/>
            </a:pPr>
            <a:endParaRPr sz="1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7"/>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200" dirty="0"/>
              <a:t>Problem Statement</a:t>
            </a:r>
            <a:endParaRPr lang="en-US" dirty="0"/>
          </a:p>
        </p:txBody>
      </p:sp>
      <p:sp>
        <p:nvSpPr>
          <p:cNvPr id="179" name="Google Shape;179;p27"/>
          <p:cNvSpPr txBox="1">
            <a:spLocks noGrp="1"/>
          </p:cNvSpPr>
          <p:nvPr>
            <p:ph type="body" idx="2"/>
          </p:nvPr>
        </p:nvSpPr>
        <p:spPr>
          <a:xfrm>
            <a:off x="3003599" y="1181276"/>
            <a:ext cx="5895073" cy="3777299"/>
          </a:xfrm>
          <a:prstGeom prst="rect">
            <a:avLst/>
          </a:prstGeom>
        </p:spPr>
        <p:txBody>
          <a:bodyPr spcFirstLastPara="1" wrap="square" lIns="91425" tIns="91425" rIns="91425" bIns="91425" anchor="t" anchorCtr="0">
            <a:noAutofit/>
          </a:bodyPr>
          <a:lstStyle/>
          <a:p>
            <a:pPr algn="l"/>
            <a:r>
              <a:rPr lang="en-US" b="0" i="0" dirty="0">
                <a:solidFill>
                  <a:srgbClr val="091E42"/>
                </a:solidFill>
                <a:effectLst/>
                <a:latin typeface="freight-text-pro"/>
              </a:rPr>
              <a:t>As you can see, there are a lot of leads generated in the initial stage (top) but only a few of them come out as paying customers from the bottom. In the middle stage, you need to nurture the potential leads well (i.e. educating the leads about the product, constantly communicating etc. ) in order to get a higher lead conversion.</a:t>
            </a:r>
          </a:p>
          <a:p>
            <a:pPr marL="139700" indent="0" algn="l">
              <a:buNone/>
            </a:pPr>
            <a:endParaRPr lang="en-US" b="0" i="0" dirty="0">
              <a:solidFill>
                <a:srgbClr val="091E42"/>
              </a:solidFill>
              <a:effectLst/>
              <a:latin typeface="freight-text-pro"/>
            </a:endParaRPr>
          </a:p>
          <a:p>
            <a:pPr algn="l"/>
            <a:r>
              <a:rPr lang="en-US" b="0" i="0" dirty="0">
                <a:solidFill>
                  <a:srgbClr val="091E42"/>
                </a:solidFill>
                <a:effectLst/>
                <a:latin typeface="freight-text-pro"/>
              </a:rPr>
              <a:t>X Education has appointed you to help them select the most promising leads, i.e. the leads that are most likely to convert into paying customers. The company requires you to build a model wherein you need to assign a lead score to each of the leads such that the customers with a higher lead score have a higher conversion chance and the customers with a lower lead score have a lower conversion chance. The CEO, in particular, has given a ballpark of the target lead conversion rate to be around 80%.</a:t>
            </a:r>
          </a:p>
        </p:txBody>
      </p:sp>
      <p:pic>
        <p:nvPicPr>
          <p:cNvPr id="1026" name="Picture 2" descr="Lead Conversion Process - Demonstrated as a funnel">
            <a:extLst>
              <a:ext uri="{FF2B5EF4-FFF2-40B4-BE49-F238E27FC236}">
                <a16:creationId xmlns:a16="http://schemas.microsoft.com/office/drawing/2014/main" id="{85B1230A-E87B-4D90-BE7E-33B048024E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274" y="1229975"/>
            <a:ext cx="2201512" cy="310413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cxnSp>
        <p:nvCxnSpPr>
          <p:cNvPr id="199" name="Google Shape;199;p30"/>
          <p:cNvCxnSpPr/>
          <p:nvPr/>
        </p:nvCxnSpPr>
        <p:spPr>
          <a:xfrm>
            <a:off x="0" y="685800"/>
            <a:ext cx="9144000" cy="0"/>
          </a:xfrm>
          <a:prstGeom prst="straightConnector1">
            <a:avLst/>
          </a:prstGeom>
          <a:noFill/>
          <a:ln w="28575" cap="flat" cmpd="sng">
            <a:solidFill>
              <a:schemeClr val="accent1"/>
            </a:solidFill>
            <a:prstDash val="solid"/>
            <a:round/>
            <a:headEnd type="none" w="sm" len="sm"/>
            <a:tailEnd type="none" w="sm" len="sm"/>
          </a:ln>
        </p:spPr>
      </p:cxnSp>
      <p:sp>
        <p:nvSpPr>
          <p:cNvPr id="200" name="Google Shape;200;p30"/>
          <p:cNvSpPr txBox="1"/>
          <p:nvPr/>
        </p:nvSpPr>
        <p:spPr>
          <a:xfrm>
            <a:off x="89452" y="108071"/>
            <a:ext cx="7076700" cy="438600"/>
          </a:xfrm>
          <a:prstGeom prst="rect">
            <a:avLst/>
          </a:prstGeom>
          <a:noFill/>
          <a:ln>
            <a:noFill/>
          </a:ln>
        </p:spPr>
        <p:txBody>
          <a:bodyPr spcFirstLastPara="1" wrap="square" lIns="68575" tIns="34275" rIns="68575" bIns="34275" anchor="t" anchorCtr="0">
            <a:noAutofit/>
          </a:bodyPr>
          <a:lstStyle/>
          <a:p>
            <a:pPr marL="0" lvl="0" indent="0" algn="l" rtl="0">
              <a:spcBef>
                <a:spcPts val="0"/>
              </a:spcBef>
              <a:spcAft>
                <a:spcPts val="0"/>
              </a:spcAft>
              <a:buClr>
                <a:schemeClr val="dk1"/>
              </a:buClr>
              <a:buSzPts val="1100"/>
              <a:buFont typeface="Arial"/>
              <a:buNone/>
            </a:pPr>
            <a:r>
              <a:rPr lang="en" sz="3000">
                <a:solidFill>
                  <a:srgbClr val="2A3990"/>
                </a:solidFill>
                <a:latin typeface="Roboto"/>
                <a:ea typeface="Roboto"/>
                <a:cs typeface="Roboto"/>
                <a:sym typeface="Roboto"/>
              </a:rPr>
              <a:t>Lead – Conversion Process</a:t>
            </a:r>
            <a:endParaRPr sz="3600"/>
          </a:p>
        </p:txBody>
      </p:sp>
      <p:grpSp>
        <p:nvGrpSpPr>
          <p:cNvPr id="201" name="Google Shape;201;p30"/>
          <p:cNvGrpSpPr/>
          <p:nvPr/>
        </p:nvGrpSpPr>
        <p:grpSpPr>
          <a:xfrm>
            <a:off x="1027036" y="956657"/>
            <a:ext cx="7517297" cy="3230100"/>
            <a:chOff x="4408" y="0"/>
            <a:chExt cx="10023063" cy="4306800"/>
          </a:xfrm>
        </p:grpSpPr>
        <p:sp>
          <p:nvSpPr>
            <p:cNvPr id="202" name="Google Shape;202;p30"/>
            <p:cNvSpPr/>
            <p:nvPr/>
          </p:nvSpPr>
          <p:spPr>
            <a:xfrm>
              <a:off x="752392" y="0"/>
              <a:ext cx="8527200" cy="4306800"/>
            </a:xfrm>
            <a:prstGeom prst="rightArrow">
              <a:avLst>
                <a:gd name="adj1" fmla="val 50000"/>
                <a:gd name="adj2" fmla="val 50000"/>
              </a:avLst>
            </a:prstGeom>
            <a:solidFill>
              <a:srgbClr val="CDE6ED"/>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03" name="Google Shape;203;p30"/>
            <p:cNvSpPr/>
            <p:nvPr/>
          </p:nvSpPr>
          <p:spPr>
            <a:xfrm>
              <a:off x="4408" y="1292074"/>
              <a:ext cx="1927500" cy="1722900"/>
            </a:xfrm>
            <a:prstGeom prst="roundRect">
              <a:avLst>
                <a:gd name="adj" fmla="val 16667"/>
              </a:avLst>
            </a:prstGeom>
            <a:solidFill>
              <a:srgbClr val="3EBAD1"/>
            </a:solidFill>
            <a:ln w="10775" cap="flat" cmpd="sng">
              <a:solidFill>
                <a:schemeClr val="lt1"/>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04" name="Google Shape;204;p30"/>
            <p:cNvSpPr txBox="1"/>
            <p:nvPr/>
          </p:nvSpPr>
          <p:spPr>
            <a:xfrm>
              <a:off x="88506" y="1376172"/>
              <a:ext cx="1759200" cy="1554600"/>
            </a:xfrm>
            <a:prstGeom prst="rect">
              <a:avLst/>
            </a:prstGeom>
            <a:noFill/>
            <a:ln>
              <a:noFill/>
            </a:ln>
          </p:spPr>
          <p:txBody>
            <a:bodyPr spcFirstLastPara="1" wrap="square" lIns="48575" tIns="48575" rIns="48575" bIns="48575" anchor="ctr" anchorCtr="0">
              <a:noAutofit/>
            </a:bodyPr>
            <a:lstStyle/>
            <a:p>
              <a:pPr marL="0" marR="0" lvl="0" indent="0" algn="ctr" rtl="0">
                <a:lnSpc>
                  <a:spcPct val="90000"/>
                </a:lnSpc>
                <a:spcBef>
                  <a:spcPts val="0"/>
                </a:spcBef>
                <a:spcAft>
                  <a:spcPts val="0"/>
                </a:spcAft>
                <a:buClr>
                  <a:schemeClr val="lt1"/>
                </a:buClr>
                <a:buSzPts val="1300"/>
                <a:buFont typeface="Corbel"/>
                <a:buNone/>
              </a:pPr>
              <a:r>
                <a:rPr lang="en" sz="1300" u="none">
                  <a:solidFill>
                    <a:schemeClr val="lt1"/>
                  </a:solidFill>
                  <a:latin typeface="Corbel"/>
                  <a:ea typeface="Corbel"/>
                  <a:cs typeface="Corbel"/>
                  <a:sym typeface="Corbel"/>
                </a:rPr>
                <a:t>Lead Generation:</a:t>
              </a:r>
              <a:endParaRPr sz="1100"/>
            </a:p>
            <a:p>
              <a:pPr marL="0" marR="0" lvl="0" indent="0" algn="ctr" rtl="0">
                <a:lnSpc>
                  <a:spcPct val="90000"/>
                </a:lnSpc>
                <a:spcBef>
                  <a:spcPts val="400"/>
                </a:spcBef>
                <a:spcAft>
                  <a:spcPts val="0"/>
                </a:spcAft>
                <a:buClr>
                  <a:schemeClr val="lt1"/>
                </a:buClr>
                <a:buSzPts val="1300"/>
                <a:buFont typeface="Corbel"/>
                <a:buNone/>
              </a:pPr>
              <a:r>
                <a:rPr lang="en" sz="1300">
                  <a:solidFill>
                    <a:schemeClr val="lt1"/>
                  </a:solidFill>
                  <a:latin typeface="Corbel"/>
                  <a:ea typeface="Corbel"/>
                  <a:cs typeface="Corbel"/>
                  <a:sym typeface="Corbel"/>
                </a:rPr>
                <a:t>1. Ads on websites like Google</a:t>
              </a:r>
              <a:endParaRPr sz="1100"/>
            </a:p>
            <a:p>
              <a:pPr marL="0" marR="0" lvl="0" indent="0" algn="ctr" rtl="0">
                <a:lnSpc>
                  <a:spcPct val="90000"/>
                </a:lnSpc>
                <a:spcBef>
                  <a:spcPts val="400"/>
                </a:spcBef>
                <a:spcAft>
                  <a:spcPts val="0"/>
                </a:spcAft>
                <a:buClr>
                  <a:schemeClr val="lt1"/>
                </a:buClr>
                <a:buSzPts val="1300"/>
                <a:buFont typeface="Corbel"/>
                <a:buNone/>
              </a:pPr>
              <a:r>
                <a:rPr lang="en" sz="1300">
                  <a:solidFill>
                    <a:schemeClr val="lt1"/>
                  </a:solidFill>
                  <a:latin typeface="Corbel"/>
                  <a:ea typeface="Corbel"/>
                  <a:cs typeface="Corbel"/>
                  <a:sym typeface="Corbel"/>
                </a:rPr>
                <a:t>2. Referrals</a:t>
              </a:r>
              <a:endParaRPr sz="1100"/>
            </a:p>
          </p:txBody>
        </p:sp>
        <p:sp>
          <p:nvSpPr>
            <p:cNvPr id="205" name="Google Shape;205;p30"/>
            <p:cNvSpPr/>
            <p:nvPr/>
          </p:nvSpPr>
          <p:spPr>
            <a:xfrm>
              <a:off x="2028299" y="1292074"/>
              <a:ext cx="1927500" cy="1722900"/>
            </a:xfrm>
            <a:prstGeom prst="roundRect">
              <a:avLst>
                <a:gd name="adj" fmla="val 16667"/>
              </a:avLst>
            </a:prstGeom>
            <a:solidFill>
              <a:srgbClr val="3EBAD1"/>
            </a:solidFill>
            <a:ln w="10775" cap="flat" cmpd="sng">
              <a:solidFill>
                <a:schemeClr val="lt1"/>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06" name="Google Shape;206;p30"/>
            <p:cNvSpPr txBox="1"/>
            <p:nvPr/>
          </p:nvSpPr>
          <p:spPr>
            <a:xfrm>
              <a:off x="2112397" y="1376172"/>
              <a:ext cx="1759200" cy="1554600"/>
            </a:xfrm>
            <a:prstGeom prst="rect">
              <a:avLst/>
            </a:prstGeom>
            <a:noFill/>
            <a:ln>
              <a:noFill/>
            </a:ln>
          </p:spPr>
          <p:txBody>
            <a:bodyPr spcFirstLastPara="1" wrap="square" lIns="48575" tIns="48575" rIns="48575" bIns="48575" anchor="ctr" anchorCtr="0">
              <a:noAutofit/>
            </a:bodyPr>
            <a:lstStyle/>
            <a:p>
              <a:pPr marL="0" marR="0" lvl="0" indent="0" algn="ctr" rtl="0">
                <a:lnSpc>
                  <a:spcPct val="90000"/>
                </a:lnSpc>
                <a:spcBef>
                  <a:spcPts val="0"/>
                </a:spcBef>
                <a:spcAft>
                  <a:spcPts val="0"/>
                </a:spcAft>
                <a:buClr>
                  <a:schemeClr val="lt1"/>
                </a:buClr>
                <a:buSzPts val="1300"/>
                <a:buFont typeface="Corbel"/>
                <a:buNone/>
              </a:pPr>
              <a:r>
                <a:rPr lang="en" sz="1300">
                  <a:solidFill>
                    <a:schemeClr val="lt1"/>
                  </a:solidFill>
                  <a:latin typeface="Corbel"/>
                  <a:ea typeface="Corbel"/>
                  <a:cs typeface="Corbel"/>
                  <a:sym typeface="Corbel"/>
                </a:rPr>
                <a:t>Visit to X Education website by these potential customers  (professionals)</a:t>
              </a:r>
              <a:endParaRPr sz="1100"/>
            </a:p>
          </p:txBody>
        </p:sp>
        <p:sp>
          <p:nvSpPr>
            <p:cNvPr id="207" name="Google Shape;207;p30"/>
            <p:cNvSpPr/>
            <p:nvPr/>
          </p:nvSpPr>
          <p:spPr>
            <a:xfrm>
              <a:off x="4052190" y="1292074"/>
              <a:ext cx="1927500" cy="1722900"/>
            </a:xfrm>
            <a:prstGeom prst="roundRect">
              <a:avLst>
                <a:gd name="adj" fmla="val 16667"/>
              </a:avLst>
            </a:prstGeom>
            <a:solidFill>
              <a:srgbClr val="3EBAD1"/>
            </a:solidFill>
            <a:ln w="10775" cap="flat" cmpd="sng">
              <a:solidFill>
                <a:schemeClr val="lt1"/>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08" name="Google Shape;208;p30"/>
            <p:cNvSpPr txBox="1"/>
            <p:nvPr/>
          </p:nvSpPr>
          <p:spPr>
            <a:xfrm>
              <a:off x="4136288" y="1376172"/>
              <a:ext cx="1759200" cy="1554600"/>
            </a:xfrm>
            <a:prstGeom prst="rect">
              <a:avLst/>
            </a:prstGeom>
            <a:noFill/>
            <a:ln>
              <a:noFill/>
            </a:ln>
          </p:spPr>
          <p:txBody>
            <a:bodyPr spcFirstLastPara="1" wrap="square" lIns="48575" tIns="48575" rIns="48575" bIns="48575" anchor="ctr" anchorCtr="0">
              <a:noAutofit/>
            </a:bodyPr>
            <a:lstStyle/>
            <a:p>
              <a:pPr marL="0" marR="0" lvl="0" indent="0" algn="ctr" rtl="0">
                <a:lnSpc>
                  <a:spcPct val="90000"/>
                </a:lnSpc>
                <a:spcBef>
                  <a:spcPts val="0"/>
                </a:spcBef>
                <a:spcAft>
                  <a:spcPts val="0"/>
                </a:spcAft>
                <a:buClr>
                  <a:schemeClr val="lt1"/>
                </a:buClr>
                <a:buSzPts val="1300"/>
                <a:buFont typeface="Corbel"/>
                <a:buNone/>
              </a:pPr>
              <a:r>
                <a:rPr lang="en" sz="1300">
                  <a:solidFill>
                    <a:schemeClr val="lt1"/>
                  </a:solidFill>
                  <a:latin typeface="Corbel"/>
                  <a:ea typeface="Corbel"/>
                  <a:cs typeface="Corbel"/>
                  <a:sym typeface="Corbel"/>
                </a:rPr>
                <a:t>Visitors either provide Email id &amp; Contact Details </a:t>
              </a:r>
              <a:endParaRPr sz="1100"/>
            </a:p>
            <a:p>
              <a:pPr marL="0" marR="0" lvl="0" indent="0" algn="ctr" rtl="0">
                <a:lnSpc>
                  <a:spcPct val="90000"/>
                </a:lnSpc>
                <a:spcBef>
                  <a:spcPts val="400"/>
                </a:spcBef>
                <a:spcAft>
                  <a:spcPts val="0"/>
                </a:spcAft>
                <a:buClr>
                  <a:schemeClr val="lt1"/>
                </a:buClr>
                <a:buSzPts val="1300"/>
                <a:buFont typeface="Corbel"/>
                <a:buNone/>
              </a:pPr>
              <a:r>
                <a:rPr lang="en" sz="1300">
                  <a:solidFill>
                    <a:schemeClr val="lt1"/>
                  </a:solidFill>
                  <a:latin typeface="Corbel"/>
                  <a:ea typeface="Corbel"/>
                  <a:cs typeface="Corbel"/>
                  <a:sym typeface="Corbel"/>
                </a:rPr>
                <a:t>Or</a:t>
              </a:r>
              <a:endParaRPr sz="1100"/>
            </a:p>
            <a:p>
              <a:pPr marL="0" marR="0" lvl="0" indent="0" algn="ctr" rtl="0">
                <a:lnSpc>
                  <a:spcPct val="90000"/>
                </a:lnSpc>
                <a:spcBef>
                  <a:spcPts val="400"/>
                </a:spcBef>
                <a:spcAft>
                  <a:spcPts val="0"/>
                </a:spcAft>
                <a:buClr>
                  <a:schemeClr val="lt1"/>
                </a:buClr>
                <a:buSzPts val="1300"/>
                <a:buFont typeface="Corbel"/>
                <a:buNone/>
              </a:pPr>
              <a:r>
                <a:rPr lang="en" sz="1300">
                  <a:solidFill>
                    <a:schemeClr val="lt1"/>
                  </a:solidFill>
                  <a:latin typeface="Corbel"/>
                  <a:ea typeface="Corbel"/>
                  <a:cs typeface="Corbel"/>
                  <a:sym typeface="Corbel"/>
                </a:rPr>
                <a:t>View videos etc</a:t>
              </a:r>
              <a:endParaRPr sz="1300">
                <a:solidFill>
                  <a:schemeClr val="lt1"/>
                </a:solidFill>
                <a:latin typeface="Corbel"/>
                <a:ea typeface="Corbel"/>
                <a:cs typeface="Corbel"/>
                <a:sym typeface="Corbel"/>
              </a:endParaRPr>
            </a:p>
          </p:txBody>
        </p:sp>
        <p:sp>
          <p:nvSpPr>
            <p:cNvPr id="209" name="Google Shape;209;p30"/>
            <p:cNvSpPr/>
            <p:nvPr/>
          </p:nvSpPr>
          <p:spPr>
            <a:xfrm>
              <a:off x="6076080" y="1292074"/>
              <a:ext cx="1927500" cy="1722900"/>
            </a:xfrm>
            <a:prstGeom prst="roundRect">
              <a:avLst>
                <a:gd name="adj" fmla="val 16667"/>
              </a:avLst>
            </a:prstGeom>
            <a:solidFill>
              <a:srgbClr val="3EBAD1"/>
            </a:solidFill>
            <a:ln w="10775" cap="flat" cmpd="sng">
              <a:solidFill>
                <a:schemeClr val="lt1"/>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10" name="Google Shape;210;p30"/>
            <p:cNvSpPr txBox="1"/>
            <p:nvPr/>
          </p:nvSpPr>
          <p:spPr>
            <a:xfrm>
              <a:off x="6160178" y="1376172"/>
              <a:ext cx="1759200" cy="1554600"/>
            </a:xfrm>
            <a:prstGeom prst="rect">
              <a:avLst/>
            </a:prstGeom>
            <a:noFill/>
            <a:ln>
              <a:noFill/>
            </a:ln>
          </p:spPr>
          <p:txBody>
            <a:bodyPr spcFirstLastPara="1" wrap="square" lIns="48575" tIns="48575" rIns="48575" bIns="48575" anchor="ctr" anchorCtr="0">
              <a:noAutofit/>
            </a:bodyPr>
            <a:lstStyle/>
            <a:p>
              <a:pPr marL="0" marR="0" lvl="0" indent="0" algn="ctr" rtl="0">
                <a:lnSpc>
                  <a:spcPct val="90000"/>
                </a:lnSpc>
                <a:spcBef>
                  <a:spcPts val="0"/>
                </a:spcBef>
                <a:spcAft>
                  <a:spcPts val="0"/>
                </a:spcAft>
                <a:buClr>
                  <a:schemeClr val="lt1"/>
                </a:buClr>
                <a:buSzPts val="1300"/>
                <a:buFont typeface="Corbel"/>
                <a:buNone/>
              </a:pPr>
              <a:r>
                <a:rPr lang="en" sz="1300">
                  <a:solidFill>
                    <a:schemeClr val="lt1"/>
                  </a:solidFill>
                  <a:latin typeface="Corbel"/>
                  <a:ea typeface="Corbel"/>
                  <a:cs typeface="Corbel"/>
                  <a:sym typeface="Corbel"/>
                </a:rPr>
                <a:t>Tele calling and Emailing activity to all the leads</a:t>
              </a:r>
              <a:endParaRPr sz="1100"/>
            </a:p>
          </p:txBody>
        </p:sp>
        <p:sp>
          <p:nvSpPr>
            <p:cNvPr id="211" name="Google Shape;211;p30"/>
            <p:cNvSpPr/>
            <p:nvPr/>
          </p:nvSpPr>
          <p:spPr>
            <a:xfrm>
              <a:off x="8099971" y="1292074"/>
              <a:ext cx="1927500" cy="1722900"/>
            </a:xfrm>
            <a:prstGeom prst="roundRect">
              <a:avLst>
                <a:gd name="adj" fmla="val 16667"/>
              </a:avLst>
            </a:prstGeom>
            <a:solidFill>
              <a:srgbClr val="3EBAD1"/>
            </a:solidFill>
            <a:ln w="10775" cap="flat" cmpd="sng">
              <a:solidFill>
                <a:schemeClr val="lt1"/>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12" name="Google Shape;212;p30"/>
            <p:cNvSpPr txBox="1"/>
            <p:nvPr/>
          </p:nvSpPr>
          <p:spPr>
            <a:xfrm>
              <a:off x="8184069" y="1376172"/>
              <a:ext cx="1759200" cy="1554600"/>
            </a:xfrm>
            <a:prstGeom prst="rect">
              <a:avLst/>
            </a:prstGeom>
            <a:noFill/>
            <a:ln>
              <a:noFill/>
            </a:ln>
          </p:spPr>
          <p:txBody>
            <a:bodyPr spcFirstLastPara="1" wrap="square" lIns="48575" tIns="48575" rIns="48575" bIns="48575" anchor="ctr" anchorCtr="0">
              <a:noAutofit/>
            </a:bodyPr>
            <a:lstStyle/>
            <a:p>
              <a:pPr marL="0" marR="0" lvl="0" indent="0" algn="ctr" rtl="0">
                <a:lnSpc>
                  <a:spcPct val="90000"/>
                </a:lnSpc>
                <a:spcBef>
                  <a:spcPts val="0"/>
                </a:spcBef>
                <a:spcAft>
                  <a:spcPts val="0"/>
                </a:spcAft>
                <a:buClr>
                  <a:schemeClr val="lt1"/>
                </a:buClr>
                <a:buSzPts val="1300"/>
                <a:buFont typeface="Corbel"/>
                <a:buNone/>
              </a:pPr>
              <a:r>
                <a:rPr lang="en" sz="1300">
                  <a:solidFill>
                    <a:schemeClr val="lt1"/>
                  </a:solidFill>
                  <a:latin typeface="Corbel"/>
                  <a:ea typeface="Corbel"/>
                  <a:cs typeface="Corbel"/>
                  <a:sym typeface="Corbel"/>
                </a:rPr>
                <a:t>~30% leads get converted</a:t>
              </a:r>
              <a:endParaRPr sz="1100"/>
            </a:p>
          </p:txBody>
        </p:sp>
      </p:grpSp>
      <p:sp>
        <p:nvSpPr>
          <p:cNvPr id="213" name="Google Shape;213;p30"/>
          <p:cNvSpPr txBox="1"/>
          <p:nvPr/>
        </p:nvSpPr>
        <p:spPr>
          <a:xfrm rot="-5400000">
            <a:off x="-282226" y="2238727"/>
            <a:ext cx="1578000" cy="484500"/>
          </a:xfrm>
          <a:prstGeom prst="rect">
            <a:avLst/>
          </a:prstGeom>
          <a:noFill/>
          <a:ln>
            <a:noFill/>
          </a:ln>
        </p:spPr>
        <p:txBody>
          <a:bodyPr spcFirstLastPara="1" wrap="square" lIns="68575" tIns="34275" rIns="68575" bIns="34275" anchor="t" anchorCtr="0">
            <a:noAutofit/>
          </a:bodyPr>
          <a:lstStyle/>
          <a:p>
            <a:pPr marL="0" marR="0" lvl="0" indent="0" algn="ctr" rtl="0">
              <a:spcBef>
                <a:spcPts val="0"/>
              </a:spcBef>
              <a:spcAft>
                <a:spcPts val="0"/>
              </a:spcAft>
              <a:buNone/>
            </a:pPr>
            <a:r>
              <a:rPr lang="en" sz="1400" b="1">
                <a:solidFill>
                  <a:schemeClr val="dk1"/>
                </a:solidFill>
                <a:latin typeface="Corbel"/>
                <a:ea typeface="Corbel"/>
                <a:cs typeface="Corbel"/>
                <a:sym typeface="Corbel"/>
              </a:rPr>
              <a:t>Lead to Conversion process</a:t>
            </a:r>
            <a:endParaRPr sz="1100" b="1"/>
          </a:p>
        </p:txBody>
      </p:sp>
      <p:sp>
        <p:nvSpPr>
          <p:cNvPr id="214" name="Google Shape;214;p30"/>
          <p:cNvSpPr/>
          <p:nvPr/>
        </p:nvSpPr>
        <p:spPr>
          <a:xfrm rot="-5400000">
            <a:off x="4667362" y="2952583"/>
            <a:ext cx="1816500" cy="2349192"/>
          </a:xfrm>
          <a:prstGeom prst="homePlate">
            <a:avLst>
              <a:gd name="adj" fmla="val 50000"/>
            </a:avLst>
          </a:prstGeom>
          <a:solidFill>
            <a:srgbClr val="92D050"/>
          </a:solidFill>
          <a:ln w="10775" cap="flat" cmpd="sng">
            <a:solidFill>
              <a:srgbClr val="2E8799"/>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15" name="Google Shape;215;p30"/>
          <p:cNvSpPr txBox="1"/>
          <p:nvPr/>
        </p:nvSpPr>
        <p:spPr>
          <a:xfrm>
            <a:off x="4661441" y="3673131"/>
            <a:ext cx="1818900" cy="1362300"/>
          </a:xfrm>
          <a:prstGeom prst="rect">
            <a:avLst/>
          </a:prstGeom>
          <a:no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r>
              <a:rPr lang="en" sz="1400" b="1">
                <a:solidFill>
                  <a:schemeClr val="lt1"/>
                </a:solidFill>
                <a:latin typeface="Corbel"/>
                <a:ea typeface="Corbel"/>
                <a:cs typeface="Corbel"/>
                <a:sym typeface="Corbel"/>
              </a:rPr>
              <a:t>Proposed Solution: </a:t>
            </a:r>
            <a:endParaRPr sz="1100"/>
          </a:p>
          <a:p>
            <a:pPr marL="0" marR="0" lvl="0" indent="0" algn="ctr" rtl="0">
              <a:spcBef>
                <a:spcPts val="0"/>
              </a:spcBef>
              <a:spcAft>
                <a:spcPts val="0"/>
              </a:spcAft>
              <a:buNone/>
            </a:pPr>
            <a:r>
              <a:rPr lang="en" sz="1400">
                <a:solidFill>
                  <a:schemeClr val="lt1"/>
                </a:solidFill>
                <a:latin typeface="Corbel"/>
                <a:ea typeface="Corbel"/>
                <a:cs typeface="Corbel"/>
                <a:sym typeface="Corbel"/>
              </a:rPr>
              <a:t>A model to filter leads so that leads to conversion ratio is  80%+</a:t>
            </a:r>
            <a:endParaRPr sz="11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1"/>
          <p:cNvSpPr txBox="1">
            <a:spLocks noGrp="1"/>
          </p:cNvSpPr>
          <p:nvPr>
            <p:ph type="title"/>
          </p:nvPr>
        </p:nvSpPr>
        <p:spPr>
          <a:xfrm>
            <a:off x="311700" y="410000"/>
            <a:ext cx="8520600" cy="607800"/>
          </a:xfrm>
          <a:prstGeom prst="rect">
            <a:avLst/>
          </a:prstGeom>
          <a:solidFill>
            <a:srgbClr val="92D050"/>
          </a:solidFill>
        </p:spPr>
        <p:style>
          <a:lnRef idx="0">
            <a:schemeClr val="accent2"/>
          </a:lnRef>
          <a:fillRef idx="3">
            <a:schemeClr val="accent2"/>
          </a:fillRef>
          <a:effectRef idx="3">
            <a:schemeClr val="accent2"/>
          </a:effectRef>
          <a:fontRef idx="minor">
            <a:schemeClr val="lt1"/>
          </a:fontRef>
        </p:style>
        <p:txBody>
          <a:bodyPr spcFirstLastPara="1" wrap="square" lIns="91425" tIns="91425" rIns="91425" bIns="91425" anchor="t" anchorCtr="0">
            <a:noAutofit/>
          </a:bodyPr>
          <a:lstStyle/>
          <a:p>
            <a:pPr marL="0" lvl="0" indent="0" algn="l" rtl="0">
              <a:spcBef>
                <a:spcPts val="0"/>
              </a:spcBef>
              <a:spcAft>
                <a:spcPts val="0"/>
              </a:spcAft>
              <a:buNone/>
            </a:pPr>
            <a:r>
              <a:rPr lang="en" dirty="0"/>
              <a:t>Proposed Solution</a:t>
            </a:r>
            <a:endParaRPr dirty="0"/>
          </a:p>
        </p:txBody>
      </p:sp>
      <p:sp>
        <p:nvSpPr>
          <p:cNvPr id="221" name="Google Shape;221;p31"/>
          <p:cNvSpPr/>
          <p:nvPr/>
        </p:nvSpPr>
        <p:spPr>
          <a:xfrm>
            <a:off x="432350" y="1304875"/>
            <a:ext cx="2469300" cy="607800"/>
          </a:xfrm>
          <a:prstGeom prst="homePlate">
            <a:avLst>
              <a:gd name="adj" fmla="val 50000"/>
            </a:avLst>
          </a:prstGeom>
          <a:solidFill>
            <a:srgbClr val="00B0F0"/>
          </a:solidFill>
          <a:ln>
            <a:solidFill>
              <a:schemeClr val="tx2">
                <a:lumMod val="60000"/>
                <a:lumOff val="40000"/>
              </a:schemeClr>
            </a:solidFill>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222" name="Google Shape;222;p31"/>
          <p:cNvSpPr txBox="1">
            <a:spLocks noGrp="1"/>
          </p:cNvSpPr>
          <p:nvPr>
            <p:ph type="body" idx="4294967295"/>
          </p:nvPr>
        </p:nvSpPr>
        <p:spPr>
          <a:xfrm>
            <a:off x="432350" y="1451576"/>
            <a:ext cx="2257200" cy="3144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dirty="0">
                <a:solidFill>
                  <a:schemeClr val="lt1"/>
                </a:solidFill>
              </a:rPr>
              <a:t>Selection of Hot Leads</a:t>
            </a:r>
            <a:endParaRPr dirty="0">
              <a:solidFill>
                <a:schemeClr val="lt1"/>
              </a:solidFill>
            </a:endParaRPr>
          </a:p>
        </p:txBody>
      </p:sp>
      <p:sp>
        <p:nvSpPr>
          <p:cNvPr id="223" name="Google Shape;223;p31"/>
          <p:cNvSpPr txBox="1">
            <a:spLocks noGrp="1"/>
          </p:cNvSpPr>
          <p:nvPr>
            <p:ph type="body" idx="4294967295"/>
          </p:nvPr>
        </p:nvSpPr>
        <p:spPr>
          <a:xfrm>
            <a:off x="432350" y="2070575"/>
            <a:ext cx="2471700" cy="265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b="1" dirty="0"/>
              <a:t>Leads Clustering</a:t>
            </a:r>
            <a:endParaRPr sz="1600" b="1" dirty="0"/>
          </a:p>
          <a:p>
            <a:pPr marL="0" lvl="0" indent="0" algn="just" rtl="0">
              <a:spcBef>
                <a:spcPts val="800"/>
              </a:spcBef>
              <a:spcAft>
                <a:spcPts val="800"/>
              </a:spcAft>
              <a:buNone/>
            </a:pPr>
            <a:r>
              <a:rPr lang="en-US" sz="1600" dirty="0"/>
              <a:t>We categorize leads based on their likelihood or probability to convert, enabling us to focus on a smaller section of hot leads</a:t>
            </a:r>
            <a:endParaRPr sz="1600" dirty="0"/>
          </a:p>
        </p:txBody>
      </p:sp>
      <p:sp>
        <p:nvSpPr>
          <p:cNvPr id="224" name="Google Shape;224;p31"/>
          <p:cNvSpPr/>
          <p:nvPr/>
        </p:nvSpPr>
        <p:spPr>
          <a:xfrm>
            <a:off x="3044777" y="1304875"/>
            <a:ext cx="2760600" cy="607800"/>
          </a:xfrm>
          <a:prstGeom prst="chevron">
            <a:avLst>
              <a:gd name="adj" fmla="val 50000"/>
            </a:avLst>
          </a:prstGeom>
          <a:solidFill>
            <a:schemeClr val="accent5">
              <a:lumMod val="75000"/>
            </a:schemeClr>
          </a:solidFill>
          <a:ln>
            <a:noFill/>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225" name="Google Shape;225;p31"/>
          <p:cNvSpPr txBox="1">
            <a:spLocks noGrp="1"/>
          </p:cNvSpPr>
          <p:nvPr>
            <p:ph type="body" idx="4294967295"/>
          </p:nvPr>
        </p:nvSpPr>
        <p:spPr>
          <a:xfrm>
            <a:off x="3336150" y="1451576"/>
            <a:ext cx="2257200" cy="3144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dirty="0">
                <a:solidFill>
                  <a:schemeClr val="lt1"/>
                </a:solidFill>
              </a:rPr>
              <a:t>Communicating with Hot Leads</a:t>
            </a:r>
            <a:endParaRPr dirty="0">
              <a:solidFill>
                <a:schemeClr val="lt1"/>
              </a:solidFill>
            </a:endParaRPr>
          </a:p>
        </p:txBody>
      </p:sp>
      <p:sp>
        <p:nvSpPr>
          <p:cNvPr id="226" name="Google Shape;226;p31"/>
          <p:cNvSpPr txBox="1">
            <a:spLocks noGrp="1"/>
          </p:cNvSpPr>
          <p:nvPr>
            <p:ph type="body" idx="4294967295"/>
          </p:nvPr>
        </p:nvSpPr>
        <p:spPr>
          <a:xfrm>
            <a:off x="3336146" y="2070575"/>
            <a:ext cx="2471700" cy="265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b="1" dirty="0"/>
              <a:t>Focus Communication</a:t>
            </a:r>
            <a:endParaRPr sz="1600" b="1" dirty="0"/>
          </a:p>
          <a:p>
            <a:pPr marL="0" lvl="0" indent="0" algn="just" rtl="0">
              <a:spcBef>
                <a:spcPts val="800"/>
              </a:spcBef>
              <a:spcAft>
                <a:spcPts val="800"/>
              </a:spcAft>
              <a:buNone/>
            </a:pPr>
            <a:r>
              <a:rPr lang="en-US" sz="1600" dirty="0"/>
              <a:t>Having a smaller set of leads to communicate with allows us to make a greater impact with effective communication</a:t>
            </a:r>
            <a:endParaRPr sz="1600" dirty="0"/>
          </a:p>
        </p:txBody>
      </p:sp>
      <p:sp>
        <p:nvSpPr>
          <p:cNvPr id="227" name="Google Shape;227;p31"/>
          <p:cNvSpPr/>
          <p:nvPr/>
        </p:nvSpPr>
        <p:spPr>
          <a:xfrm>
            <a:off x="5948502" y="1304875"/>
            <a:ext cx="2760600" cy="607800"/>
          </a:xfrm>
          <a:prstGeom prst="chevron">
            <a:avLst>
              <a:gd name="adj" fmla="val 50000"/>
            </a:avLst>
          </a:prstGeom>
          <a:solidFill>
            <a:schemeClr val="tx1">
              <a:lumMod val="40000"/>
              <a:lumOff val="60000"/>
            </a:schemeClr>
          </a:solidFill>
          <a:ln>
            <a:noFill/>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228" name="Google Shape;228;p31"/>
          <p:cNvSpPr txBox="1">
            <a:spLocks noGrp="1"/>
          </p:cNvSpPr>
          <p:nvPr>
            <p:ph type="body" idx="4294967295"/>
          </p:nvPr>
        </p:nvSpPr>
        <p:spPr>
          <a:xfrm>
            <a:off x="6254233" y="1451576"/>
            <a:ext cx="2257200" cy="3144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a:solidFill>
                  <a:schemeClr val="lt1"/>
                </a:solidFill>
              </a:rPr>
              <a:t>Conversion of Hot Leads</a:t>
            </a:r>
            <a:endParaRPr>
              <a:solidFill>
                <a:schemeClr val="lt1"/>
              </a:solidFill>
            </a:endParaRPr>
          </a:p>
        </p:txBody>
      </p:sp>
      <p:sp>
        <p:nvSpPr>
          <p:cNvPr id="229" name="Google Shape;229;p31"/>
          <p:cNvSpPr txBox="1">
            <a:spLocks noGrp="1"/>
          </p:cNvSpPr>
          <p:nvPr>
            <p:ph type="body" idx="4294967295"/>
          </p:nvPr>
        </p:nvSpPr>
        <p:spPr>
          <a:xfrm>
            <a:off x="6254226" y="2070575"/>
            <a:ext cx="2471700" cy="265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b="1" dirty="0"/>
              <a:t>Increase conversion</a:t>
            </a:r>
            <a:endParaRPr sz="1600" b="1" dirty="0"/>
          </a:p>
          <a:p>
            <a:pPr marL="0" lvl="0" indent="0" algn="just" rtl="0">
              <a:spcBef>
                <a:spcPts val="800"/>
              </a:spcBef>
              <a:spcAft>
                <a:spcPts val="800"/>
              </a:spcAft>
              <a:buNone/>
            </a:pPr>
            <a:r>
              <a:rPr lang="en-US" sz="1600" dirty="0"/>
              <a:t>By focusing on hot leads that are more likely to convert, we can achieve a better conversion rate, allowing us to reach our 80% target.</a:t>
            </a:r>
            <a:endParaRPr sz="1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32"/>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dirty="0">
                <a:solidFill>
                  <a:srgbClr val="00B050"/>
                </a:solidFill>
              </a:rPr>
              <a:t>Solution</a:t>
            </a:r>
            <a:endParaRPr b="1" dirty="0">
              <a:solidFill>
                <a:srgbClr val="00B050"/>
              </a:solidFill>
            </a:endParaRPr>
          </a:p>
        </p:txBody>
      </p:sp>
      <p:sp>
        <p:nvSpPr>
          <p:cNvPr id="235" name="Google Shape;235;p32"/>
          <p:cNvSpPr txBox="1">
            <a:spLocks noGrp="1"/>
          </p:cNvSpPr>
          <p:nvPr>
            <p:ph idx="1"/>
          </p:nvPr>
        </p:nvSpPr>
        <p:spPr>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b="1" dirty="0"/>
              <a:t>                                                               Selection of Hot Leads</a:t>
            </a:r>
            <a:br>
              <a:rPr lang="en" b="1" dirty="0"/>
            </a:br>
            <a:r>
              <a:rPr lang="en-US" dirty="0"/>
              <a:t>The key to our problem solution is accurately identifying hot leads. The more accurately we identify hot leads, the higher our chances of achieving a better conversion ratio. Since our goal is an 80% conversion rate, it's essential to obtain a high level of accuracy in identifying hot leads.</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3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Implementation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34" descr="Background pointer shape in timeline graphic"/>
          <p:cNvSpPr/>
          <p:nvPr/>
        </p:nvSpPr>
        <p:spPr>
          <a:xfrm>
            <a:off x="340934" y="2199000"/>
            <a:ext cx="1872300" cy="745500"/>
          </a:xfrm>
          <a:prstGeom prst="homePlate">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247" name="Google Shape;247;p34"/>
          <p:cNvSpPr txBox="1">
            <a:spLocks noGrp="1"/>
          </p:cNvSpPr>
          <p:nvPr>
            <p:ph type="body" idx="4294967295"/>
          </p:nvPr>
        </p:nvSpPr>
        <p:spPr>
          <a:xfrm>
            <a:off x="340923" y="2336550"/>
            <a:ext cx="1455600" cy="4704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600">
                <a:solidFill>
                  <a:schemeClr val="lt1"/>
                </a:solidFill>
              </a:rPr>
              <a:t>Data Gathering</a:t>
            </a:r>
            <a:endParaRPr sz="1600">
              <a:solidFill>
                <a:schemeClr val="lt1"/>
              </a:solidFill>
            </a:endParaRPr>
          </a:p>
        </p:txBody>
      </p:sp>
      <p:grpSp>
        <p:nvGrpSpPr>
          <p:cNvPr id="248" name="Google Shape;248;p34"/>
          <p:cNvGrpSpPr/>
          <p:nvPr/>
        </p:nvGrpSpPr>
        <p:grpSpPr>
          <a:xfrm>
            <a:off x="969270" y="1610215"/>
            <a:ext cx="198900" cy="593656"/>
            <a:chOff x="777447" y="1610215"/>
            <a:chExt cx="198900" cy="593656"/>
          </a:xfrm>
        </p:grpSpPr>
        <p:cxnSp>
          <p:nvCxnSpPr>
            <p:cNvPr id="249" name="Google Shape;249;p34"/>
            <p:cNvCxnSpPr/>
            <p:nvPr/>
          </p:nvCxnSpPr>
          <p:spPr>
            <a:xfrm>
              <a:off x="876909" y="1649171"/>
              <a:ext cx="0" cy="554700"/>
            </a:xfrm>
            <a:prstGeom prst="straightConnector1">
              <a:avLst/>
            </a:prstGeom>
            <a:noFill/>
            <a:ln w="9525" cap="flat" cmpd="sng">
              <a:solidFill>
                <a:schemeClr val="dk2"/>
              </a:solidFill>
              <a:prstDash val="solid"/>
              <a:round/>
              <a:headEnd type="none" w="sm" len="sm"/>
              <a:tailEnd type="none" w="sm" len="sm"/>
            </a:ln>
          </p:spPr>
        </p:cxnSp>
        <p:sp>
          <p:nvSpPr>
            <p:cNvPr id="250" name="Google Shape;250;p34"/>
            <p:cNvSpPr/>
            <p:nvPr/>
          </p:nvSpPr>
          <p:spPr>
            <a:xfrm>
              <a:off x="777447" y="1610215"/>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1" name="Google Shape;251;p34"/>
          <p:cNvSpPr txBox="1">
            <a:spLocks noGrp="1"/>
          </p:cNvSpPr>
          <p:nvPr>
            <p:ph type="body" idx="4294967295"/>
          </p:nvPr>
        </p:nvSpPr>
        <p:spPr>
          <a:xfrm>
            <a:off x="318375" y="385667"/>
            <a:ext cx="2242800" cy="9063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600"/>
              <a:t>Loading &amp; Observing the past data provided by the Company</a:t>
            </a:r>
            <a:endParaRPr sz="1600"/>
          </a:p>
        </p:txBody>
      </p:sp>
      <p:sp>
        <p:nvSpPr>
          <p:cNvPr id="252" name="Google Shape;252;p34" descr="Background pointer shape in timeline graphic"/>
          <p:cNvSpPr/>
          <p:nvPr/>
        </p:nvSpPr>
        <p:spPr>
          <a:xfrm>
            <a:off x="1817054" y="2199000"/>
            <a:ext cx="2051100" cy="7455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253" name="Google Shape;253;p34"/>
          <p:cNvSpPr txBox="1">
            <a:spLocks noGrp="1"/>
          </p:cNvSpPr>
          <p:nvPr>
            <p:ph type="body" idx="4294967295"/>
          </p:nvPr>
        </p:nvSpPr>
        <p:spPr>
          <a:xfrm>
            <a:off x="2126317" y="2336550"/>
            <a:ext cx="1315500" cy="4704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600">
                <a:solidFill>
                  <a:schemeClr val="lt1"/>
                </a:solidFill>
              </a:rPr>
              <a:t>Data Cleaning</a:t>
            </a:r>
            <a:endParaRPr sz="1600">
              <a:solidFill>
                <a:schemeClr val="lt1"/>
              </a:solidFill>
            </a:endParaRPr>
          </a:p>
        </p:txBody>
      </p:sp>
      <p:grpSp>
        <p:nvGrpSpPr>
          <p:cNvPr id="254" name="Google Shape;254;p34"/>
          <p:cNvGrpSpPr/>
          <p:nvPr/>
        </p:nvGrpSpPr>
        <p:grpSpPr>
          <a:xfrm>
            <a:off x="2684632" y="2938958"/>
            <a:ext cx="198900" cy="593656"/>
            <a:chOff x="2223534" y="2938958"/>
            <a:chExt cx="198900" cy="593656"/>
          </a:xfrm>
        </p:grpSpPr>
        <p:cxnSp>
          <p:nvCxnSpPr>
            <p:cNvPr id="255" name="Google Shape;255;p34"/>
            <p:cNvCxnSpPr/>
            <p:nvPr/>
          </p:nvCxnSpPr>
          <p:spPr>
            <a:xfrm rot="10800000">
              <a:off x="2322997" y="2938958"/>
              <a:ext cx="0" cy="554700"/>
            </a:xfrm>
            <a:prstGeom prst="straightConnector1">
              <a:avLst/>
            </a:prstGeom>
            <a:noFill/>
            <a:ln w="9525" cap="flat" cmpd="sng">
              <a:solidFill>
                <a:schemeClr val="dk2"/>
              </a:solidFill>
              <a:prstDash val="solid"/>
              <a:round/>
              <a:headEnd type="none" w="sm" len="sm"/>
              <a:tailEnd type="none" w="sm" len="sm"/>
            </a:ln>
          </p:spPr>
        </p:cxnSp>
        <p:sp>
          <p:nvSpPr>
            <p:cNvPr id="256" name="Google Shape;256;p34"/>
            <p:cNvSpPr/>
            <p:nvPr/>
          </p:nvSpPr>
          <p:spPr>
            <a:xfrm rot="10800000" flipH="1">
              <a:off x="2223534" y="3333714"/>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7" name="Google Shape;257;p34"/>
          <p:cNvSpPr txBox="1">
            <a:spLocks noGrp="1"/>
          </p:cNvSpPr>
          <p:nvPr>
            <p:ph type="body" idx="4294967295"/>
          </p:nvPr>
        </p:nvSpPr>
        <p:spPr>
          <a:xfrm>
            <a:off x="1302650" y="3757725"/>
            <a:ext cx="2927700" cy="745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600"/>
              <a:t>Duplicate removal, null value treatment, unnecessary column elimination, etc.</a:t>
            </a:r>
            <a:endParaRPr sz="1600"/>
          </a:p>
        </p:txBody>
      </p:sp>
      <p:sp>
        <p:nvSpPr>
          <p:cNvPr id="258" name="Google Shape;258;p34" descr="Background pointer shape in timeline graphic"/>
          <p:cNvSpPr/>
          <p:nvPr/>
        </p:nvSpPr>
        <p:spPr>
          <a:xfrm>
            <a:off x="3471973" y="2199000"/>
            <a:ext cx="2051100" cy="7455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259" name="Google Shape;259;p34"/>
          <p:cNvSpPr txBox="1">
            <a:spLocks noGrp="1"/>
          </p:cNvSpPr>
          <p:nvPr>
            <p:ph type="body" idx="4294967295"/>
          </p:nvPr>
        </p:nvSpPr>
        <p:spPr>
          <a:xfrm>
            <a:off x="3767755" y="2336550"/>
            <a:ext cx="1315500" cy="4704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600">
                <a:solidFill>
                  <a:schemeClr val="lt1"/>
                </a:solidFill>
              </a:rPr>
              <a:t>Performing EDA</a:t>
            </a:r>
            <a:endParaRPr sz="1600">
              <a:solidFill>
                <a:schemeClr val="lt1"/>
              </a:solidFill>
            </a:endParaRPr>
          </a:p>
        </p:txBody>
      </p:sp>
      <p:grpSp>
        <p:nvGrpSpPr>
          <p:cNvPr id="260" name="Google Shape;260;p34"/>
          <p:cNvGrpSpPr/>
          <p:nvPr/>
        </p:nvGrpSpPr>
        <p:grpSpPr>
          <a:xfrm>
            <a:off x="4319545" y="1610215"/>
            <a:ext cx="198900" cy="593656"/>
            <a:chOff x="3918084" y="1610215"/>
            <a:chExt cx="198900" cy="593656"/>
          </a:xfrm>
        </p:grpSpPr>
        <p:cxnSp>
          <p:nvCxnSpPr>
            <p:cNvPr id="261" name="Google Shape;261;p34"/>
            <p:cNvCxnSpPr/>
            <p:nvPr/>
          </p:nvCxnSpPr>
          <p:spPr>
            <a:xfrm>
              <a:off x="4017546" y="1649171"/>
              <a:ext cx="0" cy="554700"/>
            </a:xfrm>
            <a:prstGeom prst="straightConnector1">
              <a:avLst/>
            </a:prstGeom>
            <a:noFill/>
            <a:ln w="9525" cap="flat" cmpd="sng">
              <a:solidFill>
                <a:schemeClr val="dk2"/>
              </a:solidFill>
              <a:prstDash val="solid"/>
              <a:round/>
              <a:headEnd type="none" w="sm" len="sm"/>
              <a:tailEnd type="none" w="sm" len="sm"/>
            </a:ln>
          </p:spPr>
        </p:cxnSp>
        <p:sp>
          <p:nvSpPr>
            <p:cNvPr id="262" name="Google Shape;262;p34"/>
            <p:cNvSpPr/>
            <p:nvPr/>
          </p:nvSpPr>
          <p:spPr>
            <a:xfrm>
              <a:off x="3918084" y="1610215"/>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3" name="Google Shape;263;p34"/>
          <p:cNvSpPr txBox="1">
            <a:spLocks noGrp="1"/>
          </p:cNvSpPr>
          <p:nvPr>
            <p:ph type="body" idx="4294967295"/>
          </p:nvPr>
        </p:nvSpPr>
        <p:spPr>
          <a:xfrm>
            <a:off x="3209650" y="385675"/>
            <a:ext cx="2427000" cy="9063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600"/>
              <a:t>Univariate, Bivariate, and Heatmap for numerical and categorical columns</a:t>
            </a:r>
            <a:endParaRPr sz="1600"/>
          </a:p>
        </p:txBody>
      </p:sp>
      <p:sp>
        <p:nvSpPr>
          <p:cNvPr id="264" name="Google Shape;264;p34" descr="Background pointer shape in timeline graphic"/>
          <p:cNvSpPr/>
          <p:nvPr/>
        </p:nvSpPr>
        <p:spPr>
          <a:xfrm>
            <a:off x="5126893" y="2199000"/>
            <a:ext cx="2051100" cy="7455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265" name="Google Shape;265;p34"/>
          <p:cNvSpPr txBox="1">
            <a:spLocks noGrp="1"/>
          </p:cNvSpPr>
          <p:nvPr>
            <p:ph type="body" idx="4294967295"/>
          </p:nvPr>
        </p:nvSpPr>
        <p:spPr>
          <a:xfrm>
            <a:off x="5416699" y="2336550"/>
            <a:ext cx="1315500" cy="4704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600">
                <a:solidFill>
                  <a:schemeClr val="lt1"/>
                </a:solidFill>
              </a:rPr>
              <a:t>Data Preparation</a:t>
            </a:r>
            <a:endParaRPr sz="1600">
              <a:solidFill>
                <a:schemeClr val="lt1"/>
              </a:solidFill>
            </a:endParaRPr>
          </a:p>
        </p:txBody>
      </p:sp>
      <p:grpSp>
        <p:nvGrpSpPr>
          <p:cNvPr id="266" name="Google Shape;266;p34"/>
          <p:cNvGrpSpPr/>
          <p:nvPr/>
        </p:nvGrpSpPr>
        <p:grpSpPr>
          <a:xfrm>
            <a:off x="5973070" y="2938958"/>
            <a:ext cx="198900" cy="593656"/>
            <a:chOff x="5958946" y="2938958"/>
            <a:chExt cx="198900" cy="593656"/>
          </a:xfrm>
        </p:grpSpPr>
        <p:cxnSp>
          <p:nvCxnSpPr>
            <p:cNvPr id="267" name="Google Shape;267;p34"/>
            <p:cNvCxnSpPr/>
            <p:nvPr/>
          </p:nvCxnSpPr>
          <p:spPr>
            <a:xfrm rot="10800000">
              <a:off x="6058409" y="2938958"/>
              <a:ext cx="0" cy="554700"/>
            </a:xfrm>
            <a:prstGeom prst="straightConnector1">
              <a:avLst/>
            </a:prstGeom>
            <a:noFill/>
            <a:ln w="9525" cap="flat" cmpd="sng">
              <a:solidFill>
                <a:schemeClr val="dk2"/>
              </a:solidFill>
              <a:prstDash val="solid"/>
              <a:round/>
              <a:headEnd type="none" w="sm" len="sm"/>
              <a:tailEnd type="none" w="sm" len="sm"/>
            </a:ln>
          </p:spPr>
        </p:cxnSp>
        <p:sp>
          <p:nvSpPr>
            <p:cNvPr id="268" name="Google Shape;268;p34"/>
            <p:cNvSpPr/>
            <p:nvPr/>
          </p:nvSpPr>
          <p:spPr>
            <a:xfrm rot="10800000" flipH="1">
              <a:off x="5958946" y="3333714"/>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9" name="Google Shape;269;p34"/>
          <p:cNvSpPr txBox="1">
            <a:spLocks noGrp="1"/>
          </p:cNvSpPr>
          <p:nvPr>
            <p:ph type="body" idx="4294967295"/>
          </p:nvPr>
        </p:nvSpPr>
        <p:spPr>
          <a:xfrm>
            <a:off x="4906275" y="3757725"/>
            <a:ext cx="2332500" cy="745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600"/>
              <a:t>Outlier Treatment, Feature-Standardization</a:t>
            </a:r>
            <a:endParaRPr sz="1600"/>
          </a:p>
        </p:txBody>
      </p:sp>
      <p:sp>
        <p:nvSpPr>
          <p:cNvPr id="270" name="Google Shape;270;p34" descr="Background pointer shape in timeline graphic"/>
          <p:cNvSpPr/>
          <p:nvPr/>
        </p:nvSpPr>
        <p:spPr>
          <a:xfrm>
            <a:off x="6781813" y="2199000"/>
            <a:ext cx="2051100" cy="7455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271" name="Google Shape;271;p34"/>
          <p:cNvSpPr txBox="1">
            <a:spLocks noGrp="1"/>
          </p:cNvSpPr>
          <p:nvPr>
            <p:ph type="body" idx="4294967295"/>
          </p:nvPr>
        </p:nvSpPr>
        <p:spPr>
          <a:xfrm>
            <a:off x="7111512" y="2336550"/>
            <a:ext cx="1315500" cy="4704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600">
                <a:solidFill>
                  <a:schemeClr val="lt1"/>
                </a:solidFill>
              </a:rPr>
              <a:t>Model Building</a:t>
            </a:r>
            <a:endParaRPr sz="1600">
              <a:solidFill>
                <a:schemeClr val="lt1"/>
              </a:solidFill>
            </a:endParaRPr>
          </a:p>
        </p:txBody>
      </p:sp>
      <p:grpSp>
        <p:nvGrpSpPr>
          <p:cNvPr id="272" name="Google Shape;272;p34"/>
          <p:cNvGrpSpPr/>
          <p:nvPr/>
        </p:nvGrpSpPr>
        <p:grpSpPr>
          <a:xfrm>
            <a:off x="7669807" y="1610215"/>
            <a:ext cx="198900" cy="593656"/>
            <a:chOff x="3918084" y="1610215"/>
            <a:chExt cx="198900" cy="593656"/>
          </a:xfrm>
        </p:grpSpPr>
        <p:cxnSp>
          <p:nvCxnSpPr>
            <p:cNvPr id="273" name="Google Shape;273;p34"/>
            <p:cNvCxnSpPr/>
            <p:nvPr/>
          </p:nvCxnSpPr>
          <p:spPr>
            <a:xfrm>
              <a:off x="4017546" y="1649171"/>
              <a:ext cx="0" cy="554700"/>
            </a:xfrm>
            <a:prstGeom prst="straightConnector1">
              <a:avLst/>
            </a:prstGeom>
            <a:noFill/>
            <a:ln w="9525" cap="flat" cmpd="sng">
              <a:solidFill>
                <a:schemeClr val="dk2"/>
              </a:solidFill>
              <a:prstDash val="solid"/>
              <a:round/>
              <a:headEnd type="none" w="sm" len="sm"/>
              <a:tailEnd type="none" w="sm" len="sm"/>
            </a:ln>
          </p:spPr>
        </p:cxnSp>
        <p:sp>
          <p:nvSpPr>
            <p:cNvPr id="274" name="Google Shape;274;p34"/>
            <p:cNvSpPr/>
            <p:nvPr/>
          </p:nvSpPr>
          <p:spPr>
            <a:xfrm>
              <a:off x="3918084" y="1610215"/>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5" name="Google Shape;275;p34"/>
          <p:cNvSpPr txBox="1">
            <a:spLocks noGrp="1"/>
          </p:cNvSpPr>
          <p:nvPr>
            <p:ph type="body" idx="4294967295"/>
          </p:nvPr>
        </p:nvSpPr>
        <p:spPr>
          <a:xfrm>
            <a:off x="6596275" y="385675"/>
            <a:ext cx="2332500" cy="9063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600"/>
              <a:t>Performing pre-requisites for RFE and Logistic Regression</a:t>
            </a:r>
            <a:endParaRPr sz="16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35" descr="Background pointer shape in timeline graphic"/>
          <p:cNvSpPr/>
          <p:nvPr/>
        </p:nvSpPr>
        <p:spPr>
          <a:xfrm>
            <a:off x="340934" y="2199000"/>
            <a:ext cx="1872300" cy="745500"/>
          </a:xfrm>
          <a:prstGeom prst="homePlate">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281" name="Google Shape;281;p35"/>
          <p:cNvSpPr txBox="1">
            <a:spLocks noGrp="1"/>
          </p:cNvSpPr>
          <p:nvPr>
            <p:ph type="body" idx="4294967295"/>
          </p:nvPr>
        </p:nvSpPr>
        <p:spPr>
          <a:xfrm>
            <a:off x="340923" y="2336550"/>
            <a:ext cx="1455600" cy="4704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600">
                <a:solidFill>
                  <a:schemeClr val="lt1"/>
                </a:solidFill>
              </a:rPr>
              <a:t>Feature Selection</a:t>
            </a:r>
            <a:endParaRPr sz="1600">
              <a:solidFill>
                <a:schemeClr val="lt1"/>
              </a:solidFill>
            </a:endParaRPr>
          </a:p>
        </p:txBody>
      </p:sp>
      <p:grpSp>
        <p:nvGrpSpPr>
          <p:cNvPr id="282" name="Google Shape;282;p35"/>
          <p:cNvGrpSpPr/>
          <p:nvPr/>
        </p:nvGrpSpPr>
        <p:grpSpPr>
          <a:xfrm>
            <a:off x="969270" y="1610215"/>
            <a:ext cx="198900" cy="593656"/>
            <a:chOff x="777447" y="1610215"/>
            <a:chExt cx="198900" cy="593656"/>
          </a:xfrm>
        </p:grpSpPr>
        <p:cxnSp>
          <p:nvCxnSpPr>
            <p:cNvPr id="283" name="Google Shape;283;p35"/>
            <p:cNvCxnSpPr/>
            <p:nvPr/>
          </p:nvCxnSpPr>
          <p:spPr>
            <a:xfrm>
              <a:off x="876909" y="1649171"/>
              <a:ext cx="0" cy="554700"/>
            </a:xfrm>
            <a:prstGeom prst="straightConnector1">
              <a:avLst/>
            </a:prstGeom>
            <a:noFill/>
            <a:ln w="9525" cap="flat" cmpd="sng">
              <a:solidFill>
                <a:schemeClr val="dk2"/>
              </a:solidFill>
              <a:prstDash val="solid"/>
              <a:round/>
              <a:headEnd type="none" w="sm" len="sm"/>
              <a:tailEnd type="none" w="sm" len="sm"/>
            </a:ln>
          </p:spPr>
        </p:cxnSp>
        <p:sp>
          <p:nvSpPr>
            <p:cNvPr id="284" name="Google Shape;284;p35"/>
            <p:cNvSpPr/>
            <p:nvPr/>
          </p:nvSpPr>
          <p:spPr>
            <a:xfrm>
              <a:off x="777447" y="1610215"/>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5" name="Google Shape;285;p35"/>
          <p:cNvSpPr txBox="1">
            <a:spLocks noGrp="1"/>
          </p:cNvSpPr>
          <p:nvPr>
            <p:ph type="body" idx="4294967295"/>
          </p:nvPr>
        </p:nvSpPr>
        <p:spPr>
          <a:xfrm>
            <a:off x="318375" y="385667"/>
            <a:ext cx="2242800" cy="9063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600"/>
              <a:t>Selection of top 25 features using RFE</a:t>
            </a:r>
            <a:endParaRPr sz="1600"/>
          </a:p>
        </p:txBody>
      </p:sp>
      <p:sp>
        <p:nvSpPr>
          <p:cNvPr id="286" name="Google Shape;286;p35" descr="Background pointer shape in timeline graphic"/>
          <p:cNvSpPr/>
          <p:nvPr/>
        </p:nvSpPr>
        <p:spPr>
          <a:xfrm>
            <a:off x="1817054" y="2199000"/>
            <a:ext cx="2051100" cy="7455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287" name="Google Shape;287;p35"/>
          <p:cNvSpPr txBox="1">
            <a:spLocks noGrp="1"/>
          </p:cNvSpPr>
          <p:nvPr>
            <p:ph type="body" idx="4294967295"/>
          </p:nvPr>
        </p:nvSpPr>
        <p:spPr>
          <a:xfrm>
            <a:off x="2126317" y="2336550"/>
            <a:ext cx="1315500" cy="4704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600">
                <a:solidFill>
                  <a:schemeClr val="lt1"/>
                </a:solidFill>
              </a:rPr>
              <a:t>Model Building</a:t>
            </a:r>
            <a:endParaRPr sz="1600">
              <a:solidFill>
                <a:schemeClr val="lt1"/>
              </a:solidFill>
            </a:endParaRPr>
          </a:p>
        </p:txBody>
      </p:sp>
      <p:grpSp>
        <p:nvGrpSpPr>
          <p:cNvPr id="288" name="Google Shape;288;p35"/>
          <p:cNvGrpSpPr/>
          <p:nvPr/>
        </p:nvGrpSpPr>
        <p:grpSpPr>
          <a:xfrm>
            <a:off x="2684632" y="2938958"/>
            <a:ext cx="198900" cy="593656"/>
            <a:chOff x="2223534" y="2938958"/>
            <a:chExt cx="198900" cy="593656"/>
          </a:xfrm>
        </p:grpSpPr>
        <p:cxnSp>
          <p:nvCxnSpPr>
            <p:cNvPr id="289" name="Google Shape;289;p35"/>
            <p:cNvCxnSpPr/>
            <p:nvPr/>
          </p:nvCxnSpPr>
          <p:spPr>
            <a:xfrm rot="10800000">
              <a:off x="2322997" y="2938958"/>
              <a:ext cx="0" cy="554700"/>
            </a:xfrm>
            <a:prstGeom prst="straightConnector1">
              <a:avLst/>
            </a:prstGeom>
            <a:noFill/>
            <a:ln w="9525" cap="flat" cmpd="sng">
              <a:solidFill>
                <a:schemeClr val="dk2"/>
              </a:solidFill>
              <a:prstDash val="solid"/>
              <a:round/>
              <a:headEnd type="none" w="sm" len="sm"/>
              <a:tailEnd type="none" w="sm" len="sm"/>
            </a:ln>
          </p:spPr>
        </p:cxnSp>
        <p:sp>
          <p:nvSpPr>
            <p:cNvPr id="290" name="Google Shape;290;p35"/>
            <p:cNvSpPr/>
            <p:nvPr/>
          </p:nvSpPr>
          <p:spPr>
            <a:xfrm rot="10800000" flipH="1">
              <a:off x="2223534" y="3333714"/>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1" name="Google Shape;291;p35"/>
          <p:cNvSpPr txBox="1">
            <a:spLocks noGrp="1"/>
          </p:cNvSpPr>
          <p:nvPr>
            <p:ph type="body" idx="4294967295"/>
          </p:nvPr>
        </p:nvSpPr>
        <p:spPr>
          <a:xfrm>
            <a:off x="1244325" y="3757725"/>
            <a:ext cx="3075300" cy="9063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600"/>
              <a:t>Model building using RFE for selected columns</a:t>
            </a:r>
            <a:endParaRPr sz="1600"/>
          </a:p>
        </p:txBody>
      </p:sp>
      <p:sp>
        <p:nvSpPr>
          <p:cNvPr id="292" name="Google Shape;292;p35" descr="Background pointer shape in timeline graphic"/>
          <p:cNvSpPr/>
          <p:nvPr/>
        </p:nvSpPr>
        <p:spPr>
          <a:xfrm>
            <a:off x="3471973" y="2199000"/>
            <a:ext cx="2051100" cy="7455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293" name="Google Shape;293;p35"/>
          <p:cNvSpPr txBox="1">
            <a:spLocks noGrp="1"/>
          </p:cNvSpPr>
          <p:nvPr>
            <p:ph type="body" idx="4294967295"/>
          </p:nvPr>
        </p:nvSpPr>
        <p:spPr>
          <a:xfrm>
            <a:off x="3767750" y="2336550"/>
            <a:ext cx="1455600" cy="4704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600">
                <a:solidFill>
                  <a:schemeClr val="lt1"/>
                </a:solidFill>
              </a:rPr>
              <a:t>Model Improvement</a:t>
            </a:r>
            <a:endParaRPr sz="1600">
              <a:solidFill>
                <a:schemeClr val="lt1"/>
              </a:solidFill>
            </a:endParaRPr>
          </a:p>
        </p:txBody>
      </p:sp>
      <p:grpSp>
        <p:nvGrpSpPr>
          <p:cNvPr id="294" name="Google Shape;294;p35"/>
          <p:cNvGrpSpPr/>
          <p:nvPr/>
        </p:nvGrpSpPr>
        <p:grpSpPr>
          <a:xfrm>
            <a:off x="4319545" y="1610215"/>
            <a:ext cx="198900" cy="593656"/>
            <a:chOff x="3918084" y="1610215"/>
            <a:chExt cx="198900" cy="593656"/>
          </a:xfrm>
        </p:grpSpPr>
        <p:cxnSp>
          <p:nvCxnSpPr>
            <p:cNvPr id="295" name="Google Shape;295;p35"/>
            <p:cNvCxnSpPr/>
            <p:nvPr/>
          </p:nvCxnSpPr>
          <p:spPr>
            <a:xfrm>
              <a:off x="4017546" y="1649171"/>
              <a:ext cx="0" cy="554700"/>
            </a:xfrm>
            <a:prstGeom prst="straightConnector1">
              <a:avLst/>
            </a:prstGeom>
            <a:noFill/>
            <a:ln w="9525" cap="flat" cmpd="sng">
              <a:solidFill>
                <a:schemeClr val="dk2"/>
              </a:solidFill>
              <a:prstDash val="solid"/>
              <a:round/>
              <a:headEnd type="none" w="sm" len="sm"/>
              <a:tailEnd type="none" w="sm" len="sm"/>
            </a:ln>
          </p:spPr>
        </p:cxnSp>
        <p:sp>
          <p:nvSpPr>
            <p:cNvPr id="296" name="Google Shape;296;p35"/>
            <p:cNvSpPr/>
            <p:nvPr/>
          </p:nvSpPr>
          <p:spPr>
            <a:xfrm>
              <a:off x="3918084" y="1610215"/>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7" name="Google Shape;297;p35"/>
          <p:cNvSpPr txBox="1">
            <a:spLocks noGrp="1"/>
          </p:cNvSpPr>
          <p:nvPr>
            <p:ph type="body" idx="4294967295"/>
          </p:nvPr>
        </p:nvSpPr>
        <p:spPr>
          <a:xfrm>
            <a:off x="3304094" y="385667"/>
            <a:ext cx="2242800" cy="9063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600"/>
              <a:t>Reduction of columns and Model re-building</a:t>
            </a:r>
            <a:endParaRPr sz="1600"/>
          </a:p>
        </p:txBody>
      </p:sp>
      <p:sp>
        <p:nvSpPr>
          <p:cNvPr id="298" name="Google Shape;298;p35" descr="Background pointer shape in timeline graphic"/>
          <p:cNvSpPr/>
          <p:nvPr/>
        </p:nvSpPr>
        <p:spPr>
          <a:xfrm>
            <a:off x="5126893" y="2199000"/>
            <a:ext cx="2051100" cy="7455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299" name="Google Shape;299;p35"/>
          <p:cNvSpPr txBox="1">
            <a:spLocks noGrp="1"/>
          </p:cNvSpPr>
          <p:nvPr>
            <p:ph type="body" idx="4294967295"/>
          </p:nvPr>
        </p:nvSpPr>
        <p:spPr>
          <a:xfrm>
            <a:off x="5416699" y="2336550"/>
            <a:ext cx="1315500" cy="4704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600">
                <a:solidFill>
                  <a:schemeClr val="lt1"/>
                </a:solidFill>
              </a:rPr>
              <a:t>Final Model</a:t>
            </a:r>
            <a:endParaRPr sz="1600">
              <a:solidFill>
                <a:schemeClr val="lt1"/>
              </a:solidFill>
            </a:endParaRPr>
          </a:p>
        </p:txBody>
      </p:sp>
      <p:grpSp>
        <p:nvGrpSpPr>
          <p:cNvPr id="300" name="Google Shape;300;p35"/>
          <p:cNvGrpSpPr/>
          <p:nvPr/>
        </p:nvGrpSpPr>
        <p:grpSpPr>
          <a:xfrm>
            <a:off x="5973070" y="2938958"/>
            <a:ext cx="198900" cy="593656"/>
            <a:chOff x="5958946" y="2938958"/>
            <a:chExt cx="198900" cy="593656"/>
          </a:xfrm>
        </p:grpSpPr>
        <p:cxnSp>
          <p:nvCxnSpPr>
            <p:cNvPr id="301" name="Google Shape;301;p35"/>
            <p:cNvCxnSpPr/>
            <p:nvPr/>
          </p:nvCxnSpPr>
          <p:spPr>
            <a:xfrm rot="10800000">
              <a:off x="6058409" y="2938958"/>
              <a:ext cx="0" cy="554700"/>
            </a:xfrm>
            <a:prstGeom prst="straightConnector1">
              <a:avLst/>
            </a:prstGeom>
            <a:noFill/>
            <a:ln w="9525" cap="flat" cmpd="sng">
              <a:solidFill>
                <a:schemeClr val="dk2"/>
              </a:solidFill>
              <a:prstDash val="solid"/>
              <a:round/>
              <a:headEnd type="none" w="sm" len="sm"/>
              <a:tailEnd type="none" w="sm" len="sm"/>
            </a:ln>
          </p:spPr>
        </p:cxnSp>
        <p:sp>
          <p:nvSpPr>
            <p:cNvPr id="302" name="Google Shape;302;p35"/>
            <p:cNvSpPr/>
            <p:nvPr/>
          </p:nvSpPr>
          <p:spPr>
            <a:xfrm rot="10800000" flipH="1">
              <a:off x="5958946" y="3333714"/>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3" name="Google Shape;303;p35"/>
          <p:cNvSpPr txBox="1">
            <a:spLocks noGrp="1"/>
          </p:cNvSpPr>
          <p:nvPr>
            <p:ph type="body" idx="4294967295"/>
          </p:nvPr>
        </p:nvSpPr>
        <p:spPr>
          <a:xfrm>
            <a:off x="4860200" y="3757725"/>
            <a:ext cx="2509500" cy="9063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600"/>
              <a:t>Final Model Analysis and performance on Test Data</a:t>
            </a:r>
            <a:endParaRPr sz="1600"/>
          </a:p>
        </p:txBody>
      </p:sp>
      <p:sp>
        <p:nvSpPr>
          <p:cNvPr id="304" name="Google Shape;304;p35" descr="Background pointer shape in timeline graphic"/>
          <p:cNvSpPr/>
          <p:nvPr/>
        </p:nvSpPr>
        <p:spPr>
          <a:xfrm>
            <a:off x="6781813" y="2199000"/>
            <a:ext cx="2051100" cy="7455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305" name="Google Shape;305;p35"/>
          <p:cNvSpPr txBox="1">
            <a:spLocks noGrp="1"/>
          </p:cNvSpPr>
          <p:nvPr>
            <p:ph type="body" idx="4294967295"/>
          </p:nvPr>
        </p:nvSpPr>
        <p:spPr>
          <a:xfrm>
            <a:off x="7111512" y="2336550"/>
            <a:ext cx="1315500" cy="4704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600">
                <a:solidFill>
                  <a:schemeClr val="lt1"/>
                </a:solidFill>
              </a:rPr>
              <a:t>Verifying with PCA</a:t>
            </a:r>
            <a:endParaRPr sz="1600">
              <a:solidFill>
                <a:schemeClr val="lt1"/>
              </a:solidFill>
            </a:endParaRPr>
          </a:p>
        </p:txBody>
      </p:sp>
      <p:grpSp>
        <p:nvGrpSpPr>
          <p:cNvPr id="306" name="Google Shape;306;p35"/>
          <p:cNvGrpSpPr/>
          <p:nvPr/>
        </p:nvGrpSpPr>
        <p:grpSpPr>
          <a:xfrm>
            <a:off x="7669807" y="1610215"/>
            <a:ext cx="198900" cy="593656"/>
            <a:chOff x="3918084" y="1610215"/>
            <a:chExt cx="198900" cy="593656"/>
          </a:xfrm>
        </p:grpSpPr>
        <p:cxnSp>
          <p:nvCxnSpPr>
            <p:cNvPr id="307" name="Google Shape;307;p35"/>
            <p:cNvCxnSpPr/>
            <p:nvPr/>
          </p:nvCxnSpPr>
          <p:spPr>
            <a:xfrm>
              <a:off x="4017546" y="1649171"/>
              <a:ext cx="0" cy="554700"/>
            </a:xfrm>
            <a:prstGeom prst="straightConnector1">
              <a:avLst/>
            </a:prstGeom>
            <a:noFill/>
            <a:ln w="9525" cap="flat" cmpd="sng">
              <a:solidFill>
                <a:schemeClr val="dk2"/>
              </a:solidFill>
              <a:prstDash val="solid"/>
              <a:round/>
              <a:headEnd type="none" w="sm" len="sm"/>
              <a:tailEnd type="none" w="sm" len="sm"/>
            </a:ln>
          </p:spPr>
        </p:cxnSp>
        <p:sp>
          <p:nvSpPr>
            <p:cNvPr id="308" name="Google Shape;308;p35"/>
            <p:cNvSpPr/>
            <p:nvPr/>
          </p:nvSpPr>
          <p:spPr>
            <a:xfrm>
              <a:off x="3918084" y="1610215"/>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9" name="Google Shape;309;p35"/>
          <p:cNvSpPr txBox="1">
            <a:spLocks noGrp="1"/>
          </p:cNvSpPr>
          <p:nvPr>
            <p:ph type="body" idx="4294967295"/>
          </p:nvPr>
        </p:nvSpPr>
        <p:spPr>
          <a:xfrm>
            <a:off x="6514500" y="385675"/>
            <a:ext cx="2509500" cy="9063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600"/>
              <a:t>Verifying our Final Model Accuracy etc. with model built with PCA</a:t>
            </a:r>
            <a:endParaRPr sz="1600"/>
          </a:p>
        </p:txBody>
      </p:sp>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TM04033927[[fn=Main Event]]</Template>
  <TotalTime>55</TotalTime>
  <Words>1330</Words>
  <Application>Microsoft Office PowerPoint</Application>
  <PresentationFormat>On-screen Show (16:9)</PresentationFormat>
  <Paragraphs>108</Paragraphs>
  <Slides>24</Slides>
  <Notes>24</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24</vt:i4>
      </vt:variant>
    </vt:vector>
  </HeadingPairs>
  <TitlesOfParts>
    <vt:vector size="35" baseType="lpstr">
      <vt:lpstr>Verdana</vt:lpstr>
      <vt:lpstr>Corbel</vt:lpstr>
      <vt:lpstr>Arial</vt:lpstr>
      <vt:lpstr>freight-text-pro</vt:lpstr>
      <vt:lpstr>Roboto</vt:lpstr>
      <vt:lpstr>Söhne</vt:lpstr>
      <vt:lpstr>Helvetica Neue</vt:lpstr>
      <vt:lpstr>Calibri Light</vt:lpstr>
      <vt:lpstr>Calibri</vt:lpstr>
      <vt:lpstr>Geometric</vt:lpstr>
      <vt:lpstr>Retrospect</vt:lpstr>
      <vt:lpstr>X Education - Lead Scoring Case Study</vt:lpstr>
      <vt:lpstr>Background</vt:lpstr>
      <vt:lpstr>Problem Statement</vt:lpstr>
      <vt:lpstr>PowerPoint Presentation</vt:lpstr>
      <vt:lpstr>Proposed Solution</vt:lpstr>
      <vt:lpstr>Solution</vt:lpstr>
      <vt:lpstr>Implementation</vt:lpstr>
      <vt:lpstr>PowerPoint Presentation</vt:lpstr>
      <vt:lpstr>PowerPoint Presentation</vt:lpstr>
      <vt:lpstr>Plots (Visualization)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Inference / Conclusion</vt:lpstr>
      <vt:lpstr>Model Analysis</vt:lpstr>
      <vt:lpstr>Inferences from Model</vt:lpstr>
      <vt:lpstr>Inferences from Model</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 Education - Lead Scoring Case Study</dc:title>
  <dc:creator>SONAVANE, SACHIN</dc:creator>
  <cp:lastModifiedBy>SONAVANE, SACHIN</cp:lastModifiedBy>
  <cp:revision>8</cp:revision>
  <dcterms:modified xsi:type="dcterms:W3CDTF">2023-04-23T10:18:43Z</dcterms:modified>
</cp:coreProperties>
</file>