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 ExtraLight"/>
      <p:regular r:id="rId11"/>
      <p:bold r:id="rId12"/>
      <p:italic r:id="rId13"/>
      <p:boldItalic r:id="rId14"/>
    </p:embeddedFont>
    <p:embeddedFont>
      <p:font typeface="Montserrat Light"/>
      <p:regular r:id="rId15"/>
      <p:bold r:id="rId16"/>
      <p:italic r:id="rId17"/>
      <p:boldItalic r:id="rId18"/>
    </p:embeddedFont>
    <p:embeddedFont>
      <p:font typeface="Nunito Medium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Lexend ExtraLight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Medium-bold.fntdata"/><Relationship Id="rId22" Type="http://schemas.openxmlformats.org/officeDocument/2006/relationships/font" Target="fonts/NunitoMedium-boldItalic.fntdata"/><Relationship Id="rId21" Type="http://schemas.openxmlformats.org/officeDocument/2006/relationships/font" Target="fonts/NunitoMedium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8" Type="http://schemas.openxmlformats.org/officeDocument/2006/relationships/font" Target="fonts/LexendExtraLight-bold.fntdata"/><Relationship Id="rId27" Type="http://schemas.openxmlformats.org/officeDocument/2006/relationships/font" Target="fonts/LexendExtra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NunitoExtraLight-regular.fntdata"/><Relationship Id="rId10" Type="http://schemas.openxmlformats.org/officeDocument/2006/relationships/slide" Target="slides/slide5.xml"/><Relationship Id="rId13" Type="http://schemas.openxmlformats.org/officeDocument/2006/relationships/font" Target="fonts/NunitoExtraLight-italic.fntdata"/><Relationship Id="rId12" Type="http://schemas.openxmlformats.org/officeDocument/2006/relationships/font" Target="fonts/NunitoExtraLight-bold.fntdata"/><Relationship Id="rId15" Type="http://schemas.openxmlformats.org/officeDocument/2006/relationships/font" Target="fonts/MontserratLight-regular.fntdata"/><Relationship Id="rId14" Type="http://schemas.openxmlformats.org/officeDocument/2006/relationships/font" Target="fonts/NunitoExtraLight-boldItalic.fntdata"/><Relationship Id="rId17" Type="http://schemas.openxmlformats.org/officeDocument/2006/relationships/font" Target="fonts/MontserratLight-italic.fntdata"/><Relationship Id="rId16" Type="http://schemas.openxmlformats.org/officeDocument/2006/relationships/font" Target="fonts/MontserratLight-bold.fntdata"/><Relationship Id="rId19" Type="http://schemas.openxmlformats.org/officeDocument/2006/relationships/font" Target="fonts/NunitoMedium-regular.fntdata"/><Relationship Id="rId18" Type="http://schemas.openxmlformats.org/officeDocument/2006/relationships/font" Target="fonts/Montserrat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36b5ce9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36b5ce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Do not alter the font size and color of the text components.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Add your team number and the names of your team members to the assigned text box without making changes to the font and formatting.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Please do not add extra details to the cover page.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Ensure that the entire presentation does not exceed 90 seconds.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Suggestion: Allocate 10 seconds to this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136b5ce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136b5ce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Maintain the existing slide template.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Recommended duration: 20 seconds.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136b5ce9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136b5ce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Provide an overview of the Methods section in this slide, including the ML models employed and the rationale for their selection.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Maintain the slide's title and template as provided.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Suggestion: Allocate 20 seconds to this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136b5ce9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136b5ce9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Summarize the primary outcomes of your work.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Present the content with a technical focus, yet in a way that is easily understood by non-technical attendees.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Suggestion: Dedicate 20-25 seconds to this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136b5ce9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136b5ce9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Please do not change the text formatting.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Choose a concise and informative title for this slide, as it serves as the conclusion of your presentation.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Suggestion: Allocate 15-20 seconds for this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26" y="4749850"/>
            <a:ext cx="3103299" cy="3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625" y="1339950"/>
            <a:ext cx="7045674" cy="33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81850" y="478050"/>
            <a:ext cx="71013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The Effect of</a:t>
            </a:r>
            <a:r>
              <a:rPr lang="en" sz="2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 Diabetes and Biological Markers on </a:t>
            </a:r>
            <a:r>
              <a:rPr lang="en" sz="2000">
                <a:solidFill>
                  <a:srgbClr val="ADAD2A"/>
                </a:solidFill>
                <a:latin typeface="Nunito Medium"/>
                <a:ea typeface="Nunito Medium"/>
                <a:cs typeface="Nunito Medium"/>
                <a:sym typeface="Nunito Medium"/>
              </a:rPr>
              <a:t>Blood Pressure Readings</a:t>
            </a:r>
            <a:r>
              <a:rPr lang="en" sz="2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 through both a Predictive and Traditional Statistical Lens </a:t>
            </a:r>
            <a:endParaRPr sz="20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81850" y="1700200"/>
            <a:ext cx="28809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Team #6</a:t>
            </a:r>
            <a:endParaRPr sz="1800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Ente Kang</a:t>
            </a:r>
            <a:endParaRPr sz="1500">
              <a:solidFill>
                <a:schemeClr val="dk2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Jingwen Ji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45925" y="3726300"/>
            <a:ext cx="45783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E5AA3"/>
                </a:solidFill>
                <a:latin typeface="Roboto Light"/>
                <a:ea typeface="Roboto Light"/>
                <a:cs typeface="Roboto Light"/>
                <a:sym typeface="Roboto Light"/>
              </a:rPr>
              <a:t>CHL5230-</a:t>
            </a:r>
            <a:r>
              <a:rPr lang="en" sz="1500">
                <a:solidFill>
                  <a:srgbClr val="6E5AA3"/>
                </a:solidFill>
                <a:latin typeface="Roboto Light"/>
                <a:ea typeface="Roboto Light"/>
                <a:cs typeface="Roboto Light"/>
                <a:sym typeface="Roboto Light"/>
              </a:rPr>
              <a:t> APPLIED MACHINE LEARNING FOR HEALTH DATA</a:t>
            </a:r>
            <a:endParaRPr sz="1500">
              <a:solidFill>
                <a:srgbClr val="6E5AA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6E5AA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0C07C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Fall 2023</a:t>
            </a:r>
            <a:endParaRPr sz="1300">
              <a:solidFill>
                <a:srgbClr val="C0C07C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University of Toronto</a:t>
            </a:r>
            <a:endParaRPr sz="1300">
              <a:solidFill>
                <a:srgbClr val="666666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800" y="1109350"/>
            <a:ext cx="3509576" cy="31856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261375" y="279575"/>
            <a:ext cx="7439100" cy="501000"/>
          </a:xfrm>
          <a:prstGeom prst="roundRect">
            <a:avLst>
              <a:gd fmla="val 50000" name="adj"/>
            </a:avLst>
          </a:prstGeom>
          <a:solidFill>
            <a:srgbClr val="E5DEF7">
              <a:alpha val="4017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701" y="4804075"/>
            <a:ext cx="3103299" cy="3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02475" y="279575"/>
            <a:ext cx="62232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C3E70"/>
                </a:solidFill>
                <a:latin typeface="Nunito Medium"/>
                <a:ea typeface="Nunito Medium"/>
                <a:cs typeface="Nunito Medium"/>
                <a:sym typeface="Nunito Medium"/>
              </a:rPr>
              <a:t>What are affecting Blood Pressure readings?</a:t>
            </a:r>
            <a:endParaRPr sz="2000">
              <a:solidFill>
                <a:srgbClr val="4C3E7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56900" y="1247925"/>
            <a:ext cx="5877000" cy="3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ExtraLight"/>
              <a:buChar char="●"/>
            </a:pP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Predicting hypertension using diabetes status</a:t>
            </a:r>
            <a:endParaRPr sz="15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ExtraLight"/>
              <a:buChar char="●"/>
            </a:pP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Modelling the effect of diabetes and biological markers on repeated systolic blood pressure (sBP) readings</a:t>
            </a:r>
            <a:endParaRPr sz="15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ExtraLight"/>
              <a:buChar char="●"/>
            </a:pP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People with diabetes are </a:t>
            </a:r>
            <a:r>
              <a:rPr lang="en" sz="1500">
                <a:solidFill>
                  <a:srgbClr val="FF0000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twice</a:t>
            </a: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as likely to have high blood pressure (</a:t>
            </a:r>
            <a:r>
              <a:rPr i="1"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Johns Hopkins Medicine</a:t>
            </a: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), and systolic blood pressure is the </a:t>
            </a:r>
            <a:r>
              <a:rPr lang="en" sz="1500">
                <a:solidFill>
                  <a:srgbClr val="6AA84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best </a:t>
            </a: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way to predict future </a:t>
            </a: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cardiovascular</a:t>
            </a: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events and death (</a:t>
            </a:r>
            <a:r>
              <a:rPr i="1"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American Heart Association</a:t>
            </a: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</a:t>
            </a:r>
            <a:endParaRPr sz="15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500"/>
              <a:buFont typeface="Nunito ExtraLight"/>
              <a:buChar char="●"/>
            </a:pP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Diabetes dataset (Dr. Keshavjee). 10,000 observations with 8,602 unique patients. Range from 1-8 repeated measurements. Hypertension status did not change for a patient, but their sBP readings do! </a:t>
            </a:r>
            <a:endParaRPr sz="15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425" y="279575"/>
            <a:ext cx="1063605" cy="50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3060350" y="279575"/>
            <a:ext cx="5732700" cy="576000"/>
          </a:xfrm>
          <a:prstGeom prst="roundRect">
            <a:avLst>
              <a:gd fmla="val 50000" name="adj"/>
            </a:avLst>
          </a:prstGeom>
          <a:solidFill>
            <a:srgbClr val="E5DEF7">
              <a:alpha val="4017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701" y="4804075"/>
            <a:ext cx="3103299" cy="3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236750" y="317075"/>
            <a:ext cx="39582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C3E70"/>
                </a:solidFill>
                <a:latin typeface="Nunito Medium"/>
                <a:ea typeface="Nunito Medium"/>
                <a:cs typeface="Nunito Medium"/>
                <a:sym typeface="Nunito Medium"/>
              </a:rPr>
              <a:t>Methodology (Inside the Box)</a:t>
            </a:r>
            <a:endParaRPr sz="2000">
              <a:solidFill>
                <a:srgbClr val="4C3E7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700" y="242075"/>
            <a:ext cx="1063601" cy="57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42246"/>
            <a:ext cx="3103300" cy="312475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760475" y="1281100"/>
            <a:ext cx="62001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Montserrat Light"/>
              <a:buChar char="●"/>
            </a:pPr>
            <a:r>
              <a:rPr lang="en" sz="15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Logistic Regression and Linear Mixed Effects Models (LMM)</a:t>
            </a:r>
            <a:endParaRPr sz="1500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Montserrat Light"/>
              <a:buChar char="●"/>
            </a:pPr>
            <a:r>
              <a:rPr lang="en" sz="15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Justification: understanding the effects of our predictors, and modelling </a:t>
            </a:r>
            <a:r>
              <a:rPr lang="en" sz="15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repeated measurements</a:t>
            </a:r>
            <a:endParaRPr sz="1500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Montserrat Light"/>
              <a:buChar char="●"/>
            </a:pPr>
            <a:r>
              <a:rPr lang="en" sz="15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Keeping clinically important variables</a:t>
            </a:r>
            <a:endParaRPr sz="1500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Montserrat Light"/>
              <a:buChar char="●"/>
            </a:pPr>
            <a:r>
              <a:rPr lang="en" sz="15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Hypertension (binary), and systolic blood pressure (continuous, repeated) </a:t>
            </a:r>
            <a:endParaRPr sz="1500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666666"/>
              </a:buClr>
              <a:buSzPts val="1500"/>
              <a:buFont typeface="Montserrat Light"/>
              <a:buChar char="●"/>
            </a:pPr>
            <a:r>
              <a:rPr lang="en" sz="15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Novelty: modelling and predicting repeated measurements, while understanding the contributions of our predictors</a:t>
            </a:r>
            <a:endParaRPr sz="1500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485075" y="279575"/>
            <a:ext cx="8223300" cy="501000"/>
          </a:xfrm>
          <a:prstGeom prst="roundRect">
            <a:avLst>
              <a:gd fmla="val 50000" name="adj"/>
            </a:avLst>
          </a:prstGeom>
          <a:solidFill>
            <a:srgbClr val="E5DEF7">
              <a:alpha val="4017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701" y="4804075"/>
            <a:ext cx="3103299" cy="3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87925" y="279575"/>
            <a:ext cx="68160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C3E70"/>
                </a:solidFill>
                <a:latin typeface="Nunito Medium"/>
                <a:ea typeface="Nunito Medium"/>
                <a:cs typeface="Nunito Medium"/>
                <a:sym typeface="Nunito Medium"/>
              </a:rPr>
              <a:t>Results</a:t>
            </a:r>
            <a:endParaRPr sz="2000">
              <a:solidFill>
                <a:srgbClr val="4C3E7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56900" y="1001000"/>
            <a:ext cx="81273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ExtraLight"/>
              <a:buChar char="●"/>
            </a:pP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Prediction of Hypertension (Logistic Regression): Recall = 85%</a:t>
            </a:r>
            <a:endParaRPr sz="15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ExtraLight"/>
              <a:buChar char="●"/>
            </a:pP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Prediction of sBP (through LMMs): MSE = 280.9</a:t>
            </a:r>
            <a:endParaRPr sz="15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ExtraLight"/>
              <a:buChar char="●"/>
            </a:pP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Thoughts on performance…</a:t>
            </a:r>
            <a:endParaRPr sz="15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500"/>
              <a:buFont typeface="Nunito ExtraLight"/>
              <a:buChar char="●"/>
            </a:pP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Overfitting and generalizability</a:t>
            </a:r>
            <a:endParaRPr sz="15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3775" y="279575"/>
            <a:ext cx="1063605" cy="50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825" y="2455650"/>
            <a:ext cx="3249325" cy="25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6">
            <a:alphaModFix/>
          </a:blip>
          <a:srcRect b="0" l="0" r="73450" t="0"/>
          <a:stretch/>
        </p:blipFill>
        <p:spPr>
          <a:xfrm>
            <a:off x="4454975" y="2406400"/>
            <a:ext cx="2672824" cy="12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6">
            <a:alphaModFix/>
          </a:blip>
          <a:srcRect b="125810" l="2200" r="-2200" t="-125810"/>
          <a:stretch/>
        </p:blipFill>
        <p:spPr>
          <a:xfrm>
            <a:off x="304800" y="2320677"/>
            <a:ext cx="9144003" cy="1111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6">
            <a:alphaModFix/>
          </a:blip>
          <a:srcRect b="0" l="75379" r="0" t="0"/>
          <a:stretch/>
        </p:blipFill>
        <p:spPr>
          <a:xfrm>
            <a:off x="4633725" y="3596950"/>
            <a:ext cx="2549775" cy="125911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507075" y="4912050"/>
            <a:ext cx="1542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Figure 1: Confusion Matrix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7264125" y="3361950"/>
            <a:ext cx="1542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Figure 2: sBP vs Age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261375" y="279575"/>
            <a:ext cx="8447100" cy="501000"/>
          </a:xfrm>
          <a:prstGeom prst="roundRect">
            <a:avLst>
              <a:gd fmla="val 50000" name="adj"/>
            </a:avLst>
          </a:prstGeom>
          <a:solidFill>
            <a:srgbClr val="E5DEF7">
              <a:alpha val="4017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701" y="4804075"/>
            <a:ext cx="3103299" cy="3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402475" y="279575"/>
            <a:ext cx="7101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C3E70"/>
                </a:solidFill>
                <a:latin typeface="Nunito Medium"/>
                <a:ea typeface="Nunito Medium"/>
                <a:cs typeface="Nunito Medium"/>
                <a:sym typeface="Nunito Medium"/>
              </a:rPr>
              <a:t>The Bridge between Diabetes, Age, and Blood Pressure</a:t>
            </a:r>
            <a:endParaRPr sz="2000">
              <a:solidFill>
                <a:srgbClr val="4C3E7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56900" y="1353775"/>
            <a:ext cx="4387800" cy="3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ExtraLight"/>
              <a:buChar char="●"/>
            </a:pP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Patients</a:t>
            </a: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with diabetes had 1.6 times the odds of having hypertension than those without diabetes (Logistic Reg.)</a:t>
            </a:r>
            <a:endParaRPr sz="15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ExtraLight"/>
              <a:buChar char="●"/>
            </a:pP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 one year increase in age at examination was associated with 0.25 increase in sBP (LMM)</a:t>
            </a:r>
            <a:endParaRPr sz="15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ExtraLight"/>
              <a:buChar char="●"/>
            </a:pP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More flexible methods or incorporating random effects may provide better prediction results</a:t>
            </a:r>
            <a:endParaRPr sz="15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09550" lvl="0" marL="40005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500"/>
              <a:buFont typeface="Nunito ExtraLight"/>
              <a:buChar char="●"/>
            </a:pPr>
            <a:r>
              <a:rPr lang="en" sz="15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Diversity and equity</a:t>
            </a:r>
            <a:endParaRPr sz="15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3775" y="279575"/>
            <a:ext cx="1063605" cy="50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5267650" y="1243425"/>
            <a:ext cx="3393000" cy="295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3850" y="937650"/>
            <a:ext cx="3524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5619850" y="4461900"/>
            <a:ext cx="2688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Figure 3: Diversity, equity and equality in ML research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