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7517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38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a broad explanation of the feature being built is included at the 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scenario should be concise and be a concrete example with </a:t>
            </a:r>
            <a:r>
              <a:rPr lang="en-ZA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values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note that gherkin syntax is almost the same as regular English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whole feature file forms part of the executable specification of your application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76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example is already included on the checkout.feature file to use as a reference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tasks are on the feature file as well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Give a brief overview of the project structure and show to run a cucumber test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31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Glue code ties your gherkin syntax and code together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regex to match your scenario steps and execute a code snippet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Cucumber will try to auto cast the parameter types for you e.g. String to Double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074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to make this test pass already exists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just need to glue everything together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55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01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exercise is the meat of the DOJO. Allow ample time for it to be completed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positive and negative scenarios need to catered for (e.g. When the current month is September and when it is not)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305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84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the column names and &lt;&gt; parameters that are plugged into the scenario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scenario, but many examples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examples is up to you, but remember more examples now means more refactoring later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NB: Note senario “outline” keyword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493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Suggest at least 5 examples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0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09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BDD utilizes TDD in addition to other processes in order to build the </a:t>
            </a:r>
            <a:r>
              <a:rPr lang="en-ZA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33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classic traffic light of TDD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Give a brief explanation of how TDD works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82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given, when, then structure is the important part here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you would do TDD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issue with classic TDD is that the test scenarios are left to a single/pair of devs to come up with. Wrong assumptions might be made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/>
              <a:t>Another possible issue is that TDD is usually very granular - unit tests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33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BDD is an agile tool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agile in place before using BDD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NB!!! Try to keep the scenario building sessions as small and to the point as possible. Too many people = too many chefs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do bulk test automation in these sessions (the big parameterized test tables)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97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product that needs to built so that you understand the basic outline of it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 together in a scenario building session and flesh out </a:t>
            </a:r>
            <a:r>
              <a:rPr lang="en-ZA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concrete examples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code using the concrete scenarios using TDD, any test automation that makes sense and UAT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and go home ☺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11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/>
              <a:t>Using cucumber you can easily manage and refactor your BDD test scenarios and features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ZA"/>
              <a:t>Many languages are supported, we will be looking at the Java implementation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86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ZA"/>
              <a:t>There are many frameworks to perform BDD, cucumber is just one of them. 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49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a broad explanation of the feature being built is included at the 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scenario should be concise and be a concrete example with </a:t>
            </a:r>
            <a:r>
              <a:rPr lang="en-ZA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values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note that gherkin syntax is almost the same as regular English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whole feature file forms part of the executable specification of your application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Z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08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88224" y="0"/>
            <a:ext cx="2555775" cy="5714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619999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810000" y="625252"/>
            <a:ext cx="4470566" cy="168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28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7669" y="3260072"/>
            <a:ext cx="2292300" cy="80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812" y="4996755"/>
            <a:ext cx="3744415" cy="2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399" cy="472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510645"/>
            <a:ext cx="5486399" cy="342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002850"/>
              </a:buClr>
              <a:buFont typeface="Arial"/>
              <a:buNone/>
              <a:defRPr sz="3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9FC03B"/>
              </a:buClr>
              <a:buFont typeface="Arial"/>
              <a:buNone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Courier New"/>
              <a:buNone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002850"/>
              </a:buClr>
              <a:buFont typeface="Arial"/>
              <a:buNone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002850"/>
              </a:buClr>
              <a:buFont typeface="Arial"/>
              <a:buNone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399" cy="670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2850"/>
              </a:buClr>
              <a:buFont typeface="Arial"/>
              <a:buNone/>
              <a:defRPr sz="1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9FC03B"/>
              </a:buClr>
              <a:buFont typeface="Arial"/>
              <a:buNone/>
              <a:defRPr sz="1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Courier New"/>
              <a:buNone/>
              <a:defRPr sz="1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696525" y="-1291694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5219964" y="1638301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1028964" y="-342898"/>
            <a:ext cx="4876271" cy="601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lvl="2" indent="-205739" algn="l" rtl="0">
              <a:spcBef>
                <a:spcPts val="360"/>
              </a:spcBef>
              <a:buClr>
                <a:srgbClr val="92D050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ZA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799" cy="1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rgbClr val="898E9A"/>
              </a:buClr>
              <a:buFont typeface="Arial"/>
              <a:buNone/>
              <a:defRPr sz="2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9FC03B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sz="18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80"/>
              </a:spcBef>
              <a:buClr>
                <a:srgbClr val="898E9A"/>
              </a:buClr>
              <a:buFont typeface="Arial"/>
              <a:buNone/>
              <a:defRPr sz="2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80"/>
              </a:spcBef>
              <a:buClr>
                <a:srgbClr val="898E9A"/>
              </a:buClr>
              <a:buFont typeface="Arial"/>
              <a:buNone/>
              <a:defRPr sz="2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3672417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40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422260"/>
            <a:ext cx="7772400" cy="1250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98E9A"/>
              </a:buClr>
              <a:buFont typeface="Arial"/>
              <a:buNone/>
              <a:defRPr sz="20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9FC03B"/>
              </a:buClr>
              <a:buFont typeface="Arial"/>
              <a:buNone/>
              <a:defRPr sz="18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Courier New"/>
              <a:buNone/>
              <a:defRPr sz="16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98E9A"/>
              </a:buClr>
              <a:buFont typeface="Arial"/>
              <a:buNone/>
              <a:defRPr sz="1400" b="0" i="0" u="none" strike="noStrike" cap="none">
                <a:solidFill>
                  <a:srgbClr val="898E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599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00285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9FC03B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spcBef>
                <a:spcPts val="400"/>
              </a:spcBef>
              <a:buClr>
                <a:schemeClr val="accent1"/>
              </a:buClr>
              <a:buSzPct val="70000"/>
              <a:buFont typeface="Courier New"/>
              <a:buChar char="o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599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00285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9FC03B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spcBef>
                <a:spcPts val="400"/>
              </a:spcBef>
              <a:buClr>
                <a:schemeClr val="accent1"/>
              </a:buClr>
              <a:buSzPct val="70000"/>
              <a:buFont typeface="Courier New"/>
              <a:buChar char="o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00285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7" cy="533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002850"/>
              </a:buClr>
              <a:buFont typeface="Arial"/>
              <a:buNone/>
              <a:defRPr sz="24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9FC03B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sz="18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7" cy="3292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4" cy="533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002850"/>
              </a:buClr>
              <a:buFont typeface="Arial"/>
              <a:buNone/>
              <a:defRPr sz="24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9FC03B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Courier New"/>
              <a:buNone/>
              <a:defRPr sz="18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002850"/>
              </a:buClr>
              <a:buFont typeface="Arial"/>
              <a:buNone/>
              <a:defRPr sz="1600" b="1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4" cy="32927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02850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2" y="227540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20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00285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9FC03B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1919" algn="l" rtl="0">
              <a:spcBef>
                <a:spcPts val="480"/>
              </a:spcBef>
              <a:buClr>
                <a:schemeClr val="accent1"/>
              </a:buClr>
              <a:buSzPct val="70000"/>
              <a:buFont typeface="Courier New"/>
              <a:buChar char="o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002850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002850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2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002850"/>
              </a:buClr>
              <a:buFont typeface="Arial"/>
              <a:buNone/>
              <a:defRPr sz="1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9FC03B"/>
              </a:buClr>
              <a:buFont typeface="Arial"/>
              <a:buNone/>
              <a:defRPr sz="12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Courier New"/>
              <a:buNone/>
              <a:defRPr sz="1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002850"/>
              </a:buClr>
              <a:buFont typeface="Arial"/>
              <a:buNone/>
              <a:defRPr sz="9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599" cy="304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Z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2850"/>
              </a:buClr>
              <a:buFont typeface="Arial"/>
              <a:buNone/>
              <a:defRPr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9FC03B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48589" algn="l" rtl="0">
              <a:spcBef>
                <a:spcPts val="360"/>
              </a:spcBef>
              <a:buClr>
                <a:schemeClr val="accent1"/>
              </a:buClr>
              <a:buSzPct val="70000"/>
              <a:buFont typeface="Courier New"/>
              <a:buChar char="o"/>
              <a:defRPr sz="18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762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28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 descr="C:\Users\martin\Desktop\entelect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837719"/>
            <a:ext cx="9144000" cy="8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876256" y="203836"/>
            <a:ext cx="1801367" cy="6217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591050" y="1849388"/>
            <a:ext cx="3672407" cy="72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ZA" sz="1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Ulrich </a:t>
            </a:r>
            <a:r>
              <a:rPr lang="en-ZA" sz="18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Matthiae</a:t>
            </a:r>
            <a:endParaRPr lang="en-ZA" sz="1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ZA" sz="18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Grant Marais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Font typeface="Calibri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ZA" sz="1800" dirty="0">
                <a:solidFill>
                  <a:srgbClr val="7F7F7F"/>
                </a:solidFill>
              </a:rPr>
              <a:t>March 2018</a:t>
            </a:r>
            <a:endParaRPr lang="en-ZA" sz="18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51919" y="841275"/>
            <a:ext cx="4428646" cy="11521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BDD and Cucumber</a:t>
            </a:r>
            <a:br>
              <a:rPr lang="en-ZA" sz="28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ZA" sz="2800" b="1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427983" y="4801716"/>
            <a:ext cx="4032448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025" y="4392228"/>
            <a:ext cx="3218631" cy="8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ZA" sz="2850"/>
              <a:t>The Testing Triangle</a:t>
            </a:r>
            <a:br>
              <a:rPr lang="en-ZA" sz="2850" b="1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</a:rPr>
            </a:br>
            <a:endParaRPr lang="en-ZA" sz="1950">
              <a:solidFill>
                <a:srgbClr val="3E81D1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535AF4A-C799-48DE-8BD2-BC260C99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50" y="776112"/>
            <a:ext cx="6424935" cy="40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1 – Write a scenario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Using gherkin syntax, write a scenario for each requirement listed below on the </a:t>
            </a:r>
            <a:r>
              <a:rPr lang="en-ZA" sz="24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checkout 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in order to calculate the total amount due.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Calibri"/>
              <a:buAutoNum type="arabicPeriod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 customer picks up two loaves of bread (R12.99 each) and a 2l bottle of soda (R14.99 rand each) and chooses to checkout</a:t>
            </a:r>
          </a:p>
          <a:p>
            <a:pPr marL="457200" marR="0" lvl="0" indent="-457200" algn="l" rtl="0">
              <a:spcBef>
                <a:spcPts val="480"/>
              </a:spcBef>
              <a:buClr>
                <a:srgbClr val="002850"/>
              </a:buClr>
              <a:buSzPct val="100000"/>
              <a:buFont typeface="Calibri"/>
              <a:buAutoNum type="arabicPeriod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 customer got 1.5 kg of chicken from the butchery section @R32.9</a:t>
            </a:r>
            <a:r>
              <a:rPr lang="en-ZA"/>
              <a:t>0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/kg and chooses to checkout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Glue code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272" y="985291"/>
            <a:ext cx="8415696" cy="44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2 – Glue it together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product owner has </a:t>
            </a:r>
            <a:r>
              <a:rPr lang="en-ZA"/>
              <a:t>requested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additional functionality </a:t>
            </a:r>
            <a:r>
              <a:rPr lang="en-ZA"/>
              <a:t>that allows a 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customer to check out with more tha</a:t>
            </a:r>
            <a:r>
              <a:rPr lang="en-ZA"/>
              <a:t>n</a:t>
            </a: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one item of the same type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You will need to add to or change the glue code so that the new scenario step triggers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Sticking it all together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have we seen thus far?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files holds easy to read scenarios outlining what we want to build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points the structured English used in the feature file to the code snippets required to make them do something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Actual code is executed by the glue code in order to make the tests pass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3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product owner has requested new functionality to be added that caters for a “two for the price of one” special offer on all chocolate bars during the month of September. The bar price</a:t>
            </a:r>
            <a:r>
              <a:rPr lang="en-ZA" sz="2220" dirty="0"/>
              <a:t> is R10.</a:t>
            </a:r>
          </a:p>
          <a:p>
            <a:pPr marL="0" marR="0" lvl="0" indent="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220" b="0" i="0" u="none" strike="noStrike" cap="none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You will need to: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Create the scenarios (more than one) in the feature file using gherkin syntax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Implement the glue code that matches the gherkin syntax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AutoNum type="arabicPeriod"/>
            </a:pPr>
            <a:r>
              <a:rPr lang="en-ZA" sz="2220" b="0" i="0" u="none" strike="noStrike" cap="none" dirty="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Use TDD to implement the code that will make your test pass</a:t>
            </a:r>
          </a:p>
          <a:p>
            <a:pPr marL="457200" marR="0" lvl="0" indent="-457200" algn="l" rtl="0"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Calibri"/>
              <a:buNone/>
            </a:pPr>
            <a:endParaRPr sz="2220" b="0" i="0" u="none" strike="noStrike" cap="none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44"/>
              </a:spcBef>
              <a:buClr>
                <a:srgbClr val="002850"/>
              </a:buClr>
              <a:buSzPct val="25000"/>
              <a:buFont typeface="Arial"/>
              <a:buNone/>
            </a:pPr>
            <a:endParaRPr sz="2220" b="0" i="0" u="none" strike="noStrike" cap="none" dirty="0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0344" y="5257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ZA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 newSystemDate = </a:t>
            </a:r>
            <a:r>
              <a:rPr lang="en-ZA" sz="9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ZA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DateTime().withMonthOfYear(Month.</a:t>
            </a:r>
            <a:r>
              <a:rPr lang="en-ZA" sz="9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ZA" sz="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(currentMonth).getValue())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Cucumber allows for test automation using parameter tables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Great for bulk testing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Not to be confused with full blown test 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</a:p>
        </p:txBody>
      </p:sp>
      <p:pic>
        <p:nvPicPr>
          <p:cNvPr id="201" name="Shape 2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994971"/>
            <a:ext cx="8895031" cy="395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Exercise 4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We have decided to implement the per kilogram pricing model for meats as described in the first exercise.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Create a scenario to outline with multiple (minimum of 5) test examples in order to test various scenarios for different prices and quantities f</a:t>
            </a:r>
            <a:r>
              <a:rPr lang="en-ZA"/>
              <a:t>or chicken. Include fractional masses.</a:t>
            </a:r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480"/>
              </a:spcBef>
              <a:buClr>
                <a:srgbClr val="002850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Drawbacks to BDD / Cucumber	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Writing down all scenarios up front takes time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Developers are more involved in test data / test case changes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Moderate learning curve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Gherkin syntax can get tricky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lang="en-ZA"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Duplicate steps definitions	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lang="en-ZA"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Complex scenarios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can get complex /messy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FC03B"/>
              </a:buClr>
              <a:buSzPct val="100000"/>
              <a:buFont typeface="Arial"/>
              <a:buChar char="•"/>
            </a:pPr>
            <a:r>
              <a:rPr lang="en-ZA" sz="20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Often requires test code refactoring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is BDD?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Stands for Behavioural Driven Development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However before you can understand what BDD is, you need to understand what TDD is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What is TDD?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Write tests first, then code to make them pass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http://www.cassiogreco.com/assets/red-green-refac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4" y="1124824"/>
            <a:ext cx="7460700" cy="4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TDD Example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Given, When, Then</a:t>
            </a:r>
          </a:p>
        </p:txBody>
      </p:sp>
      <p:pic>
        <p:nvPicPr>
          <p:cNvPr id="118" name="Shape 1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333" y="2065411"/>
            <a:ext cx="9005100" cy="1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So what is BDD then?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Char char="•"/>
            </a:pP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Sitting together as a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and creating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real world test scenarios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concrete values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. Developers then use these to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build code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lang="en-ZA" sz="222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implements the behavior</a:t>
            </a: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 as outlined in the test scenarios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None/>
            </a:pPr>
            <a:endParaRPr sz="222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2850"/>
              </a:buClr>
              <a:buSzPct val="100909"/>
              <a:buFont typeface="Arial"/>
              <a:buChar char="•"/>
            </a:pPr>
            <a:r>
              <a:rPr lang="en-ZA" sz="222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team consists of: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Business Analysts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Testers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9FC03B"/>
              </a:buClr>
              <a:buSzPct val="97368"/>
              <a:buFont typeface="Arial"/>
              <a:buChar char="•"/>
            </a:pPr>
            <a:r>
              <a:rPr lang="en-ZA" sz="185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Any other important stakeholders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buClr>
                <a:srgbClr val="002850"/>
              </a:buClr>
              <a:buSzPct val="100909"/>
              <a:buFont typeface="Arial"/>
              <a:buNone/>
            </a:pPr>
            <a:endParaRPr sz="222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320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BDD Cycle</a:t>
            </a:r>
          </a:p>
        </p:txBody>
      </p:sp>
      <p:pic>
        <p:nvPicPr>
          <p:cNvPr id="132" name="Shape 132" descr="https://cucumber.io/images/home/bdd-cycl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913283"/>
            <a:ext cx="5493303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/>
              <a:t>BDD using Cucumber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00" y="834488"/>
            <a:ext cx="4199857" cy="459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67543" y="937287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Gherkin syntax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Executable specification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Feature file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850"/>
              </a:buClr>
              <a:buSzPct val="100000"/>
              <a:buFont typeface="Arial"/>
              <a:buChar char="•"/>
            </a:pPr>
            <a:r>
              <a:rPr lang="en-ZA" sz="2400" b="0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Glue code / Test steps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002850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28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28863"/>
            <a:ext cx="8229600" cy="5884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2850"/>
              </a:buClr>
              <a:buSzPct val="25000"/>
              <a:buFont typeface="Arial"/>
              <a:buNone/>
            </a:pPr>
            <a: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  <a:t>The cucumber components</a:t>
            </a:r>
            <a:br>
              <a:rPr lang="en-ZA" sz="2880" b="1" i="0" u="none" strike="noStrike" cap="none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ZA" sz="1979" b="1" i="0" u="none" strike="noStrike" cap="none">
                <a:solidFill>
                  <a:srgbClr val="3E81D1"/>
                </a:solidFill>
                <a:latin typeface="Arial"/>
                <a:ea typeface="Arial"/>
                <a:cs typeface="Arial"/>
                <a:sym typeface="Arial"/>
              </a:rPr>
              <a:t>Feature files and gherkin syntax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675" y="2065411"/>
            <a:ext cx="8471124" cy="184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rgbClr val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1003</Words>
  <Application>Microsoft Office PowerPoint</Application>
  <PresentationFormat>On-screen Show (16:10)</PresentationFormat>
  <Paragraphs>124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BDD and Cucumber </vt:lpstr>
      <vt:lpstr>What is BDD?</vt:lpstr>
      <vt:lpstr>What is TDD?</vt:lpstr>
      <vt:lpstr>TDD Example Given, When, Then</vt:lpstr>
      <vt:lpstr>So what is BDD then?</vt:lpstr>
      <vt:lpstr>The BDD Cycle</vt:lpstr>
      <vt:lpstr>BDD using Cucumber</vt:lpstr>
      <vt:lpstr>The cucumber components Overview</vt:lpstr>
      <vt:lpstr>The cucumber components Feature files and gherkin syntax</vt:lpstr>
      <vt:lpstr>The Testing Triangle </vt:lpstr>
      <vt:lpstr>Exercise 1 – Write a scenario</vt:lpstr>
      <vt:lpstr>The cucumber components Glue code</vt:lpstr>
      <vt:lpstr>Exercise 2 – Glue it together</vt:lpstr>
      <vt:lpstr>The cucumber components Sticking it all together</vt:lpstr>
      <vt:lpstr>Exercise 3</vt:lpstr>
      <vt:lpstr>The cucumber components Test automation</vt:lpstr>
      <vt:lpstr>The cucumber components Test automation</vt:lpstr>
      <vt:lpstr>Exercise 4</vt:lpstr>
      <vt:lpstr>Drawbacks to BDD / Cucumber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and Cucumber </dc:title>
  <cp:lastModifiedBy>looplaai@gmail.com</cp:lastModifiedBy>
  <cp:revision>11</cp:revision>
  <dcterms:modified xsi:type="dcterms:W3CDTF">2018-08-14T20:40:23Z</dcterms:modified>
</cp:coreProperties>
</file>