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handoutMasterIdLst>
    <p:handoutMasterId r:id="rId21"/>
  </p:handoutMasterIdLst>
  <p:sldIdLst>
    <p:sldId id="325" r:id="rId3"/>
    <p:sldId id="276" r:id="rId4"/>
    <p:sldId id="330" r:id="rId5"/>
    <p:sldId id="344" r:id="rId6"/>
    <p:sldId id="345" r:id="rId7"/>
    <p:sldId id="342" r:id="rId8"/>
    <p:sldId id="326" r:id="rId9"/>
    <p:sldId id="328" r:id="rId10"/>
    <p:sldId id="339" r:id="rId11"/>
    <p:sldId id="333" r:id="rId12"/>
    <p:sldId id="334" r:id="rId13"/>
    <p:sldId id="335" r:id="rId14"/>
    <p:sldId id="336" r:id="rId15"/>
    <p:sldId id="332" r:id="rId16"/>
    <p:sldId id="337" r:id="rId17"/>
    <p:sldId id="340" r:id="rId18"/>
    <p:sldId id="341"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C7D"/>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66667" autoAdjust="0"/>
  </p:normalViewPr>
  <p:slideViewPr>
    <p:cSldViewPr>
      <p:cViewPr varScale="1">
        <p:scale>
          <a:sx n="60" d="100"/>
          <a:sy n="60" d="100"/>
        </p:scale>
        <p:origin x="1194" y="48"/>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4/10/2015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2015/04/10</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113265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a property that is unique across all instances of an object</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a:t>
            </a:r>
            <a:r>
              <a:rPr lang="en-ZA" sz="1200" b="0" i="0" kern="1200" dirty="0" smtClean="0">
                <a:solidFill>
                  <a:schemeClr val="tx1"/>
                </a:solidFill>
                <a:effectLst/>
                <a:latin typeface="+mn-lt"/>
                <a:ea typeface="+mn-ea"/>
                <a:cs typeface="+mn-cs"/>
              </a:rPr>
              <a:t>is not determined by object attributes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a:t>
            </a:r>
            <a:r>
              <a:rPr lang="en-ZA" sz="1200" b="0" i="0" kern="1200" dirty="0" smtClean="0">
                <a:solidFill>
                  <a:schemeClr val="tx1"/>
                </a:solidFill>
                <a:effectLst/>
                <a:latin typeface="+mn-lt"/>
                <a:ea typeface="+mn-ea"/>
                <a:cs typeface="+mn-cs"/>
              </a:rPr>
              <a:t>Entity has Identity as stated above</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a:t>
            </a:r>
            <a:r>
              <a:rPr lang="en-ZA" sz="1200" b="0" i="0" kern="1200" dirty="0" smtClean="0">
                <a:solidFill>
                  <a:schemeClr val="tx1"/>
                </a:solidFill>
                <a:effectLst/>
                <a:latin typeface="+mn-lt"/>
                <a:ea typeface="+mn-ea"/>
                <a:cs typeface="+mn-cs"/>
              </a:rPr>
              <a:t>Entity is responsible for tracking it's state and the rules regulating it's lifecycle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Encapsulates </a:t>
            </a:r>
            <a:r>
              <a:rPr lang="en-US" sz="1200" b="0" i="0" kern="1200" dirty="0" smtClean="0">
                <a:solidFill>
                  <a:schemeClr val="tx1"/>
                </a:solidFill>
                <a:effectLst/>
                <a:latin typeface="+mn-lt"/>
                <a:ea typeface="+mn-ea"/>
                <a:cs typeface="+mn-cs"/>
              </a:rPr>
              <a:t>all the data and business rules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a:t>
            </a:r>
            <a:r>
              <a:rPr lang="en-ZA" sz="1200" b="0" i="0" kern="1200" baseline="0" dirty="0" smtClean="0">
                <a:solidFill>
                  <a:schemeClr val="tx1"/>
                </a:solidFill>
                <a:effectLst/>
                <a:latin typeface="+mn-lt"/>
                <a:ea typeface="+mn-ea"/>
                <a:cs typeface="+mn-cs"/>
              </a:rPr>
              <a:t>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20383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Primitives </a:t>
            </a:r>
            <a:r>
              <a:rPr lang="en-US" sz="1200" b="0" i="0" kern="1200" dirty="0" smtClean="0">
                <a:solidFill>
                  <a:schemeClr val="tx1"/>
                </a:solidFill>
                <a:effectLst/>
                <a:latin typeface="+mn-lt"/>
                <a:ea typeface="+mn-ea"/>
                <a:cs typeface="+mn-cs"/>
              </a:rPr>
              <a:t>and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types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dirty="0" smtClean="0"/>
              <a:t>Value </a:t>
            </a:r>
            <a:r>
              <a:rPr lang="en-ZA" dirty="0" smtClean="0"/>
              <a:t>objects are immutable.</a:t>
            </a:r>
          </a:p>
          <a:p>
            <a:endParaRPr lang="en-ZA" dirty="0" smtClean="0"/>
          </a:p>
          <a:p>
            <a:r>
              <a:rPr lang="en-ZA" dirty="0" smtClean="0"/>
              <a:t>Give Address as an example of value vs entity object</a:t>
            </a:r>
            <a:endParaRPr lang="en-US" dirty="0" smtClean="0"/>
          </a:p>
          <a:p>
            <a:r>
              <a:rPr lang="en-US" dirty="0" smtClean="0"/>
              <a:t>Unit Of Measure</a:t>
            </a:r>
          </a:p>
          <a:p>
            <a:r>
              <a:rPr lang="en-US" dirty="0" smtClean="0"/>
              <a:t>Currency</a:t>
            </a:r>
          </a:p>
          <a:p>
            <a:r>
              <a:rPr lang="en-US" dirty="0" smtClean="0"/>
              <a:t>Dimensions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94430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1147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r>
              <a:rPr lang="en-ZA" sz="1200" b="0" i="0" kern="1200" dirty="0" smtClean="0">
                <a:solidFill>
                  <a:schemeClr val="tx1"/>
                </a:solidFill>
                <a:effectLst/>
                <a:latin typeface="+mn-lt"/>
                <a:ea typeface="+mn-ea"/>
                <a:cs typeface="+mn-cs"/>
              </a:rPr>
              <a:t>.</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r>
              <a:rPr lang="en-ZA" sz="1200" b="0" i="0" kern="1200" baseline="0" dirty="0" smtClean="0">
                <a:solidFill>
                  <a:schemeClr val="tx1"/>
                </a:solidFill>
                <a:effectLst/>
                <a:latin typeface="+mn-lt"/>
                <a:ea typeface="+mn-ea"/>
                <a:cs typeface="+mn-cs"/>
              </a:rPr>
              <a:t>.</a:t>
            </a:r>
            <a:endParaRPr lang="en-ZA"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baseline="0" dirty="0" smtClean="0">
                <a:solidFill>
                  <a:schemeClr val="tx1"/>
                </a:solidFill>
                <a:effectLst/>
                <a:latin typeface="+mn-lt"/>
                <a:ea typeface="+mn-ea"/>
                <a:cs typeface="+mn-cs"/>
              </a:rPr>
              <a:t>We either make a new aggregate, from another aggregate or a factory. Or get a valid aggregate from a </a:t>
            </a:r>
            <a:r>
              <a:rPr lang="en-ZA" sz="1200" b="0" i="0" kern="1200" baseline="0" dirty="0" smtClean="0">
                <a:solidFill>
                  <a:schemeClr val="tx1"/>
                </a:solidFill>
                <a:effectLst/>
                <a:latin typeface="+mn-lt"/>
                <a:ea typeface="+mn-ea"/>
                <a:cs typeface="+mn-cs"/>
              </a:rPr>
              <a:t>Repository</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Synthetic vs natural </a:t>
            </a:r>
            <a:r>
              <a:rPr lang="en-US" sz="1200" b="0" i="0" kern="1200" baseline="0" dirty="0" smtClean="0">
                <a:solidFill>
                  <a:schemeClr val="tx1"/>
                </a:solidFill>
                <a:effectLst/>
                <a:latin typeface="+mn-lt"/>
                <a:ea typeface="+mn-ea"/>
                <a:cs typeface="+mn-cs"/>
              </a:rPr>
              <a:t>aggregate</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Referencing outside of aggregate is a bad idea.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182861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bounded context is a collection of aggregate roots.</a:t>
            </a:r>
            <a:endParaRPr lang="en-ZA" dirty="0" smtClean="0"/>
          </a:p>
          <a:p>
            <a:pPr marL="171450" indent="-171450">
              <a:buFont typeface="Arial" panose="020B0604020202020204" pitchFamily="34" charset="0"/>
              <a:buChar char="•"/>
            </a:pPr>
            <a:r>
              <a:rPr lang="en-ZA" dirty="0" smtClean="0"/>
              <a:t>The </a:t>
            </a:r>
            <a:r>
              <a:rPr lang="en-ZA" dirty="0" smtClean="0"/>
              <a:t>reason for this boundary is to highlight that</a:t>
            </a:r>
            <a:r>
              <a:rPr lang="en-ZA" baseline="0" dirty="0" smtClean="0"/>
              <a:t> every use of a given domain term, phrase or sentence (The U L) inside the boundary has a specific contextual meaning</a:t>
            </a:r>
            <a:r>
              <a:rPr lang="en-ZA" baseline="0" dirty="0" smtClean="0"/>
              <a:t>.</a:t>
            </a:r>
            <a:endParaRPr lang="en-US" dirty="0" smtClean="0"/>
          </a:p>
          <a:p>
            <a:pPr marL="171450" indent="-171450">
              <a:buFont typeface="Arial" panose="020B0604020202020204" pitchFamily="34" charset="0"/>
              <a:buChar char="•"/>
            </a:pPr>
            <a:r>
              <a:rPr lang="en-US" dirty="0" smtClean="0"/>
              <a:t>Isolate the implementation of the problem domain from all other aspects of the application, with the domain being responsible for all decisions in the software.</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8185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architecture allows you to defer framework decisions. A good architecture allows frameworks to act as plugins to the application.” –Uncle Bob</a:t>
            </a:r>
          </a:p>
          <a:p>
            <a:endParaRPr lang="en-US" baseline="0" dirty="0" smtClean="0"/>
          </a:p>
          <a:p>
            <a:r>
              <a:rPr lang="en-US" baseline="0" dirty="0" smtClean="0"/>
              <a:t>Even your tests are a plugin to the application, a completely separate consumer.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15248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35692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9390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26614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90384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Why</a:t>
            </a:r>
            <a:endParaRPr lang="en-ZA" baseline="0" dirty="0" smtClean="0"/>
          </a:p>
          <a:p>
            <a:pPr marL="171450" indent="-171450">
              <a:buFont typeface="Arial" panose="020B0604020202020204" pitchFamily="34" charset="0"/>
              <a:buChar char="•"/>
            </a:pPr>
            <a:r>
              <a:rPr lang="en-ZA" dirty="0" smtClean="0"/>
              <a:t>Organization gains a useful model of its domain</a:t>
            </a:r>
          </a:p>
          <a:p>
            <a:pPr marL="171450" indent="-171450">
              <a:buFont typeface="Arial" panose="020B0604020202020204" pitchFamily="34" charset="0"/>
              <a:buChar char="•"/>
            </a:pPr>
            <a:r>
              <a:rPr lang="en-ZA" dirty="0" smtClean="0"/>
              <a:t>A Refined precise definition and understanding of the business is developed. Domain</a:t>
            </a:r>
            <a:r>
              <a:rPr lang="en-ZA" baseline="0" dirty="0" smtClean="0"/>
              <a:t> Experts are forced to agree about what the domain is called and how it works</a:t>
            </a:r>
            <a:endParaRPr lang="en-ZA" dirty="0" smtClean="0"/>
          </a:p>
          <a:p>
            <a:pPr marL="171450" indent="-171450">
              <a:buFont typeface="Arial" panose="020B0604020202020204" pitchFamily="34" charset="0"/>
              <a:buChar char="•"/>
            </a:pPr>
            <a:r>
              <a:rPr lang="en-ZA" dirty="0" smtClean="0"/>
              <a:t>Domain experts contribute to the solution</a:t>
            </a:r>
          </a:p>
          <a:p>
            <a:pPr marL="171450" indent="-171450">
              <a:buFont typeface="Arial" panose="020B0604020202020204" pitchFamily="34" charset="0"/>
              <a:buChar char="•"/>
            </a:pPr>
            <a:r>
              <a:rPr lang="en-ZA" dirty="0" smtClean="0"/>
              <a:t>Better user experience is gained because the domain is clearly defined</a:t>
            </a:r>
          </a:p>
          <a:p>
            <a:pPr marL="171450" indent="-171450">
              <a:buFont typeface="Arial" panose="020B0604020202020204" pitchFamily="34" charset="0"/>
              <a:buChar char="•"/>
            </a:pPr>
            <a:r>
              <a:rPr lang="en-ZA" dirty="0" smtClean="0"/>
              <a:t>Clean boundaries, pure models (SOLID For Free)</a:t>
            </a:r>
          </a:p>
          <a:p>
            <a:pPr marL="171450" indent="-171450">
              <a:buFont typeface="Arial" panose="020B0604020202020204" pitchFamily="34" charset="0"/>
              <a:buChar char="•"/>
            </a:pPr>
            <a:r>
              <a:rPr lang="en-ZA" dirty="0" smtClean="0"/>
              <a:t>Enterprise architecture is better organized</a:t>
            </a:r>
          </a:p>
          <a:p>
            <a:pPr marL="171450" indent="-171450">
              <a:buFont typeface="Arial" panose="020B0604020202020204" pitchFamily="34" charset="0"/>
              <a:buChar char="•"/>
            </a:pPr>
            <a:r>
              <a:rPr lang="en-ZA" dirty="0" smtClean="0"/>
              <a:t>Agile iterative continuous modelling is used</a:t>
            </a:r>
          </a:p>
          <a:p>
            <a:endParaRPr lang="en-US" dirty="0" smtClean="0"/>
          </a:p>
          <a:p>
            <a:endParaRPr lang="en-US" dirty="0" smtClean="0"/>
          </a:p>
          <a:p>
            <a:pPr marL="171450" indent="-171450">
              <a:buFont typeface="Arial" panose="020B0604020202020204" pitchFamily="34" charset="0"/>
              <a:buChar char="•"/>
            </a:pPr>
            <a:r>
              <a:rPr lang="en-ZA" dirty="0" smtClean="0"/>
              <a:t>Works well with TDD</a:t>
            </a:r>
          </a:p>
          <a:p>
            <a:pPr marL="171450" indent="-171450">
              <a:buFont typeface="Arial" panose="020B0604020202020204" pitchFamily="34" charset="0"/>
              <a:buChar char="•"/>
            </a:pPr>
            <a:r>
              <a:rPr lang="en-ZA" dirty="0" smtClean="0"/>
              <a:t>Works well with agile</a:t>
            </a:r>
          </a:p>
          <a:p>
            <a:pPr marL="171450" indent="-171450">
              <a:buFont typeface="Arial" panose="020B0604020202020204" pitchFamily="34" charset="0"/>
              <a:buChar char="•"/>
            </a:pPr>
            <a:r>
              <a:rPr lang="en-ZA" dirty="0" smtClean="0"/>
              <a:t>Prevents Anaemia Induced Memory Loss</a:t>
            </a:r>
          </a:p>
          <a:p>
            <a:pPr marL="171450" indent="-171450">
              <a:buFont typeface="Arial" panose="020B0604020202020204" pitchFamily="34" charset="0"/>
              <a:buChar char="•"/>
            </a:pPr>
            <a:r>
              <a:rPr lang="en-ZA" dirty="0" smtClean="0"/>
              <a:t>Rules outlive</a:t>
            </a:r>
            <a:r>
              <a:rPr lang="en-ZA" baseline="0" dirty="0" smtClean="0"/>
              <a:t> </a:t>
            </a:r>
            <a:r>
              <a:rPr lang="en-ZA" baseline="0" dirty="0" smtClean="0"/>
              <a:t>developers</a:t>
            </a:r>
          </a:p>
          <a:p>
            <a:pPr marL="171450" indent="-171450">
              <a:buFont typeface="Arial" panose="020B0604020202020204" pitchFamily="34" charset="0"/>
              <a:buChar char="•"/>
            </a:pPr>
            <a:r>
              <a:rPr lang="en-ZA" baseline="0" dirty="0" smtClean="0"/>
              <a:t>Prevents Duplication </a:t>
            </a:r>
            <a:r>
              <a:rPr lang="en-ZA" baseline="0" dirty="0" err="1" smtClean="0"/>
              <a:t>etc</a:t>
            </a:r>
            <a:r>
              <a:rPr lang="en-ZA" baseline="0" dirty="0" smtClean="0"/>
              <a:t> </a:t>
            </a:r>
            <a:r>
              <a:rPr lang="en-ZA" baseline="0" dirty="0" err="1" smtClean="0"/>
              <a:t>etc</a:t>
            </a:r>
            <a:endParaRPr lang="en-ZA" dirty="0" smtClean="0"/>
          </a:p>
          <a:p>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27022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a:t>
            </a:r>
            <a:r>
              <a:rPr lang="en-US" baseline="0" dirty="0" smtClean="0"/>
              <a:t> should compliment code and speech</a:t>
            </a:r>
          </a:p>
          <a:p>
            <a:r>
              <a:rPr lang="en-US" baseline="0" dirty="0" smtClean="0"/>
              <a:t>Documents should not try to do what the code already does well</a:t>
            </a:r>
          </a:p>
          <a:p>
            <a:r>
              <a:rPr lang="en-US" baseline="0" dirty="0" smtClean="0"/>
              <a:t>Documents Should stay current, and work for a living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363339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design or some central part of it does not map to the domain (problem domain) then it is of little value, and the correctness of the software is suspect.”</a:t>
            </a:r>
          </a:p>
          <a:p>
            <a:r>
              <a:rPr lang="en-US" baseline="0" dirty="0" smtClean="0"/>
              <a:t>“design small portions that reflect the model in a very literal way.”</a:t>
            </a:r>
          </a:p>
          <a:p>
            <a:r>
              <a:rPr lang="en-US" baseline="0" dirty="0" smtClean="0"/>
              <a:t>“Always demand a single model that serves all purposes well.”</a:t>
            </a:r>
          </a:p>
          <a:p>
            <a:r>
              <a:rPr lang="en-US" baseline="0" dirty="0" smtClean="0"/>
              <a:t>“Work away from procedural and build a representative model”</a:t>
            </a:r>
            <a:endParaRPr lang="en-US" dirty="0" smtClean="0"/>
          </a:p>
          <a:p>
            <a:endParaRPr lang="en-US" dirty="0" smtClean="0"/>
          </a:p>
          <a:p>
            <a:r>
              <a:rPr lang="en-US" dirty="0" smtClean="0"/>
              <a:t>Continuous learning</a:t>
            </a:r>
          </a:p>
          <a:p>
            <a:r>
              <a:rPr lang="en-US" dirty="0" smtClean="0"/>
              <a:t>Extracting hidden concepts – and making them obvious</a:t>
            </a:r>
          </a:p>
          <a:p>
            <a:r>
              <a:rPr lang="en-US" dirty="0" smtClean="0"/>
              <a:t>Hands-on modelers and modeling.</a:t>
            </a: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189166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8381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8048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solidFill>
                  <a:srgbClr val="17365D"/>
                </a:solidFill>
              </a:rPr>
              <a:pPr/>
              <a:t>2015/04/10</a:t>
            </a:fld>
            <a:endParaRPr lang="en-ZA" dirty="0">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solidFill>
                  <a:srgbClr val="17365D"/>
                </a:solidFill>
              </a:rPr>
              <a:pPr/>
              <a:t>‹#›</a:t>
            </a:fld>
            <a:endParaRPr lang="en-ZA" dirty="0">
              <a:solidFill>
                <a:srgbClr val="17365D"/>
              </a:solidFill>
            </a:endParaRPr>
          </a:p>
        </p:txBody>
      </p:sp>
    </p:spTree>
    <p:extLst>
      <p:ext uri="{BB962C8B-B14F-4D97-AF65-F5344CB8AC3E}">
        <p14:creationId xmlns:p14="http://schemas.microsoft.com/office/powerpoint/2010/main" val="2483602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3137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20721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8919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734605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98289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758823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2015/04/10</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029229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23417577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2015/04/10</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136836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26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2015/04/10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3"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Logos\Signature artwork\Master signature\With positioning\logo_ent_5cm.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12685" y="193204"/>
            <a:ext cx="1881187" cy="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51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sz="1800" b="0" dirty="0" err="1" smtClean="0">
                <a:solidFill>
                  <a:prstClr val="white">
                    <a:lumMod val="50000"/>
                  </a:prstClr>
                </a:solidFill>
                <a:latin typeface="Arial" pitchFamily="34" charset="0"/>
                <a:cs typeface="Arial" pitchFamily="34" charset="0"/>
              </a:rPr>
              <a:t>Eugène</a:t>
            </a:r>
            <a:r>
              <a:rPr sz="1800" b="0" dirty="0" smtClean="0">
                <a:solidFill>
                  <a:prstClr val="white">
                    <a:lumMod val="50000"/>
                  </a:prstClr>
                </a:solidFill>
                <a:latin typeface="Arial" pitchFamily="34" charset="0"/>
                <a:cs typeface="Arial" pitchFamily="34" charset="0"/>
              </a:rPr>
              <a:t> De Villiers</a:t>
            </a:r>
          </a:p>
          <a:p>
            <a:r>
              <a:rPr lang="en-ZA" sz="1800" b="0" dirty="0">
                <a:solidFill>
                  <a:prstClr val="white">
                    <a:lumMod val="50000"/>
                  </a:prstClr>
                </a:solidFill>
                <a:latin typeface="Arial" pitchFamily="34" charset="0"/>
                <a:cs typeface="Arial" pitchFamily="34" charset="0"/>
              </a:rPr>
              <a:t>Pieter Koornhof</a:t>
            </a:r>
            <a:endParaRPr sz="1800" b="0" dirty="0" smtClean="0">
              <a:solidFill>
                <a:prstClr val="white">
                  <a:lumMod val="50000"/>
                </a:prstClr>
              </a:solidFill>
              <a:latin typeface="Arial" pitchFamily="34" charset="0"/>
              <a:cs typeface="Arial" pitchFamily="34" charset="0"/>
            </a:endParaRPr>
          </a:p>
          <a:p>
            <a:r>
              <a:rPr sz="1800" b="0" dirty="0">
                <a:solidFill>
                  <a:prstClr val="white">
                    <a:lumMod val="50000"/>
                  </a:prstClr>
                </a:solidFill>
                <a:latin typeface="Arial" pitchFamily="34" charset="0"/>
                <a:cs typeface="Arial" pitchFamily="34" charset="0"/>
              </a:rPr>
              <a:t> </a:t>
            </a:r>
            <a:r>
              <a:rPr sz="1800" b="0" dirty="0" smtClean="0">
                <a:solidFill>
                  <a:prstClr val="white">
                    <a:lumMod val="50000"/>
                  </a:prstClr>
                </a:solidFill>
                <a:latin typeface="Arial" pitchFamily="34" charset="0"/>
                <a:cs typeface="Arial" pitchFamily="34" charset="0"/>
              </a:rPr>
              <a:t>April 2015 </a:t>
            </a:r>
            <a:endParaRPr sz="1800" b="0" dirty="0">
              <a:solidFill>
                <a:prstClr val="white">
                  <a:lumMod val="50000"/>
                </a:prst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US" dirty="0" smtClean="0"/>
              <a:t>Domain Driven Design</a:t>
            </a:r>
            <a:endParaRPr lang="en-ZA" dirty="0"/>
          </a:p>
        </p:txBody>
      </p:sp>
    </p:spTree>
    <p:extLst>
      <p:ext uri="{BB962C8B-B14F-4D97-AF65-F5344CB8AC3E}">
        <p14:creationId xmlns:p14="http://schemas.microsoft.com/office/powerpoint/2010/main" val="101002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Entities</a:t>
            </a:r>
            <a:endParaRPr lang="en-ZA" dirty="0"/>
          </a:p>
        </p:txBody>
      </p:sp>
      <p:sp>
        <p:nvSpPr>
          <p:cNvPr id="3" name="Content Placeholder 2"/>
          <p:cNvSpPr>
            <a:spLocks noGrp="1"/>
          </p:cNvSpPr>
          <p:nvPr>
            <p:ph idx="1"/>
          </p:nvPr>
        </p:nvSpPr>
        <p:spPr/>
        <p:txBody>
          <a:bodyPr/>
          <a:lstStyle/>
          <a:p>
            <a:endParaRPr lang="en-ZA" dirty="0" smtClean="0"/>
          </a:p>
          <a:p>
            <a:r>
              <a:rPr lang="en-ZA" dirty="0" smtClean="0"/>
              <a:t>Known By Its Identity</a:t>
            </a:r>
          </a:p>
          <a:p>
            <a:endParaRPr lang="en-ZA" dirty="0" smtClean="0"/>
          </a:p>
          <a:p>
            <a:r>
              <a:rPr lang="en-ZA" dirty="0" smtClean="0">
                <a:solidFill>
                  <a:schemeClr val="tx1"/>
                </a:solidFill>
              </a:rPr>
              <a:t>Responsible for </a:t>
            </a:r>
            <a:r>
              <a:rPr lang="en-ZA" dirty="0">
                <a:solidFill>
                  <a:schemeClr val="tx1"/>
                </a:solidFill>
              </a:rPr>
              <a:t>tracking it's state and the </a:t>
            </a:r>
            <a:r>
              <a:rPr lang="en-ZA" dirty="0" smtClean="0">
                <a:solidFill>
                  <a:schemeClr val="tx1"/>
                </a:solidFill>
              </a:rPr>
              <a:t>business rules</a:t>
            </a:r>
          </a:p>
          <a:p>
            <a:endParaRPr lang="en-US" dirty="0" smtClean="0">
              <a:solidFill>
                <a:schemeClr val="tx1"/>
              </a:solidFill>
            </a:endParaRPr>
          </a:p>
          <a:p>
            <a:r>
              <a:rPr lang="en-US" dirty="0" smtClean="0">
                <a:solidFill>
                  <a:schemeClr val="tx1"/>
                </a:solidFill>
              </a:rPr>
              <a:t>Persists beyond application lifespan</a:t>
            </a:r>
            <a:endParaRPr lang="en-ZA" dirty="0">
              <a:solidFill>
                <a:schemeClr val="tx1"/>
              </a:solidFill>
            </a:endParaRPr>
          </a:p>
        </p:txBody>
      </p:sp>
    </p:spTree>
    <p:extLst>
      <p:ext uri="{BB962C8B-B14F-4D97-AF65-F5344CB8AC3E}">
        <p14:creationId xmlns:p14="http://schemas.microsoft.com/office/powerpoint/2010/main" val="186867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Value Types</a:t>
            </a:r>
            <a:endParaRPr lang="en-ZA" dirty="0"/>
          </a:p>
        </p:txBody>
      </p:sp>
      <p:sp>
        <p:nvSpPr>
          <p:cNvPr id="3" name="Content Placeholder 2"/>
          <p:cNvSpPr>
            <a:spLocks noGrp="1"/>
          </p:cNvSpPr>
          <p:nvPr>
            <p:ph idx="1"/>
          </p:nvPr>
        </p:nvSpPr>
        <p:spPr/>
        <p:txBody>
          <a:bodyPr/>
          <a:lstStyle/>
          <a:p>
            <a:endParaRPr lang="en-ZA" dirty="0" smtClean="0"/>
          </a:p>
          <a:p>
            <a:r>
              <a:rPr lang="en-ZA" dirty="0" smtClean="0"/>
              <a:t>Known By Its Properties</a:t>
            </a:r>
          </a:p>
          <a:p>
            <a:endParaRPr lang="en-ZA" dirty="0" smtClean="0"/>
          </a:p>
          <a:p>
            <a:r>
              <a:rPr lang="en-ZA" dirty="0" smtClean="0"/>
              <a:t>Immutable</a:t>
            </a:r>
          </a:p>
          <a:p>
            <a:endParaRPr lang="en-US" dirty="0"/>
          </a:p>
          <a:p>
            <a:r>
              <a:rPr lang="en-US" dirty="0" smtClean="0"/>
              <a:t>Describes Characteristics of something</a:t>
            </a:r>
            <a:endParaRPr lang="en-ZA" dirty="0" smtClean="0"/>
          </a:p>
          <a:p>
            <a:endParaRPr lang="en-US" dirty="0"/>
          </a:p>
          <a:p>
            <a:endParaRPr lang="en-ZA" dirty="0"/>
          </a:p>
        </p:txBody>
      </p:sp>
    </p:spTree>
    <p:extLst>
      <p:ext uri="{BB962C8B-B14F-4D97-AF65-F5344CB8AC3E}">
        <p14:creationId xmlns:p14="http://schemas.microsoft.com/office/powerpoint/2010/main" val="185145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a:t>
            </a:r>
            <a:r>
              <a:rPr lang="en-ZA" dirty="0"/>
              <a:t>Structure - </a:t>
            </a:r>
            <a:r>
              <a:rPr lang="en-ZA" dirty="0" smtClean="0"/>
              <a:t>Aggregates</a:t>
            </a:r>
            <a:endParaRPr lang="en-ZA" dirty="0"/>
          </a:p>
        </p:txBody>
      </p:sp>
      <p:sp>
        <p:nvSpPr>
          <p:cNvPr id="3" name="Content Placeholder 2"/>
          <p:cNvSpPr>
            <a:spLocks noGrp="1"/>
          </p:cNvSpPr>
          <p:nvPr>
            <p:ph idx="1"/>
          </p:nvPr>
        </p:nvSpPr>
        <p:spPr/>
        <p:txBody>
          <a:bodyPr/>
          <a:lstStyle/>
          <a:p>
            <a:endParaRPr lang="en-ZA" dirty="0" smtClean="0"/>
          </a:p>
          <a:p>
            <a:r>
              <a:rPr lang="en-ZA" dirty="0" smtClean="0"/>
              <a:t>Boundary</a:t>
            </a:r>
          </a:p>
          <a:p>
            <a:endParaRPr lang="en-ZA" dirty="0" smtClean="0"/>
          </a:p>
          <a:p>
            <a:r>
              <a:rPr lang="en-ZA" dirty="0" smtClean="0"/>
              <a:t>Aggregate Root</a:t>
            </a:r>
          </a:p>
          <a:p>
            <a:endParaRPr lang="en-US" dirty="0"/>
          </a:p>
          <a:p>
            <a:r>
              <a:rPr lang="en-US" dirty="0" smtClean="0"/>
              <a:t>Responsible for aggregates and entities encapsulated by it</a:t>
            </a:r>
            <a:endParaRPr lang="en-ZA" dirty="0" smtClean="0"/>
          </a:p>
        </p:txBody>
      </p:sp>
    </p:spTree>
    <p:extLst>
      <p:ext uri="{BB962C8B-B14F-4D97-AF65-F5344CB8AC3E}">
        <p14:creationId xmlns:p14="http://schemas.microsoft.com/office/powerpoint/2010/main" val="123824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12821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ZA" dirty="0" smtClean="0"/>
              <a:t>			Bounded </a:t>
            </a:r>
            <a:r>
              <a:rPr lang="en-ZA" dirty="0"/>
              <a:t>Context</a:t>
            </a:r>
          </a:p>
        </p:txBody>
      </p:sp>
    </p:spTree>
    <p:extLst>
      <p:ext uri="{BB962C8B-B14F-4D97-AF65-F5344CB8AC3E}">
        <p14:creationId xmlns:p14="http://schemas.microsoft.com/office/powerpoint/2010/main" val="251814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5" name="Content Placeholder 4"/>
          <p:cNvSpPr>
            <a:spLocks noGrp="1"/>
          </p:cNvSpPr>
          <p:nvPr>
            <p:ph idx="1"/>
          </p:nvPr>
        </p:nvSpPr>
        <p:spPr/>
        <p:txBody>
          <a:bodyPr/>
          <a:lstStyle/>
          <a:p>
            <a:endParaRPr lang="en-US" dirty="0" smtClean="0"/>
          </a:p>
          <a:p>
            <a:r>
              <a:rPr lang="en-US" dirty="0" smtClean="0"/>
              <a:t>Domain is at the center</a:t>
            </a:r>
          </a:p>
          <a:p>
            <a:endParaRPr lang="en-US" dirty="0" smtClean="0"/>
          </a:p>
          <a:p>
            <a:r>
              <a:rPr lang="en-US" dirty="0" smtClean="0"/>
              <a:t>It is clearly isolated</a:t>
            </a:r>
          </a:p>
          <a:p>
            <a:endParaRPr lang="en-US" dirty="0" smtClean="0"/>
          </a:p>
          <a:p>
            <a:r>
              <a:rPr lang="en-US" dirty="0" smtClean="0"/>
              <a:t>It references nothing</a:t>
            </a:r>
          </a:p>
          <a:p>
            <a:endParaRPr lang="en-US" dirty="0" smtClean="0"/>
          </a:p>
          <a:p>
            <a:r>
              <a:rPr lang="en-US" dirty="0" smtClean="0"/>
              <a:t>It is in charge of all decisions</a:t>
            </a:r>
          </a:p>
          <a:p>
            <a:pPr marL="0" indent="0">
              <a:buNone/>
            </a:pPr>
            <a:endParaRPr lang="en-ZA" dirty="0"/>
          </a:p>
        </p:txBody>
      </p:sp>
    </p:spTree>
    <p:extLst>
      <p:ext uri="{BB962C8B-B14F-4D97-AF65-F5344CB8AC3E}">
        <p14:creationId xmlns:p14="http://schemas.microsoft.com/office/powerpoint/2010/main" val="30239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3074" name="Picture 2" descr="http://blog.mattwynne.net/wp-content/uploads/2012/06/hexagonal_architecture_ske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 y="7765"/>
            <a:ext cx="9134144" cy="568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608" y="-742900"/>
            <a:ext cx="12332041" cy="6863580"/>
          </a:xfrm>
        </p:spPr>
      </p:pic>
    </p:spTree>
    <p:extLst>
      <p:ext uri="{BB962C8B-B14F-4D97-AF65-F5344CB8AC3E}">
        <p14:creationId xmlns:p14="http://schemas.microsoft.com/office/powerpoint/2010/main" val="396466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a:xfrm>
            <a:off x="467544" y="937288"/>
            <a:ext cx="8229600" cy="4440492"/>
          </a:xfrm>
        </p:spPr>
        <p:txBody>
          <a:bodyPr>
            <a:normAutofit fontScale="92500" lnSpcReduction="10000"/>
          </a:bodyPr>
          <a:lstStyle/>
          <a:p>
            <a:r>
              <a:rPr lang="en-US" dirty="0" smtClean="0"/>
              <a:t>Why DDD</a:t>
            </a:r>
          </a:p>
          <a:p>
            <a:endParaRPr lang="en-ZA" dirty="0" smtClean="0"/>
          </a:p>
          <a:p>
            <a:r>
              <a:rPr lang="en-ZA" dirty="0" smtClean="0"/>
              <a:t>Ubiquitous Language</a:t>
            </a:r>
          </a:p>
          <a:p>
            <a:endParaRPr lang="en-ZA" dirty="0" smtClean="0"/>
          </a:p>
          <a:p>
            <a:r>
              <a:rPr lang="en-US" dirty="0" smtClean="0"/>
              <a:t>Domain Structure</a:t>
            </a:r>
          </a:p>
          <a:p>
            <a:endParaRPr lang="en-ZA" dirty="0" smtClean="0"/>
          </a:p>
          <a:p>
            <a:r>
              <a:rPr lang="en-ZA" dirty="0" smtClean="0"/>
              <a:t>Application Structure</a:t>
            </a:r>
          </a:p>
          <a:p>
            <a:endParaRPr lang="en-ZA" dirty="0" smtClean="0"/>
          </a:p>
          <a:p>
            <a:r>
              <a:rPr lang="en-US" dirty="0" smtClean="0"/>
              <a:t>Practical Example</a:t>
            </a:r>
          </a:p>
          <a:p>
            <a:endParaRPr lang="en-ZA" dirty="0" smtClean="0"/>
          </a:p>
          <a:p>
            <a:r>
              <a:rPr lang="en-ZA" dirty="0" smtClean="0"/>
              <a:t>D I Y</a:t>
            </a:r>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58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uncannisbet.co.uk/wp-content/uploads/2014/04/DomainDrivenDesig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9228"/>
            <a:ext cx="3322340" cy="439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8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71800" y="337220"/>
            <a:ext cx="3456384" cy="4714508"/>
          </a:xfrm>
          <a:prstGeom prst="rect">
            <a:avLst/>
          </a:prstGeom>
        </p:spPr>
      </p:pic>
    </p:spTree>
    <p:extLst>
      <p:ext uri="{BB962C8B-B14F-4D97-AF65-F5344CB8AC3E}">
        <p14:creationId xmlns:p14="http://schemas.microsoft.com/office/powerpoint/2010/main" val="17268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7503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pPr marL="0" indent="0">
              <a:buNone/>
            </a:pPr>
            <a:endParaRPr lang="en-US" dirty="0"/>
          </a:p>
          <a:p>
            <a:r>
              <a:rPr lang="en-US" dirty="0" smtClean="0"/>
              <a:t>Modelling Out Loud</a:t>
            </a:r>
          </a:p>
          <a:p>
            <a:endParaRPr lang="en-US" dirty="0" smtClean="0"/>
          </a:p>
          <a:p>
            <a:r>
              <a:rPr lang="en-US" dirty="0" smtClean="0"/>
              <a:t>One Team, One Language</a:t>
            </a:r>
          </a:p>
          <a:p>
            <a:endParaRPr lang="en-US" dirty="0" smtClean="0"/>
          </a:p>
          <a:p>
            <a:r>
              <a:rPr lang="en-US" dirty="0" smtClean="0"/>
              <a:t>Documents and Diagrams (written)</a:t>
            </a:r>
          </a:p>
          <a:p>
            <a:pPr marL="0" indent="0">
              <a:buNone/>
            </a:pPr>
            <a:endParaRPr lang="en-US" dirty="0" smtClean="0"/>
          </a:p>
        </p:txBody>
      </p:sp>
    </p:spTree>
    <p:extLst>
      <p:ext uri="{BB962C8B-B14F-4D97-AF65-F5344CB8AC3E}">
        <p14:creationId xmlns:p14="http://schemas.microsoft.com/office/powerpoint/2010/main" val="26586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r>
              <a:rPr lang="en-US" dirty="0" smtClean="0"/>
              <a:t>Binding Model and Implementation</a:t>
            </a:r>
          </a:p>
          <a:p>
            <a:endParaRPr lang="en-US" dirty="0" smtClean="0"/>
          </a:p>
          <a:p>
            <a:r>
              <a:rPr lang="en-US" dirty="0" smtClean="0"/>
              <a:t>Cultivating a language based on the model</a:t>
            </a:r>
          </a:p>
          <a:p>
            <a:endParaRPr lang="en-US" dirty="0" smtClean="0"/>
          </a:p>
          <a:p>
            <a:r>
              <a:rPr lang="en-US" dirty="0" smtClean="0"/>
              <a:t>Developing a knowledge-rich model</a:t>
            </a:r>
          </a:p>
          <a:p>
            <a:endParaRPr lang="en-US" dirty="0" smtClean="0"/>
          </a:p>
          <a:p>
            <a:r>
              <a:rPr lang="en-US" dirty="0" smtClean="0"/>
              <a:t>Distilling the model</a:t>
            </a:r>
          </a:p>
          <a:p>
            <a:endParaRPr lang="en-US" dirty="0" smtClean="0"/>
          </a:p>
          <a:p>
            <a:r>
              <a:rPr lang="en-US" dirty="0" smtClean="0"/>
              <a:t>Brainstorming and experimenting</a:t>
            </a:r>
            <a:endParaRPr lang="en-ZA" dirty="0" smtClean="0"/>
          </a:p>
        </p:txBody>
      </p:sp>
    </p:spTree>
    <p:extLst>
      <p:ext uri="{BB962C8B-B14F-4D97-AF65-F5344CB8AC3E}">
        <p14:creationId xmlns:p14="http://schemas.microsoft.com/office/powerpoint/2010/main" val="276184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Structure</a:t>
            </a:r>
            <a:endParaRPr lang="en-ZA" dirty="0"/>
          </a:p>
        </p:txBody>
      </p:sp>
      <p:sp>
        <p:nvSpPr>
          <p:cNvPr id="3" name="Content Placeholder 2"/>
          <p:cNvSpPr>
            <a:spLocks noGrp="1"/>
          </p:cNvSpPr>
          <p:nvPr>
            <p:ph idx="1"/>
          </p:nvPr>
        </p:nvSpPr>
        <p:spPr>
          <a:xfrm>
            <a:off x="467544" y="937288"/>
            <a:ext cx="8229600" cy="4440492"/>
          </a:xfrm>
        </p:spPr>
        <p:txBody>
          <a:bodyPr>
            <a:normAutofit/>
          </a:bodyPr>
          <a:lstStyle/>
          <a:p>
            <a:endParaRPr lang="en-US" dirty="0" smtClean="0"/>
          </a:p>
          <a:p>
            <a:r>
              <a:rPr lang="en-US" dirty="0" smtClean="0"/>
              <a:t>Value Types</a:t>
            </a:r>
          </a:p>
          <a:p>
            <a:endParaRPr lang="en-US" dirty="0" smtClean="0"/>
          </a:p>
          <a:p>
            <a:r>
              <a:rPr lang="en-US" dirty="0" smtClean="0"/>
              <a:t>Entities</a:t>
            </a:r>
          </a:p>
          <a:p>
            <a:endParaRPr lang="en-US" dirty="0" smtClean="0"/>
          </a:p>
          <a:p>
            <a:r>
              <a:rPr lang="en-US" dirty="0" smtClean="0"/>
              <a:t>Aggregates</a:t>
            </a:r>
          </a:p>
          <a:p>
            <a:endParaRPr lang="en-US" dirty="0" smtClean="0"/>
          </a:p>
          <a:p>
            <a:r>
              <a:rPr lang="en-US" dirty="0" smtClean="0"/>
              <a:t>Bounded Context</a:t>
            </a:r>
          </a:p>
          <a:p>
            <a:endParaRPr lang="en-ZA" dirty="0" smtClean="0"/>
          </a:p>
        </p:txBody>
      </p:sp>
    </p:spTree>
    <p:extLst>
      <p:ext uri="{BB962C8B-B14F-4D97-AF65-F5344CB8AC3E}">
        <p14:creationId xmlns:p14="http://schemas.microsoft.com/office/powerpoint/2010/main" val="6026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14220</TotalTime>
  <Words>807</Words>
  <Application>Microsoft Office PowerPoint</Application>
  <PresentationFormat>On-screen Show (16:10)</PresentationFormat>
  <Paragraphs>165</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Courier New</vt:lpstr>
      <vt:lpstr>Office Theme</vt:lpstr>
      <vt:lpstr>1_Office Theme</vt:lpstr>
      <vt:lpstr>Domain Driven Design</vt:lpstr>
      <vt:lpstr>Agenda</vt:lpstr>
      <vt:lpstr>PowerPoint Presentation</vt:lpstr>
      <vt:lpstr>PowerPoint Presentation</vt:lpstr>
      <vt:lpstr>PowerPoint Presentation</vt:lpstr>
      <vt:lpstr>PowerPoint Presentation</vt:lpstr>
      <vt:lpstr>Ubiquitous Language</vt:lpstr>
      <vt:lpstr>Ubiquitous Language</vt:lpstr>
      <vt:lpstr>Domain Structure</vt:lpstr>
      <vt:lpstr>Domain Structure - Entities</vt:lpstr>
      <vt:lpstr>Domain Structure – Value Types</vt:lpstr>
      <vt:lpstr>Domain Structure - Aggregates</vt:lpstr>
      <vt:lpstr>Domain Structure</vt:lpstr>
      <vt:lpstr>PowerPoint Presentation</vt:lpstr>
      <vt:lpstr>Application Structure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446</cp:revision>
  <cp:lastPrinted>2011-01-10T15:18:30Z</cp:lastPrinted>
  <dcterms:created xsi:type="dcterms:W3CDTF">2010-08-29T06:05:31Z</dcterms:created>
  <dcterms:modified xsi:type="dcterms:W3CDTF">2015-04-10T05:46:14Z</dcterms:modified>
</cp:coreProperties>
</file>