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0"/>
  </p:notesMasterIdLst>
  <p:handoutMasterIdLst>
    <p:handoutMasterId r:id="rId21"/>
  </p:handoutMasterIdLst>
  <p:sldIdLst>
    <p:sldId id="325" r:id="rId3"/>
    <p:sldId id="276" r:id="rId4"/>
    <p:sldId id="330" r:id="rId5"/>
    <p:sldId id="344" r:id="rId6"/>
    <p:sldId id="345" r:id="rId7"/>
    <p:sldId id="342" r:id="rId8"/>
    <p:sldId id="326" r:id="rId9"/>
    <p:sldId id="328" r:id="rId10"/>
    <p:sldId id="339" r:id="rId11"/>
    <p:sldId id="333" r:id="rId12"/>
    <p:sldId id="334" r:id="rId13"/>
    <p:sldId id="335" r:id="rId14"/>
    <p:sldId id="336" r:id="rId15"/>
    <p:sldId id="332" r:id="rId16"/>
    <p:sldId id="337" r:id="rId17"/>
    <p:sldId id="340" r:id="rId18"/>
    <p:sldId id="341" r:id="rId19"/>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C7D"/>
    <a:srgbClr val="C72B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838" autoAdjust="0"/>
    <p:restoredTop sz="66667" autoAdjust="0"/>
  </p:normalViewPr>
  <p:slideViewPr>
    <p:cSldViewPr>
      <p:cViewPr varScale="1">
        <p:scale>
          <a:sx n="96" d="100"/>
          <a:sy n="96" d="100"/>
        </p:scale>
        <p:origin x="1656" y="90"/>
      </p:cViewPr>
      <p:guideLst>
        <p:guide orient="horz" pos="180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162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80EABA-BA46-4977-A468-5BA52A04D625}" type="datetimeFigureOut">
              <a:rPr lang="en-US" smtClean="0"/>
              <a:pPr/>
              <a:t>9/17/2015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E70203-35AF-4FFC-9D07-368A12CF36AC}" type="slidenum">
              <a:rPr lang="en-US" smtClean="0"/>
              <a:pPr/>
              <a:t>‹#›</a:t>
            </a:fld>
            <a:endParaRPr lang="en-US"/>
          </a:p>
        </p:txBody>
      </p:sp>
    </p:spTree>
    <p:extLst>
      <p:ext uri="{BB962C8B-B14F-4D97-AF65-F5344CB8AC3E}">
        <p14:creationId xmlns:p14="http://schemas.microsoft.com/office/powerpoint/2010/main" val="18295178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A4A4D6-0EB0-423B-8417-AC0C87E5E672}" type="datetimeFigureOut">
              <a:rPr lang="en-ZA" smtClean="0"/>
              <a:pPr/>
              <a:t>2015-09-17</a:t>
            </a:fld>
            <a:endParaRPr lang="en-ZA"/>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BF9108-921F-4578-B50F-196EC54E7AE6}" type="slidenum">
              <a:rPr lang="en-ZA" smtClean="0"/>
              <a:pPr/>
              <a:t>‹#›</a:t>
            </a:fld>
            <a:endParaRPr lang="en-ZA"/>
          </a:p>
        </p:txBody>
      </p:sp>
    </p:spTree>
    <p:extLst>
      <p:ext uri="{BB962C8B-B14F-4D97-AF65-F5344CB8AC3E}">
        <p14:creationId xmlns:p14="http://schemas.microsoft.com/office/powerpoint/2010/main" val="794835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a:t>
            </a:fld>
            <a:endParaRPr lang="en-ZA"/>
          </a:p>
        </p:txBody>
      </p:sp>
    </p:spTree>
    <p:extLst>
      <p:ext uri="{BB962C8B-B14F-4D97-AF65-F5344CB8AC3E}">
        <p14:creationId xmlns:p14="http://schemas.microsoft.com/office/powerpoint/2010/main" val="1132651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Identity is a property that is unique across all instances of an object</a:t>
            </a: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Identity is not determined by object attributes</a:t>
            </a: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An Entity has Identity as stated above</a:t>
            </a: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An Entity is responsible for tracking it's state and the rules regulating it's lifecycle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Encapsulates all the data and business rules</a:t>
            </a:r>
            <a:endParaRPr lang="en-ZA"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Identity</a:t>
            </a:r>
            <a:r>
              <a:rPr lang="en-ZA" sz="1200" b="0" i="0" kern="1200" baseline="0" dirty="0" smtClean="0">
                <a:solidFill>
                  <a:schemeClr val="tx1"/>
                </a:solidFill>
                <a:effectLst/>
                <a:latin typeface="+mn-lt"/>
                <a:ea typeface="+mn-ea"/>
                <a:cs typeface="+mn-cs"/>
              </a:rPr>
              <a:t> is usually an </a:t>
            </a:r>
            <a:r>
              <a:rPr lang="en-ZA" sz="1200" b="0" i="0" kern="1200" baseline="0" dirty="0" err="1" smtClean="0">
                <a:solidFill>
                  <a:schemeClr val="tx1"/>
                </a:solidFill>
                <a:effectLst/>
                <a:latin typeface="+mn-lt"/>
                <a:ea typeface="+mn-ea"/>
                <a:cs typeface="+mn-cs"/>
              </a:rPr>
              <a:t>int</a:t>
            </a:r>
            <a:r>
              <a:rPr lang="en-ZA" sz="1200" b="0" i="0" kern="1200" baseline="0" dirty="0" smtClean="0">
                <a:solidFill>
                  <a:schemeClr val="tx1"/>
                </a:solidFill>
                <a:effectLst/>
                <a:latin typeface="+mn-lt"/>
                <a:ea typeface="+mn-ea"/>
                <a:cs typeface="+mn-cs"/>
              </a:rPr>
              <a:t>/string/</a:t>
            </a:r>
            <a:r>
              <a:rPr lang="en-ZA" sz="1200" b="0" i="0" kern="1200" baseline="0" dirty="0" err="1" smtClean="0">
                <a:solidFill>
                  <a:schemeClr val="tx1"/>
                </a:solidFill>
                <a:effectLst/>
                <a:latin typeface="+mn-lt"/>
                <a:ea typeface="+mn-ea"/>
                <a:cs typeface="+mn-cs"/>
              </a:rPr>
              <a:t>guid</a:t>
            </a:r>
            <a:r>
              <a:rPr lang="en-ZA" sz="1200" b="0" i="0" kern="1200" baseline="0" dirty="0" smtClean="0">
                <a:solidFill>
                  <a:schemeClr val="tx1"/>
                </a:solidFill>
                <a:effectLst/>
                <a:latin typeface="+mn-lt"/>
                <a:ea typeface="+mn-ea"/>
                <a:cs typeface="+mn-cs"/>
              </a:rPr>
              <a:t>. It can be made by the application or in some cases the database</a:t>
            </a:r>
            <a:endParaRPr lang="en-ZA"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ABF9108-921F-4578-B50F-196EC54E7AE6}" type="slidenum">
              <a:rPr lang="en-ZA" smtClean="0"/>
              <a:pPr/>
              <a:t>10</a:t>
            </a:fld>
            <a:endParaRPr lang="en-ZA"/>
          </a:p>
        </p:txBody>
      </p:sp>
    </p:spTree>
    <p:extLst>
      <p:ext uri="{BB962C8B-B14F-4D97-AF65-F5344CB8AC3E}">
        <p14:creationId xmlns:p14="http://schemas.microsoft.com/office/powerpoint/2010/main" val="2038365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Multiple instances of a value object with the same properties, represent the same object in a particular context.</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Primitives and </a:t>
            </a:r>
            <a:r>
              <a:rPr lang="en-US" sz="1200" b="0" i="0" kern="1200" dirty="0" err="1" smtClean="0">
                <a:solidFill>
                  <a:schemeClr val="tx1"/>
                </a:solidFill>
                <a:effectLst/>
                <a:latin typeface="+mn-lt"/>
                <a:ea typeface="+mn-ea"/>
                <a:cs typeface="+mn-cs"/>
              </a:rPr>
              <a:t>struct</a:t>
            </a:r>
            <a:r>
              <a:rPr lang="en-US" sz="1200" b="0" i="0" kern="1200" dirty="0" smtClean="0">
                <a:solidFill>
                  <a:schemeClr val="tx1"/>
                </a:solidFill>
                <a:effectLst/>
                <a:latin typeface="+mn-lt"/>
                <a:ea typeface="+mn-ea"/>
                <a:cs typeface="+mn-cs"/>
              </a:rPr>
              <a:t> types</a:t>
            </a:r>
            <a:endParaRPr lang="en-ZA"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ZA" dirty="0" smtClean="0"/>
              <a:t>Value objects are immutable.</a:t>
            </a:r>
          </a:p>
          <a:p>
            <a:endParaRPr lang="en-ZA" dirty="0" smtClean="0"/>
          </a:p>
          <a:p>
            <a:r>
              <a:rPr lang="en-ZA" dirty="0" smtClean="0"/>
              <a:t>Give Address as an example of value vs entity object</a:t>
            </a:r>
            <a:endParaRPr lang="en-US" dirty="0" smtClean="0"/>
          </a:p>
          <a:p>
            <a:r>
              <a:rPr lang="en-US" dirty="0" smtClean="0"/>
              <a:t>Unit Of Measure</a:t>
            </a:r>
          </a:p>
          <a:p>
            <a:r>
              <a:rPr lang="en-US" dirty="0" smtClean="0"/>
              <a:t>Currency</a:t>
            </a:r>
          </a:p>
          <a:p>
            <a:r>
              <a:rPr lang="en-US" dirty="0" smtClean="0"/>
              <a:t>Dimensions</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11</a:t>
            </a:fld>
            <a:endParaRPr lang="en-ZA"/>
          </a:p>
        </p:txBody>
      </p:sp>
    </p:spTree>
    <p:extLst>
      <p:ext uri="{BB962C8B-B14F-4D97-AF65-F5344CB8AC3E}">
        <p14:creationId xmlns:p14="http://schemas.microsoft.com/office/powerpoint/2010/main" val="1944303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kern="1200" dirty="0" smtClean="0">
                <a:solidFill>
                  <a:schemeClr val="tx1"/>
                </a:solidFill>
                <a:effectLst/>
                <a:latin typeface="+mn-lt"/>
                <a:ea typeface="+mn-ea"/>
                <a:cs typeface="+mn-cs"/>
              </a:rPr>
              <a:t>An aggregate is made up of two main parts namely a boundary and a root.</a:t>
            </a:r>
          </a:p>
        </p:txBody>
      </p:sp>
      <p:sp>
        <p:nvSpPr>
          <p:cNvPr id="4" name="Slide Number Placeholder 3"/>
          <p:cNvSpPr>
            <a:spLocks noGrp="1"/>
          </p:cNvSpPr>
          <p:nvPr>
            <p:ph type="sldNum" sz="quarter" idx="10"/>
          </p:nvPr>
        </p:nvSpPr>
        <p:spPr/>
        <p:txBody>
          <a:bodyPr/>
          <a:lstStyle/>
          <a:p>
            <a:fld id="{AABF9108-921F-4578-B50F-196EC54E7AE6}" type="slidenum">
              <a:rPr lang="en-ZA" smtClean="0"/>
              <a:pPr/>
              <a:t>12</a:t>
            </a:fld>
            <a:endParaRPr lang="en-ZA"/>
          </a:p>
        </p:txBody>
      </p:sp>
    </p:spTree>
    <p:extLst>
      <p:ext uri="{BB962C8B-B14F-4D97-AF65-F5344CB8AC3E}">
        <p14:creationId xmlns:p14="http://schemas.microsoft.com/office/powerpoint/2010/main" val="111477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The boundary(B on the image) defines the contents of the aggregate. It is also the barrier between the aggregate contents and the rest of the application. Nothing outside the boundary can keep a reference to anything inside the boundary.</a:t>
            </a: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The Aggregate Root (AR on the image) provides access to the aggregate contents. We ask</a:t>
            </a:r>
            <a:r>
              <a:rPr lang="en-ZA" sz="1200" b="0" i="0" kern="1200" baseline="0" dirty="0" smtClean="0">
                <a:solidFill>
                  <a:schemeClr val="tx1"/>
                </a:solidFill>
                <a:effectLst/>
                <a:latin typeface="+mn-lt"/>
                <a:ea typeface="+mn-ea"/>
                <a:cs typeface="+mn-cs"/>
              </a:rPr>
              <a:t> the aggregate to do work for us.</a:t>
            </a:r>
          </a:p>
          <a:p>
            <a:pPr marL="171450" indent="-171450">
              <a:buFont typeface="Arial" panose="020B0604020202020204" pitchFamily="34" charset="0"/>
              <a:buChar char="•"/>
            </a:pPr>
            <a:r>
              <a:rPr lang="en-ZA" sz="1200" b="0" i="0" kern="1200" baseline="0" dirty="0" smtClean="0">
                <a:solidFill>
                  <a:schemeClr val="tx1"/>
                </a:solidFill>
                <a:effectLst/>
                <a:latin typeface="+mn-lt"/>
                <a:ea typeface="+mn-ea"/>
                <a:cs typeface="+mn-cs"/>
              </a:rPr>
              <a:t>We either make a new aggregate, from another aggregate or a factory. Or get a valid aggregate from a Repository</a:t>
            </a:r>
            <a:endParaRPr lang="en-US" sz="1200" b="0" i="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Synthetic vs natural aggregate</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Referencing outside of aggregate is a bad idea.</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13</a:t>
            </a:fld>
            <a:endParaRPr lang="en-ZA"/>
          </a:p>
        </p:txBody>
      </p:sp>
    </p:spTree>
    <p:extLst>
      <p:ext uri="{BB962C8B-B14F-4D97-AF65-F5344CB8AC3E}">
        <p14:creationId xmlns:p14="http://schemas.microsoft.com/office/powerpoint/2010/main" val="1828613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bounded context is a collection of aggregate roots.</a:t>
            </a:r>
            <a:endParaRPr lang="en-ZA" dirty="0" smtClean="0"/>
          </a:p>
          <a:p>
            <a:pPr marL="171450" indent="-171450">
              <a:buFont typeface="Arial" panose="020B0604020202020204" pitchFamily="34" charset="0"/>
              <a:buChar char="•"/>
            </a:pPr>
            <a:r>
              <a:rPr lang="en-ZA" dirty="0" smtClean="0"/>
              <a:t>The reason for this boundary is to highlight that</a:t>
            </a:r>
            <a:r>
              <a:rPr lang="en-ZA" baseline="0" dirty="0" smtClean="0"/>
              <a:t> every use of a given domain term, phrase or sentence (The U L) inside the boundary has a specific contextual meaning.</a:t>
            </a:r>
            <a:endParaRPr lang="en-US" dirty="0" smtClean="0"/>
          </a:p>
          <a:p>
            <a:pPr marL="171450" indent="-171450">
              <a:buFont typeface="Arial" panose="020B0604020202020204" pitchFamily="34" charset="0"/>
              <a:buChar char="•"/>
            </a:pPr>
            <a:r>
              <a:rPr lang="en-US" dirty="0" smtClean="0"/>
              <a:t>Isolate the implementation of the problem domain from all other aspects of the application, with the domain being responsible for all decisions in the software.</a:t>
            </a:r>
          </a:p>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14</a:t>
            </a:fld>
            <a:endParaRPr lang="en-ZA"/>
          </a:p>
        </p:txBody>
      </p:sp>
    </p:spTree>
    <p:extLst>
      <p:ext uri="{BB962C8B-B14F-4D97-AF65-F5344CB8AC3E}">
        <p14:creationId xmlns:p14="http://schemas.microsoft.com/office/powerpoint/2010/main" val="2818561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good</a:t>
            </a:r>
            <a:r>
              <a:rPr lang="en-US" baseline="0" dirty="0" smtClean="0"/>
              <a:t> architecture allows you to defer framework decisions. A good architecture allows frameworks to act as plugins to the application.” –Uncle Bob</a:t>
            </a:r>
          </a:p>
          <a:p>
            <a:endParaRPr lang="en-US" baseline="0" dirty="0" smtClean="0"/>
          </a:p>
          <a:p>
            <a:r>
              <a:rPr lang="en-US" baseline="0" dirty="0" smtClean="0"/>
              <a:t>Even your tests are a plugin to the application, a completely separate consumer.</a:t>
            </a:r>
          </a:p>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15</a:t>
            </a:fld>
            <a:endParaRPr lang="en-ZA"/>
          </a:p>
        </p:txBody>
      </p:sp>
    </p:spTree>
    <p:extLst>
      <p:ext uri="{BB962C8B-B14F-4D97-AF65-F5344CB8AC3E}">
        <p14:creationId xmlns:p14="http://schemas.microsoft.com/office/powerpoint/2010/main" val="1524896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2</a:t>
            </a:fld>
            <a:endParaRPr lang="en-ZA"/>
          </a:p>
        </p:txBody>
      </p:sp>
    </p:spTree>
    <p:extLst>
      <p:ext uri="{BB962C8B-B14F-4D97-AF65-F5344CB8AC3E}">
        <p14:creationId xmlns:p14="http://schemas.microsoft.com/office/powerpoint/2010/main" val="3569259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ZA" dirty="0" smtClean="0"/>
              <a:t>What</a:t>
            </a:r>
          </a:p>
          <a:p>
            <a:pPr marL="171450" indent="-171450">
              <a:buFont typeface="Arial" panose="020B0604020202020204" pitchFamily="34" charset="0"/>
              <a:buChar char="•"/>
            </a:pPr>
            <a:r>
              <a:rPr lang="en-ZA" dirty="0" smtClean="0"/>
              <a:t>Proper</a:t>
            </a:r>
            <a:r>
              <a:rPr lang="en-ZA" baseline="0" dirty="0" smtClean="0"/>
              <a:t> OO, done in a clean way, with TDD in an agile manner</a:t>
            </a:r>
            <a:endParaRPr lang="en-ZA" dirty="0" smtClean="0"/>
          </a:p>
          <a:p>
            <a:pPr marL="171450" indent="-171450">
              <a:buFont typeface="Arial" panose="020B0604020202020204" pitchFamily="34" charset="0"/>
              <a:buChar char="•"/>
            </a:pPr>
            <a:r>
              <a:rPr lang="en-ZA" dirty="0" smtClean="0"/>
              <a:t>A Domain in the broad sense,</a:t>
            </a:r>
            <a:r>
              <a:rPr lang="en-ZA" baseline="0" dirty="0" smtClean="0"/>
              <a:t> is what an organization does and the world it does it in</a:t>
            </a:r>
            <a:endParaRPr lang="en-ZA" dirty="0" smtClean="0"/>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DDD provides a structure of practices and terminology for making design decisions that focus and accelerate software projects dealing with complicated domains.</a:t>
            </a: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High</a:t>
            </a:r>
            <a:r>
              <a:rPr lang="en-ZA" sz="1200" b="0" i="0" kern="1200" baseline="0" dirty="0" smtClean="0">
                <a:solidFill>
                  <a:schemeClr val="tx1"/>
                </a:solidFill>
                <a:effectLst/>
                <a:latin typeface="+mn-lt"/>
                <a:ea typeface="+mn-ea"/>
                <a:cs typeface="+mn-cs"/>
              </a:rPr>
              <a:t> level pattern</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3</a:t>
            </a:fld>
            <a:endParaRPr lang="en-ZA"/>
          </a:p>
        </p:txBody>
      </p:sp>
    </p:spTree>
    <p:extLst>
      <p:ext uri="{BB962C8B-B14F-4D97-AF65-F5344CB8AC3E}">
        <p14:creationId xmlns:p14="http://schemas.microsoft.com/office/powerpoint/2010/main" val="1939014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ZA" dirty="0" smtClean="0"/>
              <a:t>What</a:t>
            </a:r>
          </a:p>
          <a:p>
            <a:pPr marL="171450" indent="-171450">
              <a:buFont typeface="Arial" panose="020B0604020202020204" pitchFamily="34" charset="0"/>
              <a:buChar char="•"/>
            </a:pPr>
            <a:r>
              <a:rPr lang="en-ZA" dirty="0" smtClean="0"/>
              <a:t>Proper</a:t>
            </a:r>
            <a:r>
              <a:rPr lang="en-ZA" baseline="0" dirty="0" smtClean="0"/>
              <a:t> OO, done in a clean way, with TDD in an agile manner</a:t>
            </a:r>
            <a:endParaRPr lang="en-ZA" dirty="0" smtClean="0"/>
          </a:p>
          <a:p>
            <a:pPr marL="171450" indent="-171450">
              <a:buFont typeface="Arial" panose="020B0604020202020204" pitchFamily="34" charset="0"/>
              <a:buChar char="•"/>
            </a:pPr>
            <a:r>
              <a:rPr lang="en-ZA" dirty="0" smtClean="0"/>
              <a:t>A Domain in the broad sense,</a:t>
            </a:r>
            <a:r>
              <a:rPr lang="en-ZA" baseline="0" dirty="0" smtClean="0"/>
              <a:t> is what an organization does and the world it does it in</a:t>
            </a:r>
            <a:endParaRPr lang="en-ZA" dirty="0" smtClean="0"/>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DDD provides a structure of practices and terminology for making design decisions that focus and accelerate software projects dealing with complicated domains.</a:t>
            </a: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High</a:t>
            </a:r>
            <a:r>
              <a:rPr lang="en-ZA" sz="1200" b="0" i="0" kern="1200" baseline="0" dirty="0" smtClean="0">
                <a:solidFill>
                  <a:schemeClr val="tx1"/>
                </a:solidFill>
                <a:effectLst/>
                <a:latin typeface="+mn-lt"/>
                <a:ea typeface="+mn-ea"/>
                <a:cs typeface="+mn-cs"/>
              </a:rPr>
              <a:t> level pattern</a:t>
            </a:r>
            <a:endParaRPr lang="en-ZA" dirty="0" smtClean="0"/>
          </a:p>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4</a:t>
            </a:fld>
            <a:endParaRPr lang="en-ZA"/>
          </a:p>
        </p:txBody>
      </p:sp>
    </p:spTree>
    <p:extLst>
      <p:ext uri="{BB962C8B-B14F-4D97-AF65-F5344CB8AC3E}">
        <p14:creationId xmlns:p14="http://schemas.microsoft.com/office/powerpoint/2010/main" val="2661404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ZA" dirty="0" smtClean="0"/>
              <a:t>What</a:t>
            </a:r>
          </a:p>
          <a:p>
            <a:pPr marL="171450" indent="-171450">
              <a:buFont typeface="Arial" panose="020B0604020202020204" pitchFamily="34" charset="0"/>
              <a:buChar char="•"/>
            </a:pPr>
            <a:r>
              <a:rPr lang="en-ZA" dirty="0" smtClean="0"/>
              <a:t>Proper</a:t>
            </a:r>
            <a:r>
              <a:rPr lang="en-ZA" baseline="0" dirty="0" smtClean="0"/>
              <a:t> OO, done in a clean way, with TDD in an agile manner</a:t>
            </a:r>
            <a:endParaRPr lang="en-ZA" dirty="0" smtClean="0"/>
          </a:p>
          <a:p>
            <a:pPr marL="171450" indent="-171450">
              <a:buFont typeface="Arial" panose="020B0604020202020204" pitchFamily="34" charset="0"/>
              <a:buChar char="•"/>
            </a:pPr>
            <a:r>
              <a:rPr lang="en-ZA" dirty="0" smtClean="0"/>
              <a:t>A Domain in the broad sense,</a:t>
            </a:r>
            <a:r>
              <a:rPr lang="en-ZA" baseline="0" dirty="0" smtClean="0"/>
              <a:t> is what an organization does and the world it does it in</a:t>
            </a:r>
            <a:endParaRPr lang="en-ZA" dirty="0" smtClean="0"/>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DDD provides a structure of practices and terminology for making design decisions that focus and accelerate software projects dealing with complicated domains.</a:t>
            </a:r>
          </a:p>
          <a:p>
            <a:pPr marL="171450" indent="-171450">
              <a:buFont typeface="Arial" panose="020B0604020202020204" pitchFamily="34" charset="0"/>
              <a:buChar char="•"/>
            </a:pPr>
            <a:r>
              <a:rPr lang="en-ZA" sz="1200" b="0" i="0" kern="1200" dirty="0" smtClean="0">
                <a:solidFill>
                  <a:schemeClr val="tx1"/>
                </a:solidFill>
                <a:effectLst/>
                <a:latin typeface="+mn-lt"/>
                <a:ea typeface="+mn-ea"/>
                <a:cs typeface="+mn-cs"/>
              </a:rPr>
              <a:t>High</a:t>
            </a:r>
            <a:r>
              <a:rPr lang="en-ZA" sz="1200" b="0" i="0" kern="1200" baseline="0" dirty="0" smtClean="0">
                <a:solidFill>
                  <a:schemeClr val="tx1"/>
                </a:solidFill>
                <a:effectLst/>
                <a:latin typeface="+mn-lt"/>
                <a:ea typeface="+mn-ea"/>
                <a:cs typeface="+mn-cs"/>
              </a:rPr>
              <a:t> level pattern</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5</a:t>
            </a:fld>
            <a:endParaRPr lang="en-ZA"/>
          </a:p>
        </p:txBody>
      </p:sp>
    </p:spTree>
    <p:extLst>
      <p:ext uri="{BB962C8B-B14F-4D97-AF65-F5344CB8AC3E}">
        <p14:creationId xmlns:p14="http://schemas.microsoft.com/office/powerpoint/2010/main" val="903843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ZA" dirty="0" smtClean="0"/>
              <a:t>Why</a:t>
            </a:r>
            <a:endParaRPr lang="en-ZA" baseline="0" dirty="0" smtClean="0"/>
          </a:p>
          <a:p>
            <a:pPr marL="171450" indent="-171450">
              <a:buFont typeface="Arial" panose="020B0604020202020204" pitchFamily="34" charset="0"/>
              <a:buChar char="•"/>
            </a:pPr>
            <a:r>
              <a:rPr lang="en-ZA" dirty="0" smtClean="0"/>
              <a:t>Organization gains a useful model of its domain</a:t>
            </a:r>
          </a:p>
          <a:p>
            <a:pPr marL="171450" indent="-171450">
              <a:buFont typeface="Arial" panose="020B0604020202020204" pitchFamily="34" charset="0"/>
              <a:buChar char="•"/>
            </a:pPr>
            <a:r>
              <a:rPr lang="en-ZA" dirty="0" smtClean="0"/>
              <a:t>A Refined precise definition and understanding of the business is developed. Domain</a:t>
            </a:r>
            <a:r>
              <a:rPr lang="en-ZA" baseline="0" dirty="0" smtClean="0"/>
              <a:t> Experts are forced to agree about what the domain is called and how it works</a:t>
            </a:r>
            <a:endParaRPr lang="en-ZA" dirty="0" smtClean="0"/>
          </a:p>
          <a:p>
            <a:pPr marL="171450" indent="-171450">
              <a:buFont typeface="Arial" panose="020B0604020202020204" pitchFamily="34" charset="0"/>
              <a:buChar char="•"/>
            </a:pPr>
            <a:r>
              <a:rPr lang="en-ZA" dirty="0" smtClean="0"/>
              <a:t>Domain experts contribute to the solution</a:t>
            </a:r>
          </a:p>
          <a:p>
            <a:pPr marL="171450" indent="-171450">
              <a:buFont typeface="Arial" panose="020B0604020202020204" pitchFamily="34" charset="0"/>
              <a:buChar char="•"/>
            </a:pPr>
            <a:r>
              <a:rPr lang="en-ZA" dirty="0" smtClean="0"/>
              <a:t>Better user experience is gained because the domain is clearly defined</a:t>
            </a:r>
          </a:p>
          <a:p>
            <a:pPr marL="171450" indent="-171450">
              <a:buFont typeface="Arial" panose="020B0604020202020204" pitchFamily="34" charset="0"/>
              <a:buChar char="•"/>
            </a:pPr>
            <a:r>
              <a:rPr lang="en-ZA" dirty="0" smtClean="0"/>
              <a:t>Clean boundaries, pure models (SOLID For Free)</a:t>
            </a:r>
          </a:p>
          <a:p>
            <a:pPr marL="171450" indent="-171450">
              <a:buFont typeface="Arial" panose="020B0604020202020204" pitchFamily="34" charset="0"/>
              <a:buChar char="•"/>
            </a:pPr>
            <a:r>
              <a:rPr lang="en-ZA" dirty="0" smtClean="0"/>
              <a:t>Enterprise architecture is better organized</a:t>
            </a:r>
          </a:p>
          <a:p>
            <a:pPr marL="171450" indent="-171450">
              <a:buFont typeface="Arial" panose="020B0604020202020204" pitchFamily="34" charset="0"/>
              <a:buChar char="•"/>
            </a:pPr>
            <a:r>
              <a:rPr lang="en-ZA" dirty="0" smtClean="0"/>
              <a:t>Agile iterative continuous modelling is used</a:t>
            </a:r>
          </a:p>
          <a:p>
            <a:endParaRPr lang="en-US" dirty="0" smtClean="0"/>
          </a:p>
          <a:p>
            <a:endParaRPr lang="en-US" dirty="0" smtClean="0"/>
          </a:p>
          <a:p>
            <a:pPr marL="171450" indent="-171450">
              <a:buFont typeface="Arial" panose="020B0604020202020204" pitchFamily="34" charset="0"/>
              <a:buChar char="•"/>
            </a:pPr>
            <a:r>
              <a:rPr lang="en-ZA" dirty="0" smtClean="0"/>
              <a:t>Works well with TDD</a:t>
            </a:r>
          </a:p>
          <a:p>
            <a:pPr marL="171450" indent="-171450">
              <a:buFont typeface="Arial" panose="020B0604020202020204" pitchFamily="34" charset="0"/>
              <a:buChar char="•"/>
            </a:pPr>
            <a:r>
              <a:rPr lang="en-ZA" dirty="0" smtClean="0"/>
              <a:t>Works well with agile</a:t>
            </a:r>
          </a:p>
          <a:p>
            <a:pPr marL="171450" indent="-171450">
              <a:buFont typeface="Arial" panose="020B0604020202020204" pitchFamily="34" charset="0"/>
              <a:buChar char="•"/>
            </a:pPr>
            <a:r>
              <a:rPr lang="en-ZA" dirty="0" smtClean="0"/>
              <a:t>Prevents Anaemia Induced Memory Loss</a:t>
            </a:r>
          </a:p>
          <a:p>
            <a:pPr marL="171450" indent="-171450">
              <a:buFont typeface="Arial" panose="020B0604020202020204" pitchFamily="34" charset="0"/>
              <a:buChar char="•"/>
            </a:pPr>
            <a:r>
              <a:rPr lang="en-ZA" dirty="0" smtClean="0"/>
              <a:t>Rules outlive</a:t>
            </a:r>
            <a:r>
              <a:rPr lang="en-ZA" baseline="0" dirty="0" smtClean="0"/>
              <a:t> developers</a:t>
            </a:r>
          </a:p>
          <a:p>
            <a:pPr marL="171450" indent="-171450">
              <a:buFont typeface="Arial" panose="020B0604020202020204" pitchFamily="34" charset="0"/>
              <a:buChar char="•"/>
            </a:pPr>
            <a:r>
              <a:rPr lang="en-ZA" baseline="0" dirty="0" smtClean="0"/>
              <a:t>Prevents Duplication </a:t>
            </a:r>
            <a:r>
              <a:rPr lang="en-ZA" baseline="0" dirty="0" err="1" smtClean="0"/>
              <a:t>etc</a:t>
            </a:r>
            <a:r>
              <a:rPr lang="en-ZA" baseline="0" dirty="0" smtClean="0"/>
              <a:t> </a:t>
            </a:r>
            <a:r>
              <a:rPr lang="en-ZA" baseline="0" dirty="0" err="1" smtClean="0"/>
              <a:t>etc</a:t>
            </a:r>
            <a:endParaRPr lang="en-ZA" dirty="0" smtClean="0"/>
          </a:p>
          <a:p>
            <a:endParaRPr lang="en-ZA" dirty="0" smtClean="0"/>
          </a:p>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6</a:t>
            </a:fld>
            <a:endParaRPr lang="en-ZA"/>
          </a:p>
        </p:txBody>
      </p:sp>
    </p:spTree>
    <p:extLst>
      <p:ext uri="{BB962C8B-B14F-4D97-AF65-F5344CB8AC3E}">
        <p14:creationId xmlns:p14="http://schemas.microsoft.com/office/powerpoint/2010/main" val="270227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Documents</a:t>
            </a:r>
            <a:r>
              <a:rPr lang="en-US" baseline="0" dirty="0" smtClean="0"/>
              <a:t> should compliment code and speech</a:t>
            </a:r>
          </a:p>
          <a:p>
            <a:r>
              <a:rPr lang="en-US" baseline="0" dirty="0" smtClean="0"/>
              <a:t>Documents should not try to do what the code already does well</a:t>
            </a:r>
          </a:p>
          <a:p>
            <a:r>
              <a:rPr lang="en-US" baseline="0" dirty="0" smtClean="0"/>
              <a:t>Documents Should stay current, and work for a living</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7</a:t>
            </a:fld>
            <a:endParaRPr lang="en-ZA"/>
          </a:p>
        </p:txBody>
      </p:sp>
    </p:spTree>
    <p:extLst>
      <p:ext uri="{BB962C8B-B14F-4D97-AF65-F5344CB8AC3E}">
        <p14:creationId xmlns:p14="http://schemas.microsoft.com/office/powerpoint/2010/main" val="3633399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the design or some central part of it does not map to the domain (problem domain) then it is of little value, and the correctness of the software is suspect.”</a:t>
            </a:r>
          </a:p>
          <a:p>
            <a:r>
              <a:rPr lang="en-US" baseline="0" dirty="0" smtClean="0"/>
              <a:t>“design small portions that reflect the model in a very literal way.”</a:t>
            </a:r>
          </a:p>
          <a:p>
            <a:r>
              <a:rPr lang="en-US" baseline="0" dirty="0" smtClean="0"/>
              <a:t>“Always demand a single model that serves all purposes well.”</a:t>
            </a:r>
          </a:p>
          <a:p>
            <a:r>
              <a:rPr lang="en-US" baseline="0" dirty="0" smtClean="0"/>
              <a:t>“Work away from procedural and build a representative model”</a:t>
            </a:r>
            <a:endParaRPr lang="en-US" dirty="0" smtClean="0"/>
          </a:p>
          <a:p>
            <a:endParaRPr lang="en-US" dirty="0" smtClean="0"/>
          </a:p>
          <a:p>
            <a:r>
              <a:rPr lang="en-US" dirty="0" smtClean="0"/>
              <a:t>Continuous learning</a:t>
            </a:r>
          </a:p>
          <a:p>
            <a:r>
              <a:rPr lang="en-US" dirty="0" smtClean="0"/>
              <a:t>Extracting hidden concepts – and making them obvious</a:t>
            </a:r>
          </a:p>
          <a:p>
            <a:r>
              <a:rPr lang="en-US" dirty="0" smtClean="0"/>
              <a:t>Hands-on modelers and modeling.</a:t>
            </a:r>
          </a:p>
        </p:txBody>
      </p:sp>
      <p:sp>
        <p:nvSpPr>
          <p:cNvPr id="4" name="Slide Number Placeholder 3"/>
          <p:cNvSpPr>
            <a:spLocks noGrp="1"/>
          </p:cNvSpPr>
          <p:nvPr>
            <p:ph type="sldNum" sz="quarter" idx="10"/>
          </p:nvPr>
        </p:nvSpPr>
        <p:spPr/>
        <p:txBody>
          <a:bodyPr/>
          <a:lstStyle/>
          <a:p>
            <a:fld id="{AABF9108-921F-4578-B50F-196EC54E7AE6}" type="slidenum">
              <a:rPr lang="en-ZA" smtClean="0"/>
              <a:pPr/>
              <a:t>8</a:t>
            </a:fld>
            <a:endParaRPr lang="en-ZA"/>
          </a:p>
        </p:txBody>
      </p:sp>
    </p:spTree>
    <p:extLst>
      <p:ext uri="{BB962C8B-B14F-4D97-AF65-F5344CB8AC3E}">
        <p14:creationId xmlns:p14="http://schemas.microsoft.com/office/powerpoint/2010/main" val="1891669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ABF9108-921F-4578-B50F-196EC54E7AE6}" type="slidenum">
              <a:rPr lang="en-ZA" smtClean="0"/>
              <a:pPr/>
              <a:t>9</a:t>
            </a:fld>
            <a:endParaRPr lang="en-ZA"/>
          </a:p>
        </p:txBody>
      </p:sp>
    </p:spTree>
    <p:extLst>
      <p:ext uri="{BB962C8B-B14F-4D97-AF65-F5344CB8AC3E}">
        <p14:creationId xmlns:p14="http://schemas.microsoft.com/office/powerpoint/2010/main" val="83812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2015-09-17</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3147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2015-09-17</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846168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2015-09-17</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75693910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2015-09-17</a:t>
            </a:fld>
            <a:endParaRPr lang="en-ZA">
              <a:solidFill>
                <a:srgbClr val="17365D"/>
              </a:solidFill>
            </a:endParaRPr>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480488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ZA"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marL="742950" indent="-285750">
              <a:buClr>
                <a:srgbClr val="9FC03B"/>
              </a:buClr>
              <a:buFont typeface="Arial" pitchFamily="34" charset="0"/>
              <a:buChar char="•"/>
              <a:defRPr sz="2000">
                <a:latin typeface="Arial" pitchFamily="34" charset="0"/>
                <a:cs typeface="Arial" pitchFamily="34" charset="0"/>
              </a:defRPr>
            </a:lvl2pPr>
            <a:lvl3pPr marL="1200150" indent="-285750">
              <a:buClr>
                <a:srgbClr val="92D050"/>
              </a:buClr>
              <a:buSzPct val="70000"/>
              <a:buFont typeface="Courier New" pitchFamily="49" charset="0"/>
              <a:buChar char="o"/>
              <a:defRPr sz="1800">
                <a:latin typeface="Arial" pitchFamily="34" charset="0"/>
                <a:cs typeface="Arial"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5296959"/>
            <a:ext cx="2133600" cy="304271"/>
          </a:xfrm>
          <a:prstGeom prst="rect">
            <a:avLst/>
          </a:prstGeom>
        </p:spPr>
        <p:txBody>
          <a:bodyPr/>
          <a:lstStyle>
            <a:lvl1pPr>
              <a:defRPr>
                <a:latin typeface="Arial" pitchFamily="34" charset="0"/>
                <a:cs typeface="Arial" pitchFamily="34" charset="0"/>
              </a:defRPr>
            </a:lvl1pPr>
          </a:lstStyle>
          <a:p>
            <a:fld id="{986C9EB5-A2B4-494A-8466-BDB12800E3A8}" type="datetimeFigureOut">
              <a:rPr lang="en-ZA" smtClean="0">
                <a:solidFill>
                  <a:srgbClr val="17365D"/>
                </a:solidFill>
              </a:rPr>
              <a:pPr/>
              <a:t>2015-09-17</a:t>
            </a:fld>
            <a:endParaRPr lang="en-ZA" dirty="0">
              <a:solidFill>
                <a:srgbClr val="17365D"/>
              </a:solidFill>
            </a:endParaRPr>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lvl1pPr>
              <a:defRPr>
                <a:latin typeface="Arial" pitchFamily="34" charset="0"/>
                <a:cs typeface="Arial" pitchFamily="34" charset="0"/>
              </a:defRPr>
            </a:lvl1pPr>
          </a:lstStyle>
          <a:p>
            <a:endParaRPr lang="en-ZA" dirty="0">
              <a:solidFill>
                <a:srgbClr val="17365D"/>
              </a:solidFill>
            </a:endParaRPr>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lvl1pPr>
              <a:defRPr>
                <a:latin typeface="Arial" pitchFamily="34" charset="0"/>
                <a:cs typeface="Arial" pitchFamily="34" charset="0"/>
              </a:defRPr>
            </a:lvl1pPr>
          </a:lstStyle>
          <a:p>
            <a:fld id="{831923E6-5913-48BF-A548-4D7E556FD1DC}" type="slidenum">
              <a:rPr lang="en-ZA" smtClean="0">
                <a:solidFill>
                  <a:srgbClr val="17365D"/>
                </a:solidFill>
              </a:rPr>
              <a:pPr/>
              <a:t>‹#›</a:t>
            </a:fld>
            <a:endParaRPr lang="en-ZA" dirty="0">
              <a:solidFill>
                <a:srgbClr val="17365D"/>
              </a:solidFill>
            </a:endParaRPr>
          </a:p>
        </p:txBody>
      </p:sp>
    </p:spTree>
    <p:extLst>
      <p:ext uri="{BB962C8B-B14F-4D97-AF65-F5344CB8AC3E}">
        <p14:creationId xmlns:p14="http://schemas.microsoft.com/office/powerpoint/2010/main" val="248360299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2015-09-17</a:t>
            </a:fld>
            <a:endParaRPr lang="en-ZA">
              <a:solidFill>
                <a:srgbClr val="17365D"/>
              </a:solidFill>
            </a:endParaRPr>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331370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2015-09-17</a:t>
            </a:fld>
            <a:endParaRPr lang="en-ZA">
              <a:solidFill>
                <a:srgbClr val="17365D"/>
              </a:solidFill>
            </a:endParaRPr>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4207216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2015-09-17</a:t>
            </a:fld>
            <a:endParaRPr lang="en-ZA">
              <a:solidFill>
                <a:srgbClr val="17365D"/>
              </a:solidFill>
            </a:endParaRPr>
          </a:p>
        </p:txBody>
      </p:sp>
      <p:sp>
        <p:nvSpPr>
          <p:cNvPr id="8" name="Footer Placeholder 7"/>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9" name="Slide Number Placeholder 8"/>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891980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2015-09-17</a:t>
            </a:fld>
            <a:endParaRPr lang="en-ZA">
              <a:solidFill>
                <a:srgbClr val="17365D"/>
              </a:solidFill>
            </a:endParaRPr>
          </a:p>
        </p:txBody>
      </p:sp>
      <p:sp>
        <p:nvSpPr>
          <p:cNvPr id="4" name="Footer Placeholder 3"/>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5" name="Slide Number Placeholder 4"/>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167346058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2015-09-17</a:t>
            </a:fld>
            <a:endParaRPr lang="en-ZA">
              <a:solidFill>
                <a:srgbClr val="17365D"/>
              </a:solidFill>
            </a:endParaRPr>
          </a:p>
        </p:txBody>
      </p:sp>
      <p:sp>
        <p:nvSpPr>
          <p:cNvPr id="3" name="Footer Placeholder 2"/>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4" name="Slide Number Placeholder 3"/>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398289403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2015-09-17</a:t>
            </a:fld>
            <a:endParaRPr lang="en-ZA">
              <a:solidFill>
                <a:srgbClr val="17365D"/>
              </a:solidFill>
            </a:endParaRPr>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7588234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ZA"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marL="742950" indent="-285750">
              <a:buClr>
                <a:srgbClr val="9FC03B"/>
              </a:buClr>
              <a:buFont typeface="Arial" pitchFamily="34" charset="0"/>
              <a:buChar char="•"/>
              <a:defRPr sz="2000">
                <a:latin typeface="Arial" pitchFamily="34" charset="0"/>
                <a:cs typeface="Arial" pitchFamily="34" charset="0"/>
              </a:defRPr>
            </a:lvl2pPr>
            <a:lvl3pPr marL="1200150" indent="-285750">
              <a:buClr>
                <a:srgbClr val="92D050"/>
              </a:buClr>
              <a:buSzPct val="70000"/>
              <a:buFont typeface="Courier New" pitchFamily="49" charset="0"/>
              <a:buChar char="o"/>
              <a:defRPr sz="1800">
                <a:latin typeface="Arial" pitchFamily="34" charset="0"/>
                <a:cs typeface="Arial"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5296959"/>
            <a:ext cx="2133600" cy="304271"/>
          </a:xfrm>
          <a:prstGeom prst="rect">
            <a:avLst/>
          </a:prstGeom>
        </p:spPr>
        <p:txBody>
          <a:bodyPr/>
          <a:lstStyle>
            <a:lvl1pPr>
              <a:defRPr>
                <a:latin typeface="Arial" pitchFamily="34" charset="0"/>
                <a:cs typeface="Arial" pitchFamily="34" charset="0"/>
              </a:defRPr>
            </a:lvl1pPr>
          </a:lstStyle>
          <a:p>
            <a:fld id="{986C9EB5-A2B4-494A-8466-BDB12800E3A8}" type="datetimeFigureOut">
              <a:rPr lang="en-ZA" smtClean="0"/>
              <a:pPr/>
              <a:t>2015-09-17</a:t>
            </a:fld>
            <a:endParaRPr lang="en-ZA" dirty="0"/>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lvl1pPr>
              <a:defRPr>
                <a:latin typeface="Arial" pitchFamily="34" charset="0"/>
                <a:cs typeface="Arial" pitchFamily="34" charset="0"/>
              </a:defRPr>
            </a:lvl1pPr>
          </a:lstStyle>
          <a:p>
            <a:endParaRPr lang="en-ZA" dirty="0"/>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lvl1pPr>
              <a:defRPr>
                <a:latin typeface="Arial" pitchFamily="34" charset="0"/>
                <a:cs typeface="Arial" pitchFamily="34" charset="0"/>
              </a:defRPr>
            </a:lvl1pPr>
          </a:lstStyle>
          <a:p>
            <a:fld id="{831923E6-5913-48BF-A548-4D7E556FD1DC}" type="slidenum">
              <a:rPr lang="en-ZA" smtClean="0"/>
              <a:pPr/>
              <a:t>‹#›</a:t>
            </a:fld>
            <a:endParaRPr lang="en-ZA" dirty="0"/>
          </a:p>
        </p:txBody>
      </p:sp>
    </p:spTree>
    <p:extLst>
      <p:ext uri="{BB962C8B-B14F-4D97-AF65-F5344CB8AC3E}">
        <p14:creationId xmlns:p14="http://schemas.microsoft.com/office/powerpoint/2010/main" val="256961232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2015-09-17</a:t>
            </a:fld>
            <a:endParaRPr lang="en-ZA">
              <a:solidFill>
                <a:srgbClr val="17365D"/>
              </a:solidFill>
            </a:endParaRPr>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160292295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2015-09-17</a:t>
            </a:fld>
            <a:endParaRPr lang="en-ZA">
              <a:solidFill>
                <a:srgbClr val="17365D"/>
              </a:solidFill>
            </a:endParaRPr>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234175776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solidFill>
                  <a:srgbClr val="17365D"/>
                </a:solidFill>
              </a:rPr>
              <a:pPr/>
              <a:t>2015-09-17</a:t>
            </a:fld>
            <a:endParaRPr lang="en-ZA">
              <a:solidFill>
                <a:srgbClr val="17365D"/>
              </a:solidFill>
            </a:endParaRPr>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solidFill>
                <a:srgbClr val="17365D"/>
              </a:solidFill>
            </a:endParaRPr>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solidFill>
                  <a:srgbClr val="17365D"/>
                </a:solidFill>
              </a:rPr>
              <a:pPr/>
              <a:t>‹#›</a:t>
            </a:fld>
            <a:endParaRPr lang="en-ZA">
              <a:solidFill>
                <a:srgbClr val="17365D"/>
              </a:solidFill>
            </a:endParaRPr>
          </a:p>
        </p:txBody>
      </p:sp>
    </p:spTree>
    <p:extLst>
      <p:ext uri="{BB962C8B-B14F-4D97-AF65-F5344CB8AC3E}">
        <p14:creationId xmlns:p14="http://schemas.microsoft.com/office/powerpoint/2010/main" val="413683631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p:cNvSpPr/>
          <p:nvPr userDrawn="1"/>
        </p:nvSpPr>
        <p:spPr>
          <a:xfrm>
            <a:off x="6588224" y="0"/>
            <a:ext cx="2555776"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7620000" cy="5715000"/>
          </a:xfrm>
          <a:prstGeom prst="rect">
            <a:avLst/>
          </a:prstGeom>
        </p:spPr>
      </p:pic>
      <p:sp>
        <p:nvSpPr>
          <p:cNvPr id="7" name="Title 6"/>
          <p:cNvSpPr>
            <a:spLocks noGrp="1"/>
          </p:cNvSpPr>
          <p:nvPr>
            <p:ph type="title" hasCustomPrompt="1"/>
          </p:nvPr>
        </p:nvSpPr>
        <p:spPr>
          <a:xfrm>
            <a:off x="3810000" y="625252"/>
            <a:ext cx="4470566" cy="1680187"/>
          </a:xfrm>
        </p:spPr>
        <p:txBody>
          <a:bodyPr>
            <a:normAutofit/>
          </a:bodyPr>
          <a:lstStyle>
            <a:lvl1pPr algn="r">
              <a:defRPr sz="2800">
                <a:solidFill>
                  <a:srgbClr val="002850"/>
                </a:solidFill>
                <a:latin typeface="Arial" pitchFamily="34" charset="0"/>
                <a:cs typeface="Arial" pitchFamily="34" charset="0"/>
              </a:defRPr>
            </a:lvl1pPr>
          </a:lstStyle>
          <a:p>
            <a:r>
              <a:rPr lang="en-US" dirty="0" smtClean="0"/>
              <a:t>Title of Presentation</a:t>
            </a:r>
            <a:endParaRPr lang="en-ZA" dirty="0"/>
          </a:p>
        </p:txBody>
      </p:sp>
      <p:pic>
        <p:nvPicPr>
          <p:cNvPr id="2051"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877669" y="3260072"/>
            <a:ext cx="2292300" cy="80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29267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2015-09-17</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02156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2015-09-17</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16629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2015-09-17</a:t>
            </a:fld>
            <a:endParaRPr lang="en-ZA"/>
          </a:p>
        </p:txBody>
      </p:sp>
      <p:sp>
        <p:nvSpPr>
          <p:cNvPr id="8" name="Footer Placeholder 7"/>
          <p:cNvSpPr>
            <a:spLocks noGrp="1"/>
          </p:cNvSpPr>
          <p:nvPr>
            <p:ph type="ftr" sz="quarter" idx="11"/>
          </p:nvPr>
        </p:nvSpPr>
        <p:spPr>
          <a:xfrm>
            <a:off x="3124200" y="5296959"/>
            <a:ext cx="2895600" cy="304271"/>
          </a:xfrm>
          <a:prstGeom prst="rect">
            <a:avLst/>
          </a:prstGeom>
        </p:spPr>
        <p:txBody>
          <a:bodyPr/>
          <a:lstStyle/>
          <a:p>
            <a:endParaRPr lang="en-ZA"/>
          </a:p>
        </p:txBody>
      </p:sp>
      <p:sp>
        <p:nvSpPr>
          <p:cNvPr id="9" name="Slide Number Placeholder 8"/>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249459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2015-09-17</a:t>
            </a:fld>
            <a:endParaRPr lang="en-ZA"/>
          </a:p>
        </p:txBody>
      </p:sp>
      <p:sp>
        <p:nvSpPr>
          <p:cNvPr id="4" name="Footer Placeholder 3"/>
          <p:cNvSpPr>
            <a:spLocks noGrp="1"/>
          </p:cNvSpPr>
          <p:nvPr>
            <p:ph type="ftr" sz="quarter" idx="11"/>
          </p:nvPr>
        </p:nvSpPr>
        <p:spPr>
          <a:xfrm>
            <a:off x="3124200" y="5296959"/>
            <a:ext cx="2895600" cy="304271"/>
          </a:xfrm>
          <a:prstGeom prst="rect">
            <a:avLst/>
          </a:prstGeom>
        </p:spPr>
        <p:txBody>
          <a:bodyPr/>
          <a:lstStyle/>
          <a:p>
            <a:endParaRPr lang="en-ZA"/>
          </a:p>
        </p:txBody>
      </p:sp>
      <p:sp>
        <p:nvSpPr>
          <p:cNvPr id="5" name="Slide Number Placeholder 4"/>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0797186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2015-09-17</a:t>
            </a:fld>
            <a:endParaRPr lang="en-ZA"/>
          </a:p>
        </p:txBody>
      </p:sp>
      <p:sp>
        <p:nvSpPr>
          <p:cNvPr id="3" name="Footer Placeholder 2"/>
          <p:cNvSpPr>
            <a:spLocks noGrp="1"/>
          </p:cNvSpPr>
          <p:nvPr>
            <p:ph type="ftr" sz="quarter" idx="11"/>
          </p:nvPr>
        </p:nvSpPr>
        <p:spPr>
          <a:xfrm>
            <a:off x="3124200" y="5296959"/>
            <a:ext cx="2895600" cy="304271"/>
          </a:xfrm>
          <a:prstGeom prst="rect">
            <a:avLst/>
          </a:prstGeom>
        </p:spPr>
        <p:txBody>
          <a:bodyPr/>
          <a:lstStyle/>
          <a:p>
            <a:endParaRPr lang="en-ZA"/>
          </a:p>
        </p:txBody>
      </p:sp>
      <p:sp>
        <p:nvSpPr>
          <p:cNvPr id="4" name="Slide Number Placeholder 3"/>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9788460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2015-09-17</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6111151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2015-09-17</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5444931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4"/>
            <a:ext cx="8229600" cy="588409"/>
          </a:xfrm>
          <a:prstGeom prst="rect">
            <a:avLst/>
          </a:prstGeom>
        </p:spPr>
        <p:txBody>
          <a:bodyPr vert="horz" lIns="91440" tIns="45720" rIns="91440" bIns="45720" rtlCol="0" anchor="ctr">
            <a:normAutofit/>
          </a:bodyPr>
          <a:lstStyle/>
          <a:p>
            <a:r>
              <a:rPr lang="en-US" dirty="0" smtClean="0"/>
              <a:t>Click to edit Master title style</a:t>
            </a:r>
            <a:endParaRPr lang="en-ZA" dirty="0"/>
          </a:p>
        </p:txBody>
      </p:sp>
      <p:sp>
        <p:nvSpPr>
          <p:cNvPr id="3" name="Text Placeholder 2"/>
          <p:cNvSpPr>
            <a:spLocks noGrp="1"/>
          </p:cNvSpPr>
          <p:nvPr>
            <p:ph type="body" idx="1"/>
          </p:nvPr>
        </p:nvSpPr>
        <p:spPr>
          <a:xfrm>
            <a:off x="467544" y="937288"/>
            <a:ext cx="82296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6" name="Picture 2" descr="C:\Users\martin\Desktop\entelectfooter.png"/>
          <p:cNvPicPr>
            <a:picLocks noChangeAspect="1" noChangeArrowheads="1"/>
          </p:cNvPicPr>
          <p:nvPr userDrawn="1"/>
        </p:nvPicPr>
        <p:blipFill rotWithShape="1">
          <a:blip r:embed="rId13" cstate="print">
            <a:lum bright="70000" contrast="-70000"/>
            <a:extLst>
              <a:ext uri="{28A0092B-C50C-407E-A947-70E740481C1C}">
                <a14:useLocalDpi xmlns:a14="http://schemas.microsoft.com/office/drawing/2010/main" val="0"/>
              </a:ext>
            </a:extLst>
          </a:blip>
          <a:srcRect/>
          <a:stretch/>
        </p:blipFill>
        <p:spPr bwMode="auto">
          <a:xfrm>
            <a:off x="0" y="4837720"/>
            <a:ext cx="9144000" cy="8772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876256" y="203837"/>
            <a:ext cx="1801368" cy="621792"/>
          </a:xfrm>
          <a:prstGeom prst="rect">
            <a:avLst/>
          </a:prstGeom>
        </p:spPr>
      </p:pic>
    </p:spTree>
    <p:extLst>
      <p:ext uri="{BB962C8B-B14F-4D97-AF65-F5344CB8AC3E}">
        <p14:creationId xmlns:p14="http://schemas.microsoft.com/office/powerpoint/2010/main" val="2700826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spcBef>
          <a:spcPct val="0"/>
        </a:spcBef>
        <a:buNone/>
        <a:defRPr lang="en-ZA" sz="3200" b="1" kern="1200" dirty="0">
          <a:solidFill>
            <a:srgbClr val="00285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1pPr>
      <a:lvl2pPr marL="742950" indent="-285750" algn="l" defTabSz="914400" rtl="0" eaLnBrk="1" latinLnBrk="0" hangingPunct="1">
        <a:spcBef>
          <a:spcPct val="20000"/>
        </a:spcBef>
        <a:buClr>
          <a:srgbClr val="9FC03B"/>
        </a:buClr>
        <a:buSzPct val="100000"/>
        <a:buFont typeface="Arial" pitchFamily="34" charset="0"/>
        <a:buChar char="•"/>
        <a:defRPr lang="en-US" sz="2000" kern="1200" dirty="0" smtClean="0">
          <a:solidFill>
            <a:srgbClr val="002850"/>
          </a:solidFill>
          <a:latin typeface="+mn-lt"/>
          <a:ea typeface="+mn-ea"/>
          <a:cs typeface="+mn-cs"/>
        </a:defRPr>
      </a:lvl2pPr>
      <a:lvl3pPr marL="1143000" indent="-228600" algn="l" defTabSz="914400" rtl="0" eaLnBrk="1" latinLnBrk="0" hangingPunct="1">
        <a:spcBef>
          <a:spcPct val="20000"/>
        </a:spcBef>
        <a:buClr>
          <a:schemeClr val="accent1"/>
        </a:buClr>
        <a:buSzPct val="70000"/>
        <a:buFont typeface="Courier New" pitchFamily="49" charset="0"/>
        <a:buChar char="o"/>
        <a:defRPr lang="en-US" sz="1800" kern="1200" dirty="0" smtClean="0">
          <a:solidFill>
            <a:srgbClr val="002850"/>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ZA" sz="2400" kern="1200" dirty="0">
          <a:solidFill>
            <a:srgbClr val="00285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4"/>
            <a:ext cx="8229600" cy="588409"/>
          </a:xfrm>
          <a:prstGeom prst="rect">
            <a:avLst/>
          </a:prstGeom>
        </p:spPr>
        <p:txBody>
          <a:bodyPr vert="horz" lIns="91440" tIns="45720" rIns="91440" bIns="45720" rtlCol="0" anchor="ctr">
            <a:normAutofit/>
          </a:bodyPr>
          <a:lstStyle/>
          <a:p>
            <a:r>
              <a:rPr lang="en-US" dirty="0" smtClean="0"/>
              <a:t>Click to edit Master title style</a:t>
            </a:r>
            <a:endParaRPr lang="en-ZA" dirty="0"/>
          </a:p>
        </p:txBody>
      </p:sp>
      <p:sp>
        <p:nvSpPr>
          <p:cNvPr id="3" name="Text Placeholder 2"/>
          <p:cNvSpPr>
            <a:spLocks noGrp="1"/>
          </p:cNvSpPr>
          <p:nvPr>
            <p:ph type="body" idx="1"/>
          </p:nvPr>
        </p:nvSpPr>
        <p:spPr>
          <a:xfrm>
            <a:off x="467544" y="937288"/>
            <a:ext cx="82296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6" name="Picture 2" descr="C:\Users\martin\Desktop\entelectfooter.png"/>
          <p:cNvPicPr>
            <a:picLocks noChangeAspect="1" noChangeArrowheads="1"/>
          </p:cNvPicPr>
          <p:nvPr userDrawn="1"/>
        </p:nvPicPr>
        <p:blipFill rotWithShape="1">
          <a:blip r:embed="rId14" cstate="print">
            <a:lum bright="70000" contrast="-70000"/>
            <a:extLst>
              <a:ext uri="{28A0092B-C50C-407E-A947-70E740481C1C}">
                <a14:useLocalDpi xmlns:a14="http://schemas.microsoft.com/office/drawing/2010/main" val="0"/>
              </a:ext>
            </a:extLst>
          </a:blip>
          <a:srcRect/>
          <a:stretch/>
        </p:blipFill>
        <p:spPr bwMode="auto">
          <a:xfrm>
            <a:off x="0" y="4837720"/>
            <a:ext cx="9144000" cy="8772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Logos\Signature artwork\Master signature\With positioning\logo_ent_5cm.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812685" y="193204"/>
            <a:ext cx="1881187" cy="665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3511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txStyles>
    <p:titleStyle>
      <a:lvl1pPr algn="l" defTabSz="914400" rtl="0" eaLnBrk="1" latinLnBrk="0" hangingPunct="1">
        <a:spcBef>
          <a:spcPct val="0"/>
        </a:spcBef>
        <a:buNone/>
        <a:defRPr lang="en-ZA" sz="3200" b="1" kern="1200" dirty="0">
          <a:solidFill>
            <a:srgbClr val="00285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1pPr>
      <a:lvl2pPr marL="742950" indent="-285750" algn="l" defTabSz="914400" rtl="0" eaLnBrk="1" latinLnBrk="0" hangingPunct="1">
        <a:spcBef>
          <a:spcPct val="20000"/>
        </a:spcBef>
        <a:buClr>
          <a:srgbClr val="9FC03B"/>
        </a:buClr>
        <a:buSzPct val="100000"/>
        <a:buFont typeface="Arial" pitchFamily="34" charset="0"/>
        <a:buChar char="•"/>
        <a:defRPr lang="en-US" sz="2000" kern="1200" dirty="0" smtClean="0">
          <a:solidFill>
            <a:srgbClr val="002850"/>
          </a:solidFill>
          <a:latin typeface="+mn-lt"/>
          <a:ea typeface="+mn-ea"/>
          <a:cs typeface="+mn-cs"/>
        </a:defRPr>
      </a:lvl2pPr>
      <a:lvl3pPr marL="1143000" indent="-228600" algn="l" defTabSz="914400" rtl="0" eaLnBrk="1" latinLnBrk="0" hangingPunct="1">
        <a:spcBef>
          <a:spcPct val="20000"/>
        </a:spcBef>
        <a:buClr>
          <a:schemeClr val="accent1"/>
        </a:buClr>
        <a:buSzPct val="70000"/>
        <a:buFont typeface="Courier New" pitchFamily="49" charset="0"/>
        <a:buChar char="o"/>
        <a:defRPr lang="en-US" sz="1800" kern="1200" dirty="0" smtClean="0">
          <a:solidFill>
            <a:srgbClr val="002850"/>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ZA" sz="2400" kern="1200" dirty="0">
          <a:solidFill>
            <a:srgbClr val="00285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91050" y="1849388"/>
            <a:ext cx="3672408" cy="720080"/>
          </a:xfrm>
          <a:prstGeom prst="rect">
            <a:avLst/>
          </a:prstGeom>
        </p:spPr>
        <p:txBody>
          <a:bodyPr vert="horz" lIns="91440" tIns="45720" rIns="91440" bIns="45720" rtlCol="0" anchor="ctr">
            <a:noAutofit/>
          </a:bodyPr>
          <a:lstStyle>
            <a:lvl1pPr algn="r" defTabSz="914400" rtl="0" eaLnBrk="1" latinLnBrk="0" hangingPunct="1">
              <a:spcBef>
                <a:spcPct val="0"/>
              </a:spcBef>
              <a:buNone/>
              <a:defRPr lang="en-ZA" sz="3600" b="1" kern="1200">
                <a:solidFill>
                  <a:srgbClr val="002850"/>
                </a:solidFill>
                <a:latin typeface="+mj-lt"/>
                <a:ea typeface="+mj-ea"/>
                <a:cs typeface="+mj-cs"/>
              </a:defRPr>
            </a:lvl1pPr>
          </a:lstStyle>
          <a:p>
            <a:r>
              <a:rPr sz="1800" b="0" dirty="0" err="1" smtClean="0">
                <a:solidFill>
                  <a:prstClr val="white">
                    <a:lumMod val="50000"/>
                  </a:prstClr>
                </a:solidFill>
                <a:latin typeface="Arial" pitchFamily="34" charset="0"/>
                <a:cs typeface="Arial" pitchFamily="34" charset="0"/>
              </a:rPr>
              <a:t>Eugène</a:t>
            </a:r>
            <a:r>
              <a:rPr sz="1800" b="0" dirty="0" smtClean="0">
                <a:solidFill>
                  <a:prstClr val="white">
                    <a:lumMod val="50000"/>
                  </a:prstClr>
                </a:solidFill>
                <a:latin typeface="Arial" pitchFamily="34" charset="0"/>
                <a:cs typeface="Arial" pitchFamily="34" charset="0"/>
              </a:rPr>
              <a:t> De Villiers</a:t>
            </a:r>
          </a:p>
          <a:p>
            <a:r>
              <a:rPr lang="en-ZA" sz="1800" b="0" dirty="0">
                <a:solidFill>
                  <a:prstClr val="white">
                    <a:lumMod val="50000"/>
                  </a:prstClr>
                </a:solidFill>
                <a:latin typeface="Arial" pitchFamily="34" charset="0"/>
                <a:cs typeface="Arial" pitchFamily="34" charset="0"/>
              </a:rPr>
              <a:t>Pieter Koornhof</a:t>
            </a:r>
            <a:endParaRPr sz="1800" b="0" dirty="0" smtClean="0">
              <a:solidFill>
                <a:prstClr val="white">
                  <a:lumMod val="50000"/>
                </a:prstClr>
              </a:solidFill>
              <a:latin typeface="Arial" pitchFamily="34" charset="0"/>
              <a:cs typeface="Arial" pitchFamily="34" charset="0"/>
            </a:endParaRPr>
          </a:p>
          <a:p>
            <a:r>
              <a:rPr sz="1800" b="0" dirty="0">
                <a:solidFill>
                  <a:prstClr val="white">
                    <a:lumMod val="50000"/>
                  </a:prstClr>
                </a:solidFill>
                <a:latin typeface="Arial" pitchFamily="34" charset="0"/>
                <a:cs typeface="Arial" pitchFamily="34" charset="0"/>
              </a:rPr>
              <a:t> </a:t>
            </a:r>
            <a:r>
              <a:rPr sz="1800" b="0" dirty="0" smtClean="0">
                <a:solidFill>
                  <a:prstClr val="white">
                    <a:lumMod val="50000"/>
                  </a:prstClr>
                </a:solidFill>
                <a:latin typeface="Arial" pitchFamily="34" charset="0"/>
                <a:cs typeface="Arial" pitchFamily="34" charset="0"/>
              </a:rPr>
              <a:t> </a:t>
            </a:r>
            <a:endParaRPr sz="1800" b="0" dirty="0">
              <a:solidFill>
                <a:prstClr val="white">
                  <a:lumMod val="50000"/>
                </a:prstClr>
              </a:solidFill>
              <a:latin typeface="Arial" pitchFamily="34" charset="0"/>
              <a:cs typeface="Arial" pitchFamily="34" charset="0"/>
            </a:endParaRPr>
          </a:p>
        </p:txBody>
      </p:sp>
      <p:sp>
        <p:nvSpPr>
          <p:cNvPr id="4" name="Title 3"/>
          <p:cNvSpPr>
            <a:spLocks noGrp="1"/>
          </p:cNvSpPr>
          <p:nvPr>
            <p:ph type="title"/>
          </p:nvPr>
        </p:nvSpPr>
        <p:spPr>
          <a:xfrm>
            <a:off x="3851920" y="841276"/>
            <a:ext cx="4428646" cy="1152128"/>
          </a:xfrm>
        </p:spPr>
        <p:txBody>
          <a:bodyPr/>
          <a:lstStyle/>
          <a:p>
            <a:r>
              <a:rPr lang="en-US" dirty="0" smtClean="0"/>
              <a:t>Domain Driven Design</a:t>
            </a:r>
            <a:endParaRPr lang="en-ZA" dirty="0"/>
          </a:p>
        </p:txBody>
      </p:sp>
    </p:spTree>
    <p:extLst>
      <p:ext uri="{BB962C8B-B14F-4D97-AF65-F5344CB8AC3E}">
        <p14:creationId xmlns:p14="http://schemas.microsoft.com/office/powerpoint/2010/main" val="1010022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Domain Structure - Entities</a:t>
            </a:r>
            <a:endParaRPr lang="en-ZA" dirty="0"/>
          </a:p>
        </p:txBody>
      </p:sp>
      <p:sp>
        <p:nvSpPr>
          <p:cNvPr id="3" name="Content Placeholder 2"/>
          <p:cNvSpPr>
            <a:spLocks noGrp="1"/>
          </p:cNvSpPr>
          <p:nvPr>
            <p:ph idx="1"/>
          </p:nvPr>
        </p:nvSpPr>
        <p:spPr/>
        <p:txBody>
          <a:bodyPr/>
          <a:lstStyle/>
          <a:p>
            <a:endParaRPr lang="en-ZA" dirty="0" smtClean="0"/>
          </a:p>
          <a:p>
            <a:endParaRPr lang="en-ZA" dirty="0" smtClean="0"/>
          </a:p>
          <a:p>
            <a:r>
              <a:rPr lang="en-ZA" dirty="0" smtClean="0"/>
              <a:t>Known By Its Identity</a:t>
            </a:r>
          </a:p>
          <a:p>
            <a:endParaRPr lang="en-ZA" dirty="0" smtClean="0"/>
          </a:p>
          <a:p>
            <a:r>
              <a:rPr lang="en-ZA" dirty="0" smtClean="0">
                <a:solidFill>
                  <a:schemeClr val="tx1"/>
                </a:solidFill>
              </a:rPr>
              <a:t>Responsible for </a:t>
            </a:r>
            <a:r>
              <a:rPr lang="en-ZA" dirty="0">
                <a:solidFill>
                  <a:schemeClr val="tx1"/>
                </a:solidFill>
              </a:rPr>
              <a:t>tracking it's state and the </a:t>
            </a:r>
            <a:r>
              <a:rPr lang="en-ZA" dirty="0" smtClean="0">
                <a:solidFill>
                  <a:schemeClr val="tx1"/>
                </a:solidFill>
              </a:rPr>
              <a:t>business rules</a:t>
            </a:r>
          </a:p>
          <a:p>
            <a:endParaRPr lang="en-US" dirty="0" smtClean="0">
              <a:solidFill>
                <a:schemeClr val="tx1"/>
              </a:solidFill>
            </a:endParaRPr>
          </a:p>
          <a:p>
            <a:r>
              <a:rPr lang="en-US" dirty="0" smtClean="0">
                <a:solidFill>
                  <a:schemeClr val="tx1"/>
                </a:solidFill>
              </a:rPr>
              <a:t>Persists beyond application lifespan</a:t>
            </a:r>
            <a:endParaRPr lang="en-ZA" dirty="0">
              <a:solidFill>
                <a:schemeClr val="tx1"/>
              </a:solidFill>
            </a:endParaRPr>
          </a:p>
        </p:txBody>
      </p:sp>
    </p:spTree>
    <p:extLst>
      <p:ext uri="{BB962C8B-B14F-4D97-AF65-F5344CB8AC3E}">
        <p14:creationId xmlns:p14="http://schemas.microsoft.com/office/powerpoint/2010/main" val="1868674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Domain Structure – Value Types</a:t>
            </a:r>
            <a:endParaRPr lang="en-ZA" dirty="0"/>
          </a:p>
        </p:txBody>
      </p:sp>
      <p:sp>
        <p:nvSpPr>
          <p:cNvPr id="3" name="Content Placeholder 2"/>
          <p:cNvSpPr>
            <a:spLocks noGrp="1"/>
          </p:cNvSpPr>
          <p:nvPr>
            <p:ph idx="1"/>
          </p:nvPr>
        </p:nvSpPr>
        <p:spPr/>
        <p:txBody>
          <a:bodyPr/>
          <a:lstStyle/>
          <a:p>
            <a:endParaRPr lang="en-ZA" dirty="0" smtClean="0"/>
          </a:p>
          <a:p>
            <a:endParaRPr lang="en-ZA" dirty="0" smtClean="0"/>
          </a:p>
          <a:p>
            <a:r>
              <a:rPr lang="en-ZA" dirty="0" smtClean="0"/>
              <a:t>Known By Its Properties</a:t>
            </a:r>
          </a:p>
          <a:p>
            <a:endParaRPr lang="en-ZA" dirty="0" smtClean="0"/>
          </a:p>
          <a:p>
            <a:r>
              <a:rPr lang="en-ZA" dirty="0" smtClean="0"/>
              <a:t>Immutable</a:t>
            </a:r>
          </a:p>
          <a:p>
            <a:endParaRPr lang="en-US" dirty="0"/>
          </a:p>
          <a:p>
            <a:r>
              <a:rPr lang="en-US" dirty="0" smtClean="0"/>
              <a:t>Describes Characteristics of something</a:t>
            </a:r>
            <a:endParaRPr lang="en-ZA" dirty="0" smtClean="0"/>
          </a:p>
          <a:p>
            <a:endParaRPr lang="en-US" dirty="0"/>
          </a:p>
          <a:p>
            <a:endParaRPr lang="en-ZA" dirty="0"/>
          </a:p>
        </p:txBody>
      </p:sp>
    </p:spTree>
    <p:extLst>
      <p:ext uri="{BB962C8B-B14F-4D97-AF65-F5344CB8AC3E}">
        <p14:creationId xmlns:p14="http://schemas.microsoft.com/office/powerpoint/2010/main" val="1851456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t>Domain </a:t>
            </a:r>
            <a:r>
              <a:rPr lang="en-ZA" dirty="0"/>
              <a:t>Structure - </a:t>
            </a:r>
            <a:r>
              <a:rPr lang="en-ZA" dirty="0" smtClean="0"/>
              <a:t>Aggregates</a:t>
            </a:r>
            <a:endParaRPr lang="en-ZA" dirty="0"/>
          </a:p>
        </p:txBody>
      </p:sp>
      <p:sp>
        <p:nvSpPr>
          <p:cNvPr id="3" name="Content Placeholder 2"/>
          <p:cNvSpPr>
            <a:spLocks noGrp="1"/>
          </p:cNvSpPr>
          <p:nvPr>
            <p:ph idx="1"/>
          </p:nvPr>
        </p:nvSpPr>
        <p:spPr/>
        <p:txBody>
          <a:bodyPr/>
          <a:lstStyle/>
          <a:p>
            <a:endParaRPr lang="en-ZA" dirty="0" smtClean="0"/>
          </a:p>
          <a:p>
            <a:endParaRPr lang="en-ZA" dirty="0" smtClean="0"/>
          </a:p>
          <a:p>
            <a:r>
              <a:rPr lang="en-ZA" dirty="0" smtClean="0"/>
              <a:t>Boundary</a:t>
            </a:r>
          </a:p>
          <a:p>
            <a:endParaRPr lang="en-ZA" dirty="0" smtClean="0"/>
          </a:p>
          <a:p>
            <a:r>
              <a:rPr lang="en-ZA" dirty="0" smtClean="0"/>
              <a:t>Aggregate Root</a:t>
            </a:r>
          </a:p>
          <a:p>
            <a:endParaRPr lang="en-US" dirty="0"/>
          </a:p>
          <a:p>
            <a:r>
              <a:rPr lang="en-US" dirty="0" smtClean="0"/>
              <a:t>Responsible for aggregates and entities encapsulated by it</a:t>
            </a:r>
            <a:endParaRPr lang="en-ZA" dirty="0" smtClean="0"/>
          </a:p>
        </p:txBody>
      </p:sp>
    </p:spTree>
    <p:extLst>
      <p:ext uri="{BB962C8B-B14F-4D97-AF65-F5344CB8AC3E}">
        <p14:creationId xmlns:p14="http://schemas.microsoft.com/office/powerpoint/2010/main" val="123824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52" y="481236"/>
            <a:ext cx="8508375" cy="4968551"/>
          </a:xfrm>
          <a:prstGeom prst="rect">
            <a:avLst/>
          </a:prstGeom>
        </p:spPr>
      </p:pic>
      <p:sp>
        <p:nvSpPr>
          <p:cNvPr id="2" name="Title 1"/>
          <p:cNvSpPr>
            <a:spLocks noGrp="1"/>
          </p:cNvSpPr>
          <p:nvPr>
            <p:ph type="title"/>
          </p:nvPr>
        </p:nvSpPr>
        <p:spPr/>
        <p:txBody>
          <a:bodyPr/>
          <a:lstStyle/>
          <a:p>
            <a:r>
              <a:rPr lang="en-ZA" dirty="0" smtClean="0"/>
              <a:t>Domain Structure</a:t>
            </a:r>
            <a:endParaRPr lang="en-ZA" dirty="0"/>
          </a:p>
        </p:txBody>
      </p:sp>
    </p:spTree>
    <p:extLst>
      <p:ext uri="{BB962C8B-B14F-4D97-AF65-F5344CB8AC3E}">
        <p14:creationId xmlns:p14="http://schemas.microsoft.com/office/powerpoint/2010/main" val="1282147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pPr marL="0" indent="0">
              <a:buNone/>
            </a:pPr>
            <a:r>
              <a:rPr lang="en-ZA" dirty="0" smtClean="0"/>
              <a:t>			Bounded </a:t>
            </a:r>
            <a:r>
              <a:rPr lang="en-ZA" dirty="0"/>
              <a:t>Context</a:t>
            </a:r>
          </a:p>
        </p:txBody>
      </p:sp>
    </p:spTree>
    <p:extLst>
      <p:ext uri="{BB962C8B-B14F-4D97-AF65-F5344CB8AC3E}">
        <p14:creationId xmlns:p14="http://schemas.microsoft.com/office/powerpoint/2010/main" val="2518146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Application Structure</a:t>
            </a:r>
            <a:endParaRPr lang="en-ZA" dirty="0"/>
          </a:p>
        </p:txBody>
      </p:sp>
      <p:sp>
        <p:nvSpPr>
          <p:cNvPr id="5" name="Content Placeholder 4"/>
          <p:cNvSpPr>
            <a:spLocks noGrp="1"/>
          </p:cNvSpPr>
          <p:nvPr>
            <p:ph idx="1"/>
          </p:nvPr>
        </p:nvSpPr>
        <p:spPr/>
        <p:txBody>
          <a:bodyPr/>
          <a:lstStyle/>
          <a:p>
            <a:endParaRPr lang="en-US" dirty="0" smtClean="0"/>
          </a:p>
          <a:p>
            <a:r>
              <a:rPr lang="en-US" dirty="0" smtClean="0"/>
              <a:t>Domain is at the center</a:t>
            </a:r>
          </a:p>
          <a:p>
            <a:endParaRPr lang="en-US" dirty="0" smtClean="0"/>
          </a:p>
          <a:p>
            <a:r>
              <a:rPr lang="en-US" dirty="0" smtClean="0"/>
              <a:t>It is clearly isolated</a:t>
            </a:r>
          </a:p>
          <a:p>
            <a:endParaRPr lang="en-US" dirty="0" smtClean="0"/>
          </a:p>
          <a:p>
            <a:r>
              <a:rPr lang="en-US" dirty="0" smtClean="0"/>
              <a:t>It references nothing</a:t>
            </a:r>
          </a:p>
          <a:p>
            <a:endParaRPr lang="en-US" dirty="0" smtClean="0"/>
          </a:p>
          <a:p>
            <a:r>
              <a:rPr lang="en-US" dirty="0" smtClean="0"/>
              <a:t>It is in charge of all decisions</a:t>
            </a:r>
          </a:p>
          <a:p>
            <a:pPr marL="0" indent="0">
              <a:buNone/>
            </a:pPr>
            <a:endParaRPr lang="en-ZA" dirty="0"/>
          </a:p>
        </p:txBody>
      </p:sp>
    </p:spTree>
    <p:extLst>
      <p:ext uri="{BB962C8B-B14F-4D97-AF65-F5344CB8AC3E}">
        <p14:creationId xmlns:p14="http://schemas.microsoft.com/office/powerpoint/2010/main" val="3023994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endParaRPr lang="en-ZA"/>
          </a:p>
        </p:txBody>
      </p:sp>
      <p:pic>
        <p:nvPicPr>
          <p:cNvPr id="3074" name="Picture 2" descr="http://blog.mattwynne.net/wp-content/uploads/2012/06/hexagonal_architecture_sket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6" y="7765"/>
            <a:ext cx="9134144" cy="5688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959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0608" y="-742900"/>
            <a:ext cx="12332041" cy="6863580"/>
          </a:xfrm>
        </p:spPr>
      </p:pic>
    </p:spTree>
    <p:extLst>
      <p:ext uri="{BB962C8B-B14F-4D97-AF65-F5344CB8AC3E}">
        <p14:creationId xmlns:p14="http://schemas.microsoft.com/office/powerpoint/2010/main" val="3964664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t>Agenda</a:t>
            </a:r>
            <a:endParaRPr lang="en-ZA" dirty="0"/>
          </a:p>
        </p:txBody>
      </p:sp>
      <p:sp>
        <p:nvSpPr>
          <p:cNvPr id="3" name="Content Placeholder 2"/>
          <p:cNvSpPr>
            <a:spLocks noGrp="1"/>
          </p:cNvSpPr>
          <p:nvPr>
            <p:ph idx="1"/>
          </p:nvPr>
        </p:nvSpPr>
        <p:spPr>
          <a:xfrm>
            <a:off x="467544" y="937288"/>
            <a:ext cx="8229600" cy="4440492"/>
          </a:xfrm>
        </p:spPr>
        <p:txBody>
          <a:bodyPr>
            <a:normAutofit fontScale="92500" lnSpcReduction="10000"/>
          </a:bodyPr>
          <a:lstStyle/>
          <a:p>
            <a:r>
              <a:rPr lang="en-US" dirty="0" smtClean="0"/>
              <a:t>Why DDD</a:t>
            </a:r>
          </a:p>
          <a:p>
            <a:endParaRPr lang="en-ZA" dirty="0" smtClean="0"/>
          </a:p>
          <a:p>
            <a:r>
              <a:rPr lang="en-ZA" dirty="0" smtClean="0"/>
              <a:t>Ubiquitous Language</a:t>
            </a:r>
          </a:p>
          <a:p>
            <a:endParaRPr lang="en-ZA" dirty="0" smtClean="0"/>
          </a:p>
          <a:p>
            <a:r>
              <a:rPr lang="en-US" dirty="0" smtClean="0"/>
              <a:t>Domain Structure</a:t>
            </a:r>
          </a:p>
          <a:p>
            <a:endParaRPr lang="en-ZA" dirty="0" smtClean="0"/>
          </a:p>
          <a:p>
            <a:r>
              <a:rPr lang="en-ZA" dirty="0" smtClean="0"/>
              <a:t>Application Structure</a:t>
            </a:r>
          </a:p>
          <a:p>
            <a:endParaRPr lang="en-ZA" dirty="0" smtClean="0"/>
          </a:p>
          <a:p>
            <a:r>
              <a:rPr lang="en-US" dirty="0" smtClean="0"/>
              <a:t>Practical Example</a:t>
            </a:r>
          </a:p>
          <a:p>
            <a:endParaRPr lang="en-ZA" dirty="0" smtClean="0"/>
          </a:p>
          <a:p>
            <a:r>
              <a:rPr lang="en-ZA" dirty="0" smtClean="0"/>
              <a:t>D I Y</a:t>
            </a:r>
          </a:p>
        </p:txBody>
      </p:sp>
    </p:spTree>
    <p:extLst>
      <p:ext uri="{BB962C8B-B14F-4D97-AF65-F5344CB8AC3E}">
        <p14:creationId xmlns:p14="http://schemas.microsoft.com/office/powerpoint/2010/main" val="3824797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dirty="0"/>
          </a:p>
        </p:txBody>
      </p:sp>
      <p:sp>
        <p:nvSpPr>
          <p:cNvPr id="3" name="Content Placeholder 2"/>
          <p:cNvSpPr>
            <a:spLocks noGrp="1"/>
          </p:cNvSpPr>
          <p:nvPr>
            <p:ph idx="1"/>
          </p:nvPr>
        </p:nvSpPr>
        <p:spPr>
          <a:xfrm>
            <a:off x="467544" y="937288"/>
            <a:ext cx="7848872" cy="3771636"/>
          </a:xfrm>
        </p:spPr>
        <p:txBody>
          <a:bodyPr>
            <a:normAutofit/>
          </a:bodyPr>
          <a:lstStyle/>
          <a:p>
            <a:pPr marL="0" indent="0">
              <a:buNone/>
            </a:pPr>
            <a:endParaRPr lang="en-US" dirty="0"/>
          </a:p>
          <a:p>
            <a:pPr marL="0" indent="0">
              <a:buNone/>
            </a:pPr>
            <a:r>
              <a:rPr lang="en-US" sz="15600" dirty="0" smtClean="0"/>
              <a:t>				</a:t>
            </a:r>
            <a:endParaRPr lang="en-ZA" sz="15600" dirty="0"/>
          </a:p>
        </p:txBody>
      </p:sp>
      <p:sp>
        <p:nvSpPr>
          <p:cNvPr id="5" name="Action Button: Help 4">
            <a:hlinkClick r:id="" action="ppaction://noaction" highlightClick="1"/>
          </p:cNvPr>
          <p:cNvSpPr/>
          <p:nvPr/>
        </p:nvSpPr>
        <p:spPr>
          <a:xfrm>
            <a:off x="0" y="937289"/>
            <a:ext cx="9144000" cy="4008443"/>
          </a:xfrm>
          <a:prstGeom prst="actionButtonHelp">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3685894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duncannisbet.co.uk/wp-content/uploads/2014/04/DomainDrivenDesign.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409228"/>
            <a:ext cx="3322340" cy="4392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481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771800" y="337220"/>
            <a:ext cx="3456384" cy="4714508"/>
          </a:xfrm>
          <a:prstGeom prst="rect">
            <a:avLst/>
          </a:prstGeom>
        </p:spPr>
      </p:pic>
    </p:spTree>
    <p:extLst>
      <p:ext uri="{BB962C8B-B14F-4D97-AF65-F5344CB8AC3E}">
        <p14:creationId xmlns:p14="http://schemas.microsoft.com/office/powerpoint/2010/main" val="1726802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dirty="0"/>
          </a:p>
        </p:txBody>
      </p:sp>
      <p:sp>
        <p:nvSpPr>
          <p:cNvPr id="3" name="Content Placeholder 2"/>
          <p:cNvSpPr>
            <a:spLocks noGrp="1"/>
          </p:cNvSpPr>
          <p:nvPr>
            <p:ph idx="1"/>
          </p:nvPr>
        </p:nvSpPr>
        <p:spPr>
          <a:xfrm>
            <a:off x="467544" y="937288"/>
            <a:ext cx="7848872" cy="3771636"/>
          </a:xfrm>
        </p:spPr>
        <p:txBody>
          <a:bodyPr>
            <a:normAutofit/>
          </a:bodyPr>
          <a:lstStyle/>
          <a:p>
            <a:pPr marL="0" indent="0">
              <a:buNone/>
            </a:pPr>
            <a:endParaRPr lang="en-US" dirty="0"/>
          </a:p>
          <a:p>
            <a:pPr marL="0" indent="0">
              <a:buNone/>
            </a:pPr>
            <a:r>
              <a:rPr lang="en-US" sz="15600" dirty="0" smtClean="0"/>
              <a:t>				</a:t>
            </a:r>
            <a:endParaRPr lang="en-ZA" sz="15600" dirty="0"/>
          </a:p>
        </p:txBody>
      </p:sp>
      <p:sp>
        <p:nvSpPr>
          <p:cNvPr id="5" name="Action Button: Help 4">
            <a:hlinkClick r:id="" action="ppaction://noaction" highlightClick="1"/>
          </p:cNvPr>
          <p:cNvSpPr/>
          <p:nvPr/>
        </p:nvSpPr>
        <p:spPr>
          <a:xfrm>
            <a:off x="0" y="937289"/>
            <a:ext cx="9144000" cy="4008443"/>
          </a:xfrm>
          <a:prstGeom prst="actionButtonHelp">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1075039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Ubiquitous Language</a:t>
            </a:r>
          </a:p>
        </p:txBody>
      </p:sp>
      <p:sp>
        <p:nvSpPr>
          <p:cNvPr id="3" name="Content Placeholder 2"/>
          <p:cNvSpPr>
            <a:spLocks noGrp="1"/>
          </p:cNvSpPr>
          <p:nvPr>
            <p:ph idx="1"/>
          </p:nvPr>
        </p:nvSpPr>
        <p:spPr>
          <a:xfrm>
            <a:off x="467544" y="937288"/>
            <a:ext cx="8229600" cy="4440492"/>
          </a:xfrm>
        </p:spPr>
        <p:txBody>
          <a:bodyPr>
            <a:normAutofit/>
          </a:bodyPr>
          <a:lstStyle/>
          <a:p>
            <a:pPr marL="0" indent="0">
              <a:buNone/>
            </a:pPr>
            <a:endParaRPr lang="en-US" dirty="0"/>
          </a:p>
          <a:p>
            <a:endParaRPr lang="en-US" dirty="0" smtClean="0"/>
          </a:p>
          <a:p>
            <a:r>
              <a:rPr lang="en-US" dirty="0" smtClean="0"/>
              <a:t>Modelling Out Loud</a:t>
            </a:r>
          </a:p>
          <a:p>
            <a:endParaRPr lang="en-US" dirty="0" smtClean="0"/>
          </a:p>
          <a:p>
            <a:r>
              <a:rPr lang="en-US" dirty="0" smtClean="0"/>
              <a:t>One Team, One Language</a:t>
            </a:r>
          </a:p>
          <a:p>
            <a:endParaRPr lang="en-US" dirty="0" smtClean="0"/>
          </a:p>
          <a:p>
            <a:r>
              <a:rPr lang="en-US" dirty="0" smtClean="0"/>
              <a:t>Documents and Diagrams (written)</a:t>
            </a:r>
          </a:p>
          <a:p>
            <a:pPr marL="0" indent="0">
              <a:buNone/>
            </a:pPr>
            <a:endParaRPr lang="en-US" dirty="0" smtClean="0"/>
          </a:p>
        </p:txBody>
      </p:sp>
    </p:spTree>
    <p:extLst>
      <p:ext uri="{BB962C8B-B14F-4D97-AF65-F5344CB8AC3E}">
        <p14:creationId xmlns:p14="http://schemas.microsoft.com/office/powerpoint/2010/main" val="265862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Ubiquitous Language</a:t>
            </a:r>
          </a:p>
        </p:txBody>
      </p:sp>
      <p:sp>
        <p:nvSpPr>
          <p:cNvPr id="3" name="Content Placeholder 2"/>
          <p:cNvSpPr>
            <a:spLocks noGrp="1"/>
          </p:cNvSpPr>
          <p:nvPr>
            <p:ph idx="1"/>
          </p:nvPr>
        </p:nvSpPr>
        <p:spPr>
          <a:xfrm>
            <a:off x="467544" y="937288"/>
            <a:ext cx="8229600" cy="4440492"/>
          </a:xfrm>
        </p:spPr>
        <p:txBody>
          <a:bodyPr>
            <a:normAutofit/>
          </a:bodyPr>
          <a:lstStyle/>
          <a:p>
            <a:r>
              <a:rPr lang="en-US" dirty="0" smtClean="0"/>
              <a:t>Binding Model and Implementation</a:t>
            </a:r>
          </a:p>
          <a:p>
            <a:endParaRPr lang="en-US" dirty="0" smtClean="0"/>
          </a:p>
          <a:p>
            <a:r>
              <a:rPr lang="en-US" dirty="0" smtClean="0"/>
              <a:t>Cultivating a language based on the model</a:t>
            </a:r>
          </a:p>
          <a:p>
            <a:endParaRPr lang="en-US" dirty="0" smtClean="0"/>
          </a:p>
          <a:p>
            <a:r>
              <a:rPr lang="en-US" dirty="0" smtClean="0"/>
              <a:t>Developing a knowledge-rich model</a:t>
            </a:r>
          </a:p>
          <a:p>
            <a:endParaRPr lang="en-US" dirty="0" smtClean="0"/>
          </a:p>
          <a:p>
            <a:r>
              <a:rPr lang="en-US" dirty="0" smtClean="0"/>
              <a:t>Distilling the model</a:t>
            </a:r>
          </a:p>
          <a:p>
            <a:endParaRPr lang="en-US" dirty="0" smtClean="0"/>
          </a:p>
          <a:p>
            <a:r>
              <a:rPr lang="en-US" dirty="0" smtClean="0"/>
              <a:t>Brainstorming and experimenting</a:t>
            </a:r>
            <a:endParaRPr lang="en-ZA" dirty="0" smtClean="0"/>
          </a:p>
        </p:txBody>
      </p:sp>
    </p:spTree>
    <p:extLst>
      <p:ext uri="{BB962C8B-B14F-4D97-AF65-F5344CB8AC3E}">
        <p14:creationId xmlns:p14="http://schemas.microsoft.com/office/powerpoint/2010/main" val="276184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t>Domain Structure</a:t>
            </a:r>
            <a:endParaRPr lang="en-ZA" dirty="0"/>
          </a:p>
        </p:txBody>
      </p:sp>
      <p:sp>
        <p:nvSpPr>
          <p:cNvPr id="3" name="Content Placeholder 2"/>
          <p:cNvSpPr>
            <a:spLocks noGrp="1"/>
          </p:cNvSpPr>
          <p:nvPr>
            <p:ph idx="1"/>
          </p:nvPr>
        </p:nvSpPr>
        <p:spPr>
          <a:xfrm>
            <a:off x="467544" y="937288"/>
            <a:ext cx="8229600" cy="4440492"/>
          </a:xfrm>
        </p:spPr>
        <p:txBody>
          <a:bodyPr>
            <a:normAutofit/>
          </a:bodyPr>
          <a:lstStyle/>
          <a:p>
            <a:endParaRPr lang="en-US" dirty="0" smtClean="0"/>
          </a:p>
          <a:p>
            <a:r>
              <a:rPr lang="en-US" dirty="0" smtClean="0"/>
              <a:t>Value Types</a:t>
            </a:r>
          </a:p>
          <a:p>
            <a:endParaRPr lang="en-US" dirty="0" smtClean="0"/>
          </a:p>
          <a:p>
            <a:r>
              <a:rPr lang="en-US" dirty="0" smtClean="0"/>
              <a:t>Entities</a:t>
            </a:r>
          </a:p>
          <a:p>
            <a:endParaRPr lang="en-US" dirty="0" smtClean="0"/>
          </a:p>
          <a:p>
            <a:r>
              <a:rPr lang="en-US" dirty="0" smtClean="0"/>
              <a:t>Aggregates</a:t>
            </a:r>
          </a:p>
          <a:p>
            <a:endParaRPr lang="en-US" dirty="0" smtClean="0"/>
          </a:p>
          <a:p>
            <a:r>
              <a:rPr lang="en-US" dirty="0" smtClean="0"/>
              <a:t>Bounded Context</a:t>
            </a:r>
          </a:p>
          <a:p>
            <a:endParaRPr lang="en-ZA" dirty="0" smtClean="0"/>
          </a:p>
        </p:txBody>
      </p:sp>
    </p:spTree>
    <p:extLst>
      <p:ext uri="{BB962C8B-B14F-4D97-AF65-F5344CB8AC3E}">
        <p14:creationId xmlns:p14="http://schemas.microsoft.com/office/powerpoint/2010/main" val="60266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Entelect Theme">
      <a:dk1>
        <a:srgbClr val="17365D"/>
      </a:dk1>
      <a:lt1>
        <a:sysClr val="window" lastClr="FFFFFF"/>
      </a:lt1>
      <a:dk2>
        <a:srgbClr val="17365D"/>
      </a:dk2>
      <a:lt2>
        <a:srgbClr val="EEECE1"/>
      </a:lt2>
      <a:accent1>
        <a:srgbClr val="9FC03B"/>
      </a:accent1>
      <a:accent2>
        <a:srgbClr val="17365D"/>
      </a:accent2>
      <a:accent3>
        <a:srgbClr val="11C903"/>
      </a:accent3>
      <a:accent4>
        <a:srgbClr val="21CB25"/>
      </a:accent4>
      <a:accent5>
        <a:srgbClr val="5BEB6C"/>
      </a:accent5>
      <a:accent6>
        <a:srgbClr val="E36C09"/>
      </a:accent6>
      <a:hlink>
        <a:srgbClr val="E36C09"/>
      </a:hlink>
      <a:folHlink>
        <a:srgbClr val="E36C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Entelect Theme">
      <a:dk1>
        <a:srgbClr val="17365D"/>
      </a:dk1>
      <a:lt1>
        <a:sysClr val="window" lastClr="FFFFFF"/>
      </a:lt1>
      <a:dk2>
        <a:srgbClr val="17365D"/>
      </a:dk2>
      <a:lt2>
        <a:srgbClr val="EEECE1"/>
      </a:lt2>
      <a:accent1>
        <a:srgbClr val="9FC03B"/>
      </a:accent1>
      <a:accent2>
        <a:srgbClr val="17365D"/>
      </a:accent2>
      <a:accent3>
        <a:srgbClr val="11C903"/>
      </a:accent3>
      <a:accent4>
        <a:srgbClr val="21CB25"/>
      </a:accent4>
      <a:accent5>
        <a:srgbClr val="5BEB6C"/>
      </a:accent5>
      <a:accent6>
        <a:srgbClr val="E36C09"/>
      </a:accent6>
      <a:hlink>
        <a:srgbClr val="E36C09"/>
      </a:hlink>
      <a:folHlink>
        <a:srgbClr val="E36C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14344</TotalTime>
  <Words>805</Words>
  <Application>Microsoft Office PowerPoint</Application>
  <PresentationFormat>On-screen Show (16:10)</PresentationFormat>
  <Paragraphs>169</Paragraphs>
  <Slides>17</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Calibri</vt:lpstr>
      <vt:lpstr>Courier New</vt:lpstr>
      <vt:lpstr>Office Theme</vt:lpstr>
      <vt:lpstr>1_Office Theme</vt:lpstr>
      <vt:lpstr>Domain Driven Design</vt:lpstr>
      <vt:lpstr>Agenda</vt:lpstr>
      <vt:lpstr>PowerPoint Presentation</vt:lpstr>
      <vt:lpstr>PowerPoint Presentation</vt:lpstr>
      <vt:lpstr>PowerPoint Presentation</vt:lpstr>
      <vt:lpstr>PowerPoint Presentation</vt:lpstr>
      <vt:lpstr>Ubiquitous Language</vt:lpstr>
      <vt:lpstr>Ubiquitous Language</vt:lpstr>
      <vt:lpstr>Domain Structure</vt:lpstr>
      <vt:lpstr>Domain Structure - Entities</vt:lpstr>
      <vt:lpstr>Domain Structure – Value Types</vt:lpstr>
      <vt:lpstr>Domain Structure - Aggregates</vt:lpstr>
      <vt:lpstr>Domain Structure</vt:lpstr>
      <vt:lpstr>PowerPoint Presentation</vt:lpstr>
      <vt:lpstr>Application Structure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Entelect How is affects you</dc:title>
  <dc:creator>charles</dc:creator>
  <cp:lastModifiedBy>Pieter Koornhof</cp:lastModifiedBy>
  <cp:revision>450</cp:revision>
  <cp:lastPrinted>2011-01-10T15:18:30Z</cp:lastPrinted>
  <dcterms:created xsi:type="dcterms:W3CDTF">2010-08-29T06:05:31Z</dcterms:created>
  <dcterms:modified xsi:type="dcterms:W3CDTF">2015-09-17T05:12:08Z</dcterms:modified>
</cp:coreProperties>
</file>