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80" r:id="rId2"/>
    <p:sldId id="276" r:id="rId3"/>
    <p:sldId id="281" r:id="rId4"/>
    <p:sldId id="291" r:id="rId5"/>
    <p:sldId id="282" r:id="rId6"/>
    <p:sldId id="287" r:id="rId7"/>
    <p:sldId id="283" r:id="rId8"/>
    <p:sldId id="284" r:id="rId9"/>
    <p:sldId id="285" r:id="rId10"/>
    <p:sldId id="288" r:id="rId11"/>
    <p:sldId id="289" r:id="rId12"/>
    <p:sldId id="290" r:id="rId13"/>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797" autoAdjust="0"/>
    <p:restoredTop sz="67372" autoAdjust="0"/>
  </p:normalViewPr>
  <p:slideViewPr>
    <p:cSldViewPr>
      <p:cViewPr varScale="1">
        <p:scale>
          <a:sx n="61" d="100"/>
          <a:sy n="61" d="100"/>
        </p:scale>
        <p:origin x="984" y="42"/>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80EABA-BA46-4977-A468-5BA52A04D625}" type="datetimeFigureOut">
              <a:rPr lang="en-US" smtClean="0"/>
              <a:pPr/>
              <a:t>4/8/2015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E70203-35AF-4FFC-9D07-368A12CF36AC}" type="slidenum">
              <a:rPr lang="en-US" smtClean="0"/>
              <a:pPr/>
              <a:t>‹#›</a:t>
            </a:fld>
            <a:endParaRPr lang="en-US"/>
          </a:p>
        </p:txBody>
      </p:sp>
    </p:spTree>
    <p:extLst>
      <p:ext uri="{BB962C8B-B14F-4D97-AF65-F5344CB8AC3E}">
        <p14:creationId xmlns:p14="http://schemas.microsoft.com/office/powerpoint/2010/main" val="1829517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4A4D6-0EB0-423B-8417-AC0C87E5E672}" type="datetimeFigureOut">
              <a:rPr lang="en-ZA" smtClean="0"/>
              <a:pPr/>
              <a:t>2015/04/08</a:t>
            </a:fld>
            <a:endParaRPr lang="en-ZA"/>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F9108-921F-4578-B50F-196EC54E7AE6}" type="slidenum">
              <a:rPr lang="en-ZA" smtClean="0"/>
              <a:pPr/>
              <a:t>‹#›</a:t>
            </a:fld>
            <a:endParaRPr lang="en-ZA"/>
          </a:p>
        </p:txBody>
      </p:sp>
    </p:spTree>
    <p:extLst>
      <p:ext uri="{BB962C8B-B14F-4D97-AF65-F5344CB8AC3E}">
        <p14:creationId xmlns:p14="http://schemas.microsoft.com/office/powerpoint/2010/main" val="7948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Rules outlive</a:t>
            </a:r>
            <a:r>
              <a:rPr lang="en-ZA" baseline="0" dirty="0" smtClean="0"/>
              <a:t> developers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a:t>
            </a:fld>
            <a:endParaRPr lang="en-ZA"/>
          </a:p>
        </p:txBody>
      </p:sp>
    </p:spTree>
    <p:extLst>
      <p:ext uri="{BB962C8B-B14F-4D97-AF65-F5344CB8AC3E}">
        <p14:creationId xmlns:p14="http://schemas.microsoft.com/office/powerpoint/2010/main" val="1253880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AABF9108-921F-4578-B50F-196EC54E7AE6}" type="slidenum">
              <a:rPr lang="en-ZA" smtClean="0"/>
              <a:pPr/>
              <a:t>4</a:t>
            </a:fld>
            <a:endParaRPr lang="en-ZA"/>
          </a:p>
        </p:txBody>
      </p:sp>
    </p:spTree>
    <p:extLst>
      <p:ext uri="{BB962C8B-B14F-4D97-AF65-F5344CB8AC3E}">
        <p14:creationId xmlns:p14="http://schemas.microsoft.com/office/powerpoint/2010/main" val="3433813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 reason for this boundary is to highlight that</a:t>
            </a:r>
            <a:r>
              <a:rPr lang="en-ZA" baseline="0" dirty="0" smtClean="0"/>
              <a:t> every use of a given domain term, phrase or sentence (The U L) inside the boundary has a specific contextual meaning.</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6</a:t>
            </a:fld>
            <a:endParaRPr lang="en-ZA"/>
          </a:p>
        </p:txBody>
      </p:sp>
    </p:spTree>
    <p:extLst>
      <p:ext uri="{BB962C8B-B14F-4D97-AF65-F5344CB8AC3E}">
        <p14:creationId xmlns:p14="http://schemas.microsoft.com/office/powerpoint/2010/main" val="837181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smtClean="0">
                <a:solidFill>
                  <a:schemeClr val="tx1"/>
                </a:solidFill>
                <a:effectLst/>
                <a:latin typeface="+mn-lt"/>
                <a:ea typeface="+mn-ea"/>
                <a:cs typeface="+mn-cs"/>
              </a:rPr>
              <a:t>Identity is a property that is unique across all instances of an object</a:t>
            </a:r>
          </a:p>
          <a:p>
            <a:endParaRPr lang="en-ZA" sz="1200" b="0" i="0" kern="1200" dirty="0" smtClean="0">
              <a:solidFill>
                <a:schemeClr val="tx1"/>
              </a:solidFill>
              <a:effectLst/>
              <a:latin typeface="+mn-lt"/>
              <a:ea typeface="+mn-ea"/>
              <a:cs typeface="+mn-cs"/>
            </a:endParaRPr>
          </a:p>
          <a:p>
            <a:r>
              <a:rPr lang="en-ZA" sz="1200" b="0" i="0" kern="1200" dirty="0" smtClean="0">
                <a:solidFill>
                  <a:schemeClr val="tx1"/>
                </a:solidFill>
                <a:effectLst/>
                <a:latin typeface="+mn-lt"/>
                <a:ea typeface="+mn-ea"/>
                <a:cs typeface="+mn-cs"/>
              </a:rPr>
              <a:t>Identity is not determined by object attributes</a:t>
            </a:r>
          </a:p>
          <a:p>
            <a:endParaRPr lang="en-ZA" sz="1200" b="0" i="0" kern="1200" dirty="0" smtClean="0">
              <a:solidFill>
                <a:schemeClr val="tx1"/>
              </a:solidFill>
              <a:effectLst/>
              <a:latin typeface="+mn-lt"/>
              <a:ea typeface="+mn-ea"/>
              <a:cs typeface="+mn-cs"/>
            </a:endParaRPr>
          </a:p>
          <a:p>
            <a:r>
              <a:rPr lang="en-ZA" sz="1200" b="0" i="0" kern="1200" dirty="0" smtClean="0">
                <a:solidFill>
                  <a:schemeClr val="tx1"/>
                </a:solidFill>
                <a:effectLst/>
                <a:latin typeface="+mn-lt"/>
                <a:ea typeface="+mn-ea"/>
                <a:cs typeface="+mn-cs"/>
              </a:rPr>
              <a:t>An Entity has Identity as stated above</a:t>
            </a:r>
          </a:p>
          <a:p>
            <a:endParaRPr lang="en-ZA" sz="1200" b="0" i="0" kern="1200" dirty="0" smtClean="0">
              <a:solidFill>
                <a:schemeClr val="tx1"/>
              </a:solidFill>
              <a:effectLst/>
              <a:latin typeface="+mn-lt"/>
              <a:ea typeface="+mn-ea"/>
              <a:cs typeface="+mn-cs"/>
            </a:endParaRPr>
          </a:p>
          <a:p>
            <a:r>
              <a:rPr lang="en-ZA" sz="1200" b="0" i="0" kern="1200" dirty="0" smtClean="0">
                <a:solidFill>
                  <a:schemeClr val="tx1"/>
                </a:solidFill>
                <a:effectLst/>
                <a:latin typeface="+mn-lt"/>
                <a:ea typeface="+mn-ea"/>
                <a:cs typeface="+mn-cs"/>
              </a:rPr>
              <a:t>An Entity is responsible for tracking it's state and the rules regulating it's lifecycle</a:t>
            </a:r>
          </a:p>
          <a:p>
            <a:endParaRPr lang="en-ZA" sz="1200" b="0" i="0" kern="1200" dirty="0" smtClean="0">
              <a:solidFill>
                <a:schemeClr val="tx1"/>
              </a:solidFill>
              <a:effectLst/>
              <a:latin typeface="+mn-lt"/>
              <a:ea typeface="+mn-ea"/>
              <a:cs typeface="+mn-cs"/>
            </a:endParaRPr>
          </a:p>
          <a:p>
            <a:r>
              <a:rPr lang="en-ZA" sz="1200" b="0" i="0" kern="1200" dirty="0" smtClean="0">
                <a:solidFill>
                  <a:schemeClr val="tx1"/>
                </a:solidFill>
                <a:effectLst/>
                <a:latin typeface="+mn-lt"/>
                <a:ea typeface="+mn-ea"/>
                <a:cs typeface="+mn-cs"/>
              </a:rPr>
              <a:t>Identity</a:t>
            </a:r>
            <a:r>
              <a:rPr lang="en-ZA" sz="1200" b="0" i="0" kern="1200" baseline="0" dirty="0" smtClean="0">
                <a:solidFill>
                  <a:schemeClr val="tx1"/>
                </a:solidFill>
                <a:effectLst/>
                <a:latin typeface="+mn-lt"/>
                <a:ea typeface="+mn-ea"/>
                <a:cs typeface="+mn-cs"/>
              </a:rPr>
              <a:t> is usually an </a:t>
            </a:r>
            <a:r>
              <a:rPr lang="en-ZA" sz="1200" b="0" i="0" kern="1200" baseline="0" dirty="0" err="1" smtClean="0">
                <a:solidFill>
                  <a:schemeClr val="tx1"/>
                </a:solidFill>
                <a:effectLst/>
                <a:latin typeface="+mn-lt"/>
                <a:ea typeface="+mn-ea"/>
                <a:cs typeface="+mn-cs"/>
              </a:rPr>
              <a:t>int</a:t>
            </a:r>
            <a:r>
              <a:rPr lang="en-ZA" sz="1200" b="0" i="0" kern="1200" baseline="0" dirty="0" smtClean="0">
                <a:solidFill>
                  <a:schemeClr val="tx1"/>
                </a:solidFill>
                <a:effectLst/>
                <a:latin typeface="+mn-lt"/>
                <a:ea typeface="+mn-ea"/>
                <a:cs typeface="+mn-cs"/>
              </a:rPr>
              <a:t>/string/</a:t>
            </a:r>
            <a:r>
              <a:rPr lang="en-ZA" sz="1200" b="0" i="0" kern="1200" baseline="0" dirty="0" err="1" smtClean="0">
                <a:solidFill>
                  <a:schemeClr val="tx1"/>
                </a:solidFill>
                <a:effectLst/>
                <a:latin typeface="+mn-lt"/>
                <a:ea typeface="+mn-ea"/>
                <a:cs typeface="+mn-cs"/>
              </a:rPr>
              <a:t>guid</a:t>
            </a:r>
            <a:r>
              <a:rPr lang="en-ZA" sz="1200" b="0" i="0" kern="1200" baseline="0" dirty="0" smtClean="0">
                <a:solidFill>
                  <a:schemeClr val="tx1"/>
                </a:solidFill>
                <a:effectLst/>
                <a:latin typeface="+mn-lt"/>
                <a:ea typeface="+mn-ea"/>
                <a:cs typeface="+mn-cs"/>
              </a:rPr>
              <a:t>. It can be made by the application or in some cases the database</a:t>
            </a:r>
            <a:endParaRPr lang="en-Z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BF9108-921F-4578-B50F-196EC54E7AE6}" type="slidenum">
              <a:rPr lang="en-ZA" smtClean="0"/>
              <a:pPr/>
              <a:t>7</a:t>
            </a:fld>
            <a:endParaRPr lang="en-ZA"/>
          </a:p>
        </p:txBody>
      </p:sp>
    </p:spTree>
    <p:extLst>
      <p:ext uri="{BB962C8B-B14F-4D97-AF65-F5344CB8AC3E}">
        <p14:creationId xmlns:p14="http://schemas.microsoft.com/office/powerpoint/2010/main" val="394090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smtClean="0">
                <a:solidFill>
                  <a:schemeClr val="tx1"/>
                </a:solidFill>
                <a:effectLst/>
                <a:latin typeface="+mn-lt"/>
                <a:ea typeface="+mn-ea"/>
                <a:cs typeface="+mn-cs"/>
              </a:rPr>
              <a:t>Multiple instances of a value object with the same properties, represent the same object in a particular context.</a:t>
            </a:r>
          </a:p>
          <a:p>
            <a:endParaRPr lang="en-ZA" sz="1200" b="0" i="0" kern="1200" dirty="0" smtClean="0">
              <a:solidFill>
                <a:schemeClr val="tx1"/>
              </a:solidFill>
              <a:effectLst/>
              <a:latin typeface="+mn-lt"/>
              <a:ea typeface="+mn-ea"/>
              <a:cs typeface="+mn-cs"/>
            </a:endParaRPr>
          </a:p>
          <a:p>
            <a:r>
              <a:rPr lang="en-ZA" dirty="0" smtClean="0"/>
              <a:t>Value objects are immutable.</a:t>
            </a:r>
          </a:p>
          <a:p>
            <a:endParaRPr lang="en-ZA" dirty="0" smtClean="0"/>
          </a:p>
          <a:p>
            <a:r>
              <a:rPr lang="en-ZA" dirty="0" smtClean="0"/>
              <a:t>Give Address as an example of value </a:t>
            </a:r>
            <a:r>
              <a:rPr lang="en-ZA" dirty="0" err="1" smtClean="0"/>
              <a:t>vs</a:t>
            </a:r>
            <a:r>
              <a:rPr lang="en-ZA" dirty="0" smtClean="0"/>
              <a:t> entity object</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8</a:t>
            </a:fld>
            <a:endParaRPr lang="en-ZA"/>
          </a:p>
        </p:txBody>
      </p:sp>
    </p:spTree>
    <p:extLst>
      <p:ext uri="{BB962C8B-B14F-4D97-AF65-F5344CB8AC3E}">
        <p14:creationId xmlns:p14="http://schemas.microsoft.com/office/powerpoint/2010/main" val="3445396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smtClean="0">
                <a:solidFill>
                  <a:schemeClr val="tx1"/>
                </a:solidFill>
                <a:effectLst/>
                <a:latin typeface="+mn-lt"/>
                <a:ea typeface="+mn-ea"/>
                <a:cs typeface="+mn-cs"/>
              </a:rPr>
              <a:t>An aggregate is made up of two main parts namely a boundary and a root.</a:t>
            </a:r>
          </a:p>
        </p:txBody>
      </p:sp>
      <p:sp>
        <p:nvSpPr>
          <p:cNvPr id="4" name="Slide Number Placeholder 3"/>
          <p:cNvSpPr>
            <a:spLocks noGrp="1"/>
          </p:cNvSpPr>
          <p:nvPr>
            <p:ph type="sldNum" sz="quarter" idx="10"/>
          </p:nvPr>
        </p:nvSpPr>
        <p:spPr/>
        <p:txBody>
          <a:bodyPr/>
          <a:lstStyle/>
          <a:p>
            <a:fld id="{AABF9108-921F-4578-B50F-196EC54E7AE6}" type="slidenum">
              <a:rPr lang="en-ZA" smtClean="0"/>
              <a:pPr/>
              <a:t>9</a:t>
            </a:fld>
            <a:endParaRPr lang="en-ZA"/>
          </a:p>
        </p:txBody>
      </p:sp>
    </p:spTree>
    <p:extLst>
      <p:ext uri="{BB962C8B-B14F-4D97-AF65-F5344CB8AC3E}">
        <p14:creationId xmlns:p14="http://schemas.microsoft.com/office/powerpoint/2010/main" val="3663733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kern="1200" dirty="0" smtClean="0">
              <a:solidFill>
                <a:schemeClr val="tx1"/>
              </a:solidFill>
              <a:effectLst/>
              <a:latin typeface="+mn-lt"/>
              <a:ea typeface="+mn-ea"/>
              <a:cs typeface="+mn-cs"/>
            </a:endParaRPr>
          </a:p>
          <a:p>
            <a:r>
              <a:rPr lang="en-ZA" sz="1200" b="0" i="0" kern="1200" dirty="0" smtClean="0">
                <a:solidFill>
                  <a:schemeClr val="tx1"/>
                </a:solidFill>
                <a:effectLst/>
                <a:latin typeface="+mn-lt"/>
                <a:ea typeface="+mn-ea"/>
                <a:cs typeface="+mn-cs"/>
              </a:rPr>
              <a:t>The boundary(B on the image) defines the contents of the aggregate. It is also the barrier between the aggregate contents and the rest of the application. Nothing outside the boundary can keep a reference to anything inside the boundary.</a:t>
            </a:r>
          </a:p>
          <a:p>
            <a:endParaRPr lang="en-ZA" sz="1200" b="0" i="0" kern="1200" dirty="0" smtClean="0">
              <a:solidFill>
                <a:schemeClr val="tx1"/>
              </a:solidFill>
              <a:effectLst/>
              <a:latin typeface="+mn-lt"/>
              <a:ea typeface="+mn-ea"/>
              <a:cs typeface="+mn-cs"/>
            </a:endParaRPr>
          </a:p>
          <a:p>
            <a:r>
              <a:rPr lang="en-ZA" sz="1200" b="0" i="0" kern="1200" dirty="0" smtClean="0">
                <a:solidFill>
                  <a:schemeClr val="tx1"/>
                </a:solidFill>
                <a:effectLst/>
                <a:latin typeface="+mn-lt"/>
                <a:ea typeface="+mn-ea"/>
                <a:cs typeface="+mn-cs"/>
              </a:rPr>
              <a:t>The Aggregate Root (AR on the image) provides access to the aggregate contents. We ask</a:t>
            </a:r>
            <a:r>
              <a:rPr lang="en-ZA" sz="1200" b="0" i="0" kern="1200" baseline="0" dirty="0" smtClean="0">
                <a:solidFill>
                  <a:schemeClr val="tx1"/>
                </a:solidFill>
                <a:effectLst/>
                <a:latin typeface="+mn-lt"/>
                <a:ea typeface="+mn-ea"/>
                <a:cs typeface="+mn-cs"/>
              </a:rPr>
              <a:t> the aggregate to do work for us.</a:t>
            </a:r>
          </a:p>
          <a:p>
            <a:endParaRPr lang="en-ZA" sz="1200" b="0" i="0" kern="1200" baseline="0" dirty="0" smtClean="0">
              <a:solidFill>
                <a:schemeClr val="tx1"/>
              </a:solidFill>
              <a:effectLst/>
              <a:latin typeface="+mn-lt"/>
              <a:ea typeface="+mn-ea"/>
              <a:cs typeface="+mn-cs"/>
            </a:endParaRPr>
          </a:p>
          <a:p>
            <a:r>
              <a:rPr lang="en-ZA" sz="1200" b="0" i="0" kern="1200" baseline="0" dirty="0" smtClean="0">
                <a:solidFill>
                  <a:schemeClr val="tx1"/>
                </a:solidFill>
                <a:effectLst/>
                <a:latin typeface="+mn-lt"/>
                <a:ea typeface="+mn-ea"/>
                <a:cs typeface="+mn-cs"/>
              </a:rPr>
              <a:t>We either make a new aggregate, from another aggregate or a factory. Or get a valid aggregate from a Repository</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10</a:t>
            </a:fld>
            <a:endParaRPr lang="en-ZA"/>
          </a:p>
        </p:txBody>
      </p:sp>
    </p:spTree>
    <p:extLst>
      <p:ext uri="{BB962C8B-B14F-4D97-AF65-F5344CB8AC3E}">
        <p14:creationId xmlns:p14="http://schemas.microsoft.com/office/powerpoint/2010/main" val="1470350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2015/04/08</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3147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2015/04/08</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846168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2015/04/08</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756939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6588224" y="0"/>
            <a:ext cx="2555776"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7620000" cy="5715000"/>
          </a:xfrm>
          <a:prstGeom prst="rect">
            <a:avLst/>
          </a:prstGeom>
        </p:spPr>
      </p:pic>
      <p:sp>
        <p:nvSpPr>
          <p:cNvPr id="7" name="Title 6"/>
          <p:cNvSpPr>
            <a:spLocks noGrp="1"/>
          </p:cNvSpPr>
          <p:nvPr>
            <p:ph type="title" hasCustomPrompt="1"/>
          </p:nvPr>
        </p:nvSpPr>
        <p:spPr>
          <a:xfrm>
            <a:off x="3810000" y="625252"/>
            <a:ext cx="4470566" cy="1680187"/>
          </a:xfrm>
        </p:spPr>
        <p:txBody>
          <a:bodyPr>
            <a:normAutofit/>
          </a:bodyPr>
          <a:lstStyle>
            <a:lvl1pPr algn="r">
              <a:defRPr sz="2800">
                <a:solidFill>
                  <a:srgbClr val="002850"/>
                </a:solidFill>
                <a:latin typeface="Arial" pitchFamily="34" charset="0"/>
                <a:cs typeface="Arial" pitchFamily="34" charset="0"/>
              </a:defRPr>
            </a:lvl1pPr>
          </a:lstStyle>
          <a:p>
            <a:r>
              <a:rPr lang="en-US" dirty="0" smtClean="0"/>
              <a:t>Title of Presentation</a:t>
            </a:r>
            <a:endParaRPr lang="en-ZA" dirty="0"/>
          </a:p>
        </p:txBody>
      </p:sp>
      <p:pic>
        <p:nvPicPr>
          <p:cNvPr id="2051"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7669" y="3260072"/>
            <a:ext cx="2292300" cy="80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22812" y="4996755"/>
            <a:ext cx="3744416" cy="284576"/>
          </a:xfrm>
          <a:prstGeom prst="rect">
            <a:avLst/>
          </a:prstGeom>
        </p:spPr>
      </p:pic>
    </p:spTree>
    <p:extLst>
      <p:ext uri="{BB962C8B-B14F-4D97-AF65-F5344CB8AC3E}">
        <p14:creationId xmlns:p14="http://schemas.microsoft.com/office/powerpoint/2010/main" val="19218368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pPr/>
              <a:t>2015/04/08</a:t>
            </a:fld>
            <a:endParaRPr lang="en-ZA"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25696123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2015/04/08</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02156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2015/04/08</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16629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2015/04/08</a:t>
            </a:fld>
            <a:endParaRPr lang="en-ZA"/>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249459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2015/04/08</a:t>
            </a:fld>
            <a:endParaRPr lang="en-ZA"/>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0797186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2015/04/08</a:t>
            </a:fld>
            <a:endParaRPr lang="en-ZA"/>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9788460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2015/04/08</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6111151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2015/04/08</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5444931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6" name="Picture 2" descr="C:\Users\martin\Desktop\entelectfooter.png"/>
          <p:cNvPicPr>
            <a:picLocks noChangeAspect="1" noChangeArrowheads="1"/>
          </p:cNvPicPr>
          <p:nvPr userDrawn="1"/>
        </p:nvPicPr>
        <p:blipFill rotWithShape="1">
          <a:blip r:embed="rId14"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876256" y="203837"/>
            <a:ext cx="1801368" cy="621792"/>
          </a:xfrm>
          <a:prstGeom prst="rect">
            <a:avLst/>
          </a:prstGeom>
        </p:spPr>
      </p:pic>
    </p:spTree>
    <p:extLst>
      <p:ext uri="{BB962C8B-B14F-4D97-AF65-F5344CB8AC3E}">
        <p14:creationId xmlns:p14="http://schemas.microsoft.com/office/powerpoint/2010/main" val="270082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91050" y="1849388"/>
            <a:ext cx="3672408" cy="720080"/>
          </a:xfrm>
          <a:prstGeom prst="rect">
            <a:avLst/>
          </a:prstGeom>
        </p:spPr>
        <p:txBody>
          <a:bodyPr vert="horz" lIns="91440" tIns="45720" rIns="91440" bIns="45720" rtlCol="0" anchor="ctr">
            <a:noAutofit/>
          </a:bodyPr>
          <a:lstStyle>
            <a:lvl1pPr algn="r" defTabSz="914400" rtl="0" eaLnBrk="1" latinLnBrk="0" hangingPunct="1">
              <a:spcBef>
                <a:spcPct val="0"/>
              </a:spcBef>
              <a:buNone/>
              <a:defRPr lang="en-ZA" sz="3600" b="1" kern="1200">
                <a:solidFill>
                  <a:srgbClr val="002850"/>
                </a:solidFill>
                <a:latin typeface="+mj-lt"/>
                <a:ea typeface="+mj-ea"/>
                <a:cs typeface="+mj-cs"/>
              </a:defRPr>
            </a:lvl1pPr>
          </a:lstStyle>
          <a:p>
            <a:r>
              <a:rPr lang="en-ZA" sz="1800" b="0" dirty="0" smtClean="0">
                <a:solidFill>
                  <a:schemeClr val="bg1">
                    <a:lumMod val="50000"/>
                  </a:schemeClr>
                </a:solidFill>
                <a:latin typeface="Arial" pitchFamily="34" charset="0"/>
                <a:cs typeface="Arial" pitchFamily="34" charset="0"/>
              </a:rPr>
              <a:t>Eugene de Villiers Pieter Koornhof</a:t>
            </a:r>
            <a:endParaRPr lang="en-ZA" sz="1800" b="0" dirty="0" smtClean="0">
              <a:solidFill>
                <a:schemeClr val="bg1">
                  <a:lumMod val="50000"/>
                </a:schemeClr>
              </a:solidFill>
              <a:latin typeface="Arial" pitchFamily="34" charset="0"/>
              <a:cs typeface="Arial" pitchFamily="34" charset="0"/>
            </a:endParaRPr>
          </a:p>
          <a:p>
            <a:r>
              <a:rPr lang="en-ZA" sz="1800" b="0" dirty="0" smtClean="0">
                <a:solidFill>
                  <a:schemeClr val="bg1">
                    <a:lumMod val="50000"/>
                  </a:schemeClr>
                </a:solidFill>
                <a:latin typeface="Arial" pitchFamily="34" charset="0"/>
                <a:cs typeface="Arial" pitchFamily="34" charset="0"/>
              </a:rPr>
              <a:t>10 April 2015 </a:t>
            </a:r>
            <a:endParaRPr lang="en-ZA" sz="1800" b="0" dirty="0">
              <a:solidFill>
                <a:schemeClr val="bg1">
                  <a:lumMod val="50000"/>
                </a:schemeClr>
              </a:solidFill>
              <a:latin typeface="Arial" pitchFamily="34" charset="0"/>
              <a:cs typeface="Arial" pitchFamily="34" charset="0"/>
            </a:endParaRPr>
          </a:p>
        </p:txBody>
      </p:sp>
      <p:sp>
        <p:nvSpPr>
          <p:cNvPr id="4" name="Title 3"/>
          <p:cNvSpPr>
            <a:spLocks noGrp="1"/>
          </p:cNvSpPr>
          <p:nvPr>
            <p:ph type="title"/>
          </p:nvPr>
        </p:nvSpPr>
        <p:spPr>
          <a:xfrm>
            <a:off x="3851920" y="841276"/>
            <a:ext cx="4428646" cy="1152128"/>
          </a:xfrm>
        </p:spPr>
        <p:txBody>
          <a:bodyPr/>
          <a:lstStyle/>
          <a:p>
            <a:r>
              <a:rPr lang="en-ZA" dirty="0" smtClean="0"/>
              <a:t>Domain Driven Design Dojo</a:t>
            </a:r>
            <a:endParaRPr lang="en-ZA" dirty="0"/>
          </a:p>
        </p:txBody>
      </p:sp>
      <p:sp>
        <p:nvSpPr>
          <p:cNvPr id="2" name="Rectangle 1"/>
          <p:cNvSpPr/>
          <p:nvPr/>
        </p:nvSpPr>
        <p:spPr>
          <a:xfrm>
            <a:off x="4427984" y="4801716"/>
            <a:ext cx="4032448"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159765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2" y="481236"/>
            <a:ext cx="8508375" cy="4968551"/>
          </a:xfrm>
          <a:prstGeom prst="rect">
            <a:avLst/>
          </a:prstGeom>
        </p:spPr>
      </p:pic>
      <p:sp>
        <p:nvSpPr>
          <p:cNvPr id="2" name="Title 1"/>
          <p:cNvSpPr>
            <a:spLocks noGrp="1"/>
          </p:cNvSpPr>
          <p:nvPr>
            <p:ph type="title"/>
          </p:nvPr>
        </p:nvSpPr>
        <p:spPr/>
        <p:txBody>
          <a:bodyPr/>
          <a:lstStyle/>
          <a:p>
            <a:r>
              <a:rPr lang="en-ZA" dirty="0" smtClean="0"/>
              <a:t>Domain Structure</a:t>
            </a:r>
            <a:endParaRPr lang="en-ZA" dirty="0"/>
          </a:p>
        </p:txBody>
      </p:sp>
    </p:spTree>
    <p:extLst>
      <p:ext uri="{BB962C8B-B14F-4D97-AF65-F5344CB8AC3E}">
        <p14:creationId xmlns:p14="http://schemas.microsoft.com/office/powerpoint/2010/main" val="2276340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Application Structure</a:t>
            </a:r>
            <a:endParaRPr lang="en-ZA" dirty="0"/>
          </a:p>
        </p:txBody>
      </p:sp>
      <p:sp>
        <p:nvSpPr>
          <p:cNvPr id="3" name="Content Placeholder 2"/>
          <p:cNvSpPr>
            <a:spLocks noGrp="1"/>
          </p:cNvSpPr>
          <p:nvPr>
            <p:ph idx="1"/>
          </p:nvPr>
        </p:nvSpPr>
        <p:spPr/>
        <p:txBody>
          <a:bodyPr/>
          <a:lstStyle/>
          <a:p>
            <a:endParaRPr lang="en-ZA" dirty="0"/>
          </a:p>
        </p:txBody>
      </p:sp>
    </p:spTree>
    <p:extLst>
      <p:ext uri="{BB962C8B-B14F-4D97-AF65-F5344CB8AC3E}">
        <p14:creationId xmlns:p14="http://schemas.microsoft.com/office/powerpoint/2010/main" val="3293100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How</a:t>
            </a:r>
            <a:endParaRPr lang="en-ZA" dirty="0"/>
          </a:p>
        </p:txBody>
      </p:sp>
      <p:sp>
        <p:nvSpPr>
          <p:cNvPr id="3" name="Content Placeholder 2"/>
          <p:cNvSpPr>
            <a:spLocks noGrp="1"/>
          </p:cNvSpPr>
          <p:nvPr>
            <p:ph idx="1"/>
          </p:nvPr>
        </p:nvSpPr>
        <p:spPr/>
        <p:txBody>
          <a:bodyPr/>
          <a:lstStyle/>
          <a:p>
            <a:r>
              <a:rPr lang="en-ZA" dirty="0" smtClean="0"/>
              <a:t>Draw pictures</a:t>
            </a:r>
          </a:p>
          <a:p>
            <a:r>
              <a:rPr lang="en-ZA" dirty="0" smtClean="0"/>
              <a:t>Develop a shared language and change it when needed</a:t>
            </a:r>
            <a:endParaRPr lang="en-ZA" dirty="0"/>
          </a:p>
        </p:txBody>
      </p:sp>
    </p:spTree>
    <p:extLst>
      <p:ext uri="{BB962C8B-B14F-4D97-AF65-F5344CB8AC3E}">
        <p14:creationId xmlns:p14="http://schemas.microsoft.com/office/powerpoint/2010/main" val="3384238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Agenda</a:t>
            </a:r>
            <a:endParaRPr lang="en-ZA" dirty="0"/>
          </a:p>
        </p:txBody>
      </p:sp>
      <p:sp>
        <p:nvSpPr>
          <p:cNvPr id="3" name="Content Placeholder 2"/>
          <p:cNvSpPr>
            <a:spLocks noGrp="1"/>
          </p:cNvSpPr>
          <p:nvPr>
            <p:ph idx="1"/>
          </p:nvPr>
        </p:nvSpPr>
        <p:spPr/>
        <p:txBody>
          <a:bodyPr>
            <a:normAutofit/>
          </a:bodyPr>
          <a:lstStyle/>
          <a:p>
            <a:r>
              <a:rPr lang="en-ZA" dirty="0" smtClean="0"/>
              <a:t>Some DDD Theory</a:t>
            </a:r>
          </a:p>
          <a:p>
            <a:r>
              <a:rPr lang="en-ZA" dirty="0" smtClean="0"/>
              <a:t>Anaemic vs. Rich Domain Example</a:t>
            </a:r>
          </a:p>
          <a:p>
            <a:r>
              <a:rPr lang="en-ZA" dirty="0" smtClean="0"/>
              <a:t>Domain Modelling Practice</a:t>
            </a:r>
            <a:endParaRPr lang="en-ZA" dirty="0" smtClean="0"/>
          </a:p>
        </p:txBody>
      </p:sp>
    </p:spTree>
    <p:extLst>
      <p:ext uri="{BB962C8B-B14F-4D97-AF65-F5344CB8AC3E}">
        <p14:creationId xmlns:p14="http://schemas.microsoft.com/office/powerpoint/2010/main" val="3824797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Why Domain Driven Design</a:t>
            </a:r>
            <a:endParaRPr lang="en-ZA" dirty="0"/>
          </a:p>
        </p:txBody>
      </p:sp>
      <p:sp>
        <p:nvSpPr>
          <p:cNvPr id="3" name="Content Placeholder 2"/>
          <p:cNvSpPr>
            <a:spLocks noGrp="1"/>
          </p:cNvSpPr>
          <p:nvPr>
            <p:ph idx="1"/>
          </p:nvPr>
        </p:nvSpPr>
        <p:spPr/>
        <p:txBody>
          <a:bodyPr>
            <a:normAutofit lnSpcReduction="10000"/>
          </a:bodyPr>
          <a:lstStyle/>
          <a:p>
            <a:r>
              <a:rPr lang="en-ZA" dirty="0" smtClean="0"/>
              <a:t>Build software that reflects the mental model of the business experts</a:t>
            </a:r>
          </a:p>
          <a:p>
            <a:r>
              <a:rPr lang="en-ZA" dirty="0" smtClean="0"/>
              <a:t>Delivers a model that is most useful to the business</a:t>
            </a:r>
          </a:p>
          <a:p>
            <a:r>
              <a:rPr lang="en-ZA" dirty="0" smtClean="0"/>
              <a:t>Self Documenting Code through the ubiquitous language</a:t>
            </a:r>
          </a:p>
          <a:p>
            <a:r>
              <a:rPr lang="en-ZA" dirty="0" smtClean="0"/>
              <a:t>Model complex domain in the simplest possible way</a:t>
            </a:r>
          </a:p>
          <a:p>
            <a:r>
              <a:rPr lang="en-ZA" dirty="0" smtClean="0"/>
              <a:t>Prevents Anaemia Induced Memory Loss</a:t>
            </a:r>
          </a:p>
          <a:p>
            <a:r>
              <a:rPr lang="en-ZA" dirty="0" smtClean="0"/>
              <a:t>The design is the code and the code is the design</a:t>
            </a:r>
          </a:p>
          <a:p>
            <a:r>
              <a:rPr lang="en-ZA" dirty="0" smtClean="0"/>
              <a:t>Works well with </a:t>
            </a:r>
            <a:r>
              <a:rPr lang="en-ZA" dirty="0" err="1" smtClean="0"/>
              <a:t>tdd</a:t>
            </a:r>
            <a:endParaRPr lang="en-ZA" dirty="0" smtClean="0"/>
          </a:p>
          <a:p>
            <a:r>
              <a:rPr lang="en-ZA" dirty="0" smtClean="0"/>
              <a:t>Works well with agile</a:t>
            </a:r>
            <a:endParaRPr lang="en-ZA" dirty="0"/>
          </a:p>
        </p:txBody>
      </p:sp>
    </p:spTree>
    <p:extLst>
      <p:ext uri="{BB962C8B-B14F-4D97-AF65-F5344CB8AC3E}">
        <p14:creationId xmlns:p14="http://schemas.microsoft.com/office/powerpoint/2010/main" val="467799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ZA" dirty="0" smtClean="0"/>
              <a:t>Organization gains a useful model of its domain</a:t>
            </a:r>
          </a:p>
          <a:p>
            <a:r>
              <a:rPr lang="en-ZA" dirty="0" smtClean="0"/>
              <a:t>A Refined precise definition and understanding of the business is developed</a:t>
            </a:r>
          </a:p>
          <a:p>
            <a:r>
              <a:rPr lang="en-ZA" dirty="0" smtClean="0"/>
              <a:t>Domain experts contribute</a:t>
            </a:r>
          </a:p>
          <a:p>
            <a:r>
              <a:rPr lang="en-ZA" dirty="0" smtClean="0"/>
              <a:t>Better user experience is gained</a:t>
            </a:r>
          </a:p>
          <a:p>
            <a:r>
              <a:rPr lang="en-ZA" dirty="0" smtClean="0"/>
              <a:t>Clean boundaries, pure models (SOLID)</a:t>
            </a:r>
          </a:p>
          <a:p>
            <a:r>
              <a:rPr lang="en-ZA" dirty="0" smtClean="0"/>
              <a:t>Enterprise architecture is better organized</a:t>
            </a:r>
          </a:p>
          <a:p>
            <a:r>
              <a:rPr lang="en-ZA" dirty="0" smtClean="0"/>
              <a:t>Agile iterative continuous modelling is used</a:t>
            </a:r>
          </a:p>
          <a:p>
            <a:endParaRPr lang="en-ZA" dirty="0"/>
          </a:p>
        </p:txBody>
      </p:sp>
    </p:spTree>
    <p:extLst>
      <p:ext uri="{BB962C8B-B14F-4D97-AF65-F5344CB8AC3E}">
        <p14:creationId xmlns:p14="http://schemas.microsoft.com/office/powerpoint/2010/main" val="2017888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Ubiquitous Language</a:t>
            </a:r>
            <a:endParaRPr lang="en-ZA" dirty="0"/>
          </a:p>
        </p:txBody>
      </p:sp>
      <p:sp>
        <p:nvSpPr>
          <p:cNvPr id="3" name="Content Placeholder 2"/>
          <p:cNvSpPr>
            <a:spLocks noGrp="1"/>
          </p:cNvSpPr>
          <p:nvPr>
            <p:ph idx="1"/>
          </p:nvPr>
        </p:nvSpPr>
        <p:spPr/>
        <p:txBody>
          <a:bodyPr/>
          <a:lstStyle/>
          <a:p>
            <a:endParaRPr lang="en-ZA"/>
          </a:p>
        </p:txBody>
      </p:sp>
    </p:spTree>
    <p:extLst>
      <p:ext uri="{BB962C8B-B14F-4D97-AF65-F5344CB8AC3E}">
        <p14:creationId xmlns:p14="http://schemas.microsoft.com/office/powerpoint/2010/main" val="1586845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Bounded Context</a:t>
            </a:r>
            <a:endParaRPr lang="en-ZA" dirty="0"/>
          </a:p>
        </p:txBody>
      </p:sp>
      <p:sp>
        <p:nvSpPr>
          <p:cNvPr id="3" name="Content Placeholder 2"/>
          <p:cNvSpPr>
            <a:spLocks noGrp="1"/>
          </p:cNvSpPr>
          <p:nvPr>
            <p:ph idx="1"/>
          </p:nvPr>
        </p:nvSpPr>
        <p:spPr/>
        <p:txBody>
          <a:bodyPr/>
          <a:lstStyle/>
          <a:p>
            <a:endParaRPr lang="en-ZA" dirty="0"/>
          </a:p>
        </p:txBody>
      </p:sp>
    </p:spTree>
    <p:extLst>
      <p:ext uri="{BB962C8B-B14F-4D97-AF65-F5344CB8AC3E}">
        <p14:creationId xmlns:p14="http://schemas.microsoft.com/office/powerpoint/2010/main" val="1045375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Domain Structure</a:t>
            </a:r>
            <a:endParaRPr lang="en-ZA" dirty="0"/>
          </a:p>
        </p:txBody>
      </p:sp>
      <p:sp>
        <p:nvSpPr>
          <p:cNvPr id="3" name="Content Placeholder 2"/>
          <p:cNvSpPr>
            <a:spLocks noGrp="1"/>
          </p:cNvSpPr>
          <p:nvPr>
            <p:ph idx="1"/>
          </p:nvPr>
        </p:nvSpPr>
        <p:spPr/>
        <p:txBody>
          <a:bodyPr/>
          <a:lstStyle/>
          <a:p>
            <a:r>
              <a:rPr lang="en-ZA" dirty="0" smtClean="0"/>
              <a:t>Entities</a:t>
            </a:r>
          </a:p>
          <a:p>
            <a:pPr lvl="1"/>
            <a:r>
              <a:rPr lang="en-ZA" dirty="0" smtClean="0"/>
              <a:t>Known By Its Identity</a:t>
            </a:r>
            <a:endParaRPr lang="en-ZA" dirty="0"/>
          </a:p>
        </p:txBody>
      </p:sp>
    </p:spTree>
    <p:extLst>
      <p:ext uri="{BB962C8B-B14F-4D97-AF65-F5344CB8AC3E}">
        <p14:creationId xmlns:p14="http://schemas.microsoft.com/office/powerpoint/2010/main" val="2367147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Domain Structure</a:t>
            </a:r>
            <a:endParaRPr lang="en-ZA" dirty="0"/>
          </a:p>
        </p:txBody>
      </p:sp>
      <p:sp>
        <p:nvSpPr>
          <p:cNvPr id="3" name="Content Placeholder 2"/>
          <p:cNvSpPr>
            <a:spLocks noGrp="1"/>
          </p:cNvSpPr>
          <p:nvPr>
            <p:ph idx="1"/>
          </p:nvPr>
        </p:nvSpPr>
        <p:spPr/>
        <p:txBody>
          <a:bodyPr/>
          <a:lstStyle/>
          <a:p>
            <a:r>
              <a:rPr lang="en-ZA" dirty="0" smtClean="0"/>
              <a:t>Value Type</a:t>
            </a:r>
          </a:p>
          <a:p>
            <a:pPr lvl="1"/>
            <a:r>
              <a:rPr lang="en-ZA" dirty="0" smtClean="0"/>
              <a:t>Known By Its Properties</a:t>
            </a:r>
          </a:p>
          <a:p>
            <a:pPr lvl="1"/>
            <a:r>
              <a:rPr lang="en-ZA" dirty="0" smtClean="0"/>
              <a:t>Immutable</a:t>
            </a:r>
            <a:endParaRPr lang="en-ZA" dirty="0"/>
          </a:p>
        </p:txBody>
      </p:sp>
    </p:spTree>
    <p:extLst>
      <p:ext uri="{BB962C8B-B14F-4D97-AF65-F5344CB8AC3E}">
        <p14:creationId xmlns:p14="http://schemas.microsoft.com/office/powerpoint/2010/main" val="2889176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Domain Structure</a:t>
            </a:r>
            <a:endParaRPr lang="en-ZA" dirty="0"/>
          </a:p>
        </p:txBody>
      </p:sp>
      <p:sp>
        <p:nvSpPr>
          <p:cNvPr id="3" name="Content Placeholder 2"/>
          <p:cNvSpPr>
            <a:spLocks noGrp="1"/>
          </p:cNvSpPr>
          <p:nvPr>
            <p:ph idx="1"/>
          </p:nvPr>
        </p:nvSpPr>
        <p:spPr/>
        <p:txBody>
          <a:bodyPr/>
          <a:lstStyle/>
          <a:p>
            <a:r>
              <a:rPr lang="en-ZA" dirty="0" smtClean="0"/>
              <a:t>Aggregates</a:t>
            </a:r>
          </a:p>
          <a:p>
            <a:pPr lvl="1"/>
            <a:r>
              <a:rPr lang="en-ZA" dirty="0" smtClean="0"/>
              <a:t>Boundary</a:t>
            </a:r>
          </a:p>
          <a:p>
            <a:pPr lvl="1"/>
            <a:r>
              <a:rPr lang="en-ZA" dirty="0" smtClean="0"/>
              <a:t>Aggregate Root</a:t>
            </a:r>
          </a:p>
        </p:txBody>
      </p:sp>
    </p:spTree>
    <p:extLst>
      <p:ext uri="{BB962C8B-B14F-4D97-AF65-F5344CB8AC3E}">
        <p14:creationId xmlns:p14="http://schemas.microsoft.com/office/powerpoint/2010/main" val="2875596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1551</TotalTime>
  <Words>345</Words>
  <Application>Microsoft Office PowerPoint</Application>
  <PresentationFormat>On-screen Show (16:10)</PresentationFormat>
  <Paragraphs>71</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Office Theme</vt:lpstr>
      <vt:lpstr>Domain Driven Design Dojo</vt:lpstr>
      <vt:lpstr>Agenda</vt:lpstr>
      <vt:lpstr>Why Domain Driven Design</vt:lpstr>
      <vt:lpstr>PowerPoint Presentation</vt:lpstr>
      <vt:lpstr>Ubiquitous Language</vt:lpstr>
      <vt:lpstr>Bounded Context</vt:lpstr>
      <vt:lpstr>Domain Structure</vt:lpstr>
      <vt:lpstr>Domain Structure</vt:lpstr>
      <vt:lpstr>Domain Structure</vt:lpstr>
      <vt:lpstr>Domain Structure</vt:lpstr>
      <vt:lpstr>Application Structure</vt:lpstr>
      <vt:lpstr>How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Entelect How is affects you</dc:title>
  <dc:creator>charles</dc:creator>
  <cp:lastModifiedBy>Pieter Koornhof</cp:lastModifiedBy>
  <cp:revision>133</cp:revision>
  <cp:lastPrinted>2011-01-10T15:18:30Z</cp:lastPrinted>
  <dcterms:created xsi:type="dcterms:W3CDTF">2010-08-29T06:05:31Z</dcterms:created>
  <dcterms:modified xsi:type="dcterms:W3CDTF">2015-04-08T15:25:18Z</dcterms:modified>
</cp:coreProperties>
</file>