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5.gif" ContentType="image/gif"/>
  <Override PartName="/ppt/media/image4.wmf" ContentType="image/x-wmf"/>
  <Override PartName="/ppt/media/image3.jpeg" ContentType="image/jpeg"/>
  <Override PartName="/ppt/media/image2.jpeg" ContentType="image/jpe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715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8A3FEF1-4235-4EEC-9002-9E21AA90FC3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About 10 seconds per type.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4A6800-ECDD-4B4B-B6ED-8A814A0AB72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Everything available using dependency management, just make sure you scope test it.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Show where the test class is and indicate namespace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Quick naming convention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Show our first test 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E78A76-4241-4A3D-B05C-3D5C0311E68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@Test your stuff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You may static import your asserts and common functionality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Example of the most common asserts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Before/After tests for your setups and cleanups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25D8BB-1973-4A8E-B9EA-868CA9E49C7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Part of simplified, but 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Runwith used for mocking which we will get to next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Parameters used for many scenarios quickly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Category usefull for slow tests such as wiremocks, generally not used.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B97402A-978E-4BCA-B36A-E05AEFCA327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Keeps you focused with the test at hand, stops your from over-engineering.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F2850C4-18E5-4F95-A8C3-EE370A571C0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Behaviour testing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Limits of mockito - No static or final methods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                        </a:t>
            </a:r>
            <a:r>
              <a:rPr b="0" lang="en-US" sz="2000" spc="-1" strike="noStrike">
                <a:latin typeface="Arial"/>
              </a:rPr>
              <a:t>- No final classes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                        </a:t>
            </a:r>
            <a:r>
              <a:rPr b="0" lang="en-US" sz="2000" spc="-1" strike="noStrike">
                <a:latin typeface="Arial"/>
              </a:rPr>
              <a:t>- Cannot mock hashCode() or equals() (should not do that anyway)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                        </a:t>
            </a:r>
            <a:r>
              <a:rPr b="0" lang="en-US" sz="2000" spc="-1" strike="noStrike">
                <a:latin typeface="Arial"/>
              </a:rPr>
              <a:t>- Classes that refer to a OuterClass.this reference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06FCE2-A70A-43EC-8DC2-27639F29229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State testing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189F77-CAB3-4CB8-80A4-A502C1F1598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Spring junit runner?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BCC7AC-2D31-40A5-99C5-9BF4C491C6E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822924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640" y="2907720"/>
            <a:ext cx="822924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8468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64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50080" y="93744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32520" y="93744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32520" y="290772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50080" y="290772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67640" y="290772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67640" y="937440"/>
            <a:ext cx="82292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822924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28960"/>
            <a:ext cx="8229240" cy="27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64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67640" y="937440"/>
            <a:ext cx="82292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8468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640" y="2907720"/>
            <a:ext cx="822924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822924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640" y="2907720"/>
            <a:ext cx="822924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8468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64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50080" y="93744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32520" y="93744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32520" y="290772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0080" y="290772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67640" y="2907720"/>
            <a:ext cx="26496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822924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28960"/>
            <a:ext cx="8229240" cy="27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64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377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84680" y="290772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84680" y="937440"/>
            <a:ext cx="401580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640" y="2907720"/>
            <a:ext cx="8229240" cy="17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wmf"/><Relationship Id="rId6" Type="http://schemas.openxmlformats.org/officeDocument/2006/relationships/image" Target="../media/image5.gif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0" y="4837680"/>
            <a:ext cx="9143640" cy="876960"/>
          </a:xfrm>
          <a:prstGeom prst="rect">
            <a:avLst/>
          </a:prstGeom>
          <a:ln>
            <a:noFill/>
          </a:ln>
        </p:spPr>
      </p:pic>
      <p:pic>
        <p:nvPicPr>
          <p:cNvPr id="1" name="Picture 3" descr=""/>
          <p:cNvPicPr/>
          <p:nvPr/>
        </p:nvPicPr>
        <p:blipFill>
          <a:blip r:embed="rId3"/>
          <a:stretch/>
        </p:blipFill>
        <p:spPr>
          <a:xfrm>
            <a:off x="6876360" y="203760"/>
            <a:ext cx="1801080" cy="6213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6588360" y="0"/>
            <a:ext cx="2555280" cy="571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8" descr=""/>
          <p:cNvPicPr/>
          <p:nvPr/>
        </p:nvPicPr>
        <p:blipFill>
          <a:blip r:embed="rId4"/>
          <a:stretch/>
        </p:blipFill>
        <p:spPr>
          <a:xfrm>
            <a:off x="0" y="0"/>
            <a:ext cx="7619760" cy="57146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809880" y="625320"/>
            <a:ext cx="4470120" cy="167976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002850"/>
                </a:solidFill>
                <a:latin typeface="Arial"/>
              </a:rPr>
              <a:t>Title of Presentation</a:t>
            </a:r>
            <a:endParaRPr b="0" lang="en-US" sz="2800" spc="-1" strike="noStrike">
              <a:solidFill>
                <a:srgbClr val="17365d"/>
              </a:solidFill>
              <a:latin typeface="Calibri"/>
            </a:endParaRPr>
          </a:p>
        </p:txBody>
      </p:sp>
      <p:pic>
        <p:nvPicPr>
          <p:cNvPr id="5" name="Picture 3" descr=""/>
          <p:cNvPicPr/>
          <p:nvPr/>
        </p:nvPicPr>
        <p:blipFill>
          <a:blip r:embed="rId5"/>
          <a:stretch/>
        </p:blipFill>
        <p:spPr>
          <a:xfrm>
            <a:off x="5877720" y="3260160"/>
            <a:ext cx="2292120" cy="805680"/>
          </a:xfrm>
          <a:prstGeom prst="rect">
            <a:avLst/>
          </a:prstGeom>
          <a:ln>
            <a:noFill/>
          </a:ln>
        </p:spPr>
      </p:pic>
      <p:pic>
        <p:nvPicPr>
          <p:cNvPr id="6" name="Picture 1" descr=""/>
          <p:cNvPicPr/>
          <p:nvPr/>
        </p:nvPicPr>
        <p:blipFill>
          <a:blip r:embed="rId6"/>
          <a:stretch/>
        </p:blipFill>
        <p:spPr>
          <a:xfrm>
            <a:off x="4522680" y="4996800"/>
            <a:ext cx="3744000" cy="28404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285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285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285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285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400" spc="-1" strike="noStrike">
                <a:solidFill>
                  <a:srgbClr val="002850"/>
                </a:solidFill>
                <a:latin typeface="Calibri"/>
              </a:rPr>
              <a:t>Fourth Outline Level</a:t>
            </a:r>
            <a:endParaRPr b="0" lang="en-ZA" sz="2400" spc="-1" strike="noStrike">
              <a:solidFill>
                <a:srgbClr val="00285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2850"/>
                </a:solidFill>
                <a:latin typeface="Calibri"/>
              </a:rPr>
              <a:t>Fifth Outline Level</a:t>
            </a:r>
            <a:endParaRPr b="0" lang="en-ZA" sz="2000" spc="-1" strike="noStrike">
              <a:solidFill>
                <a:srgbClr val="00285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2850"/>
                </a:solidFill>
                <a:latin typeface="Calibri"/>
              </a:rPr>
              <a:t>Sixth Outline Level</a:t>
            </a:r>
            <a:endParaRPr b="0" lang="en-ZA" sz="2000" spc="-1" strike="noStrike">
              <a:solidFill>
                <a:srgbClr val="00285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2850"/>
                </a:solidFill>
                <a:latin typeface="Calibri"/>
              </a:rPr>
              <a:t>Seventh Outline Level</a:t>
            </a:r>
            <a:endParaRPr b="0" lang="en-ZA" sz="20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0" y="4837680"/>
            <a:ext cx="9143640" cy="87696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3"/>
          <a:stretch/>
        </p:blipFill>
        <p:spPr>
          <a:xfrm>
            <a:off x="6876360" y="203760"/>
            <a:ext cx="1801080" cy="62136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87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67640" y="937440"/>
            <a:ext cx="8229240" cy="37713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fc03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85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2850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buClr>
                <a:srgbClr val="92d050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285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285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457200" y="5297040"/>
            <a:ext cx="2133360" cy="303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9F53B02-CBED-4B53-B4B3-FA6ECDEB1F6B}" type="datetime">
              <a:rPr b="0" lang="en-US" sz="1800" spc="-1" strike="noStrike">
                <a:solidFill>
                  <a:srgbClr val="17365d"/>
                </a:solidFill>
                <a:latin typeface="Arial"/>
              </a:rPr>
              <a:t>3/12/18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3124080" y="5297040"/>
            <a:ext cx="2895120" cy="3038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6553080" y="5297040"/>
            <a:ext cx="2133360" cy="303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0E0DE32-531B-4300-B6B0-4379BF3E0280}" type="slidenum">
              <a:rPr b="0" lang="en-US" sz="1800" spc="-1" strike="noStrike">
                <a:solidFill>
                  <a:srgbClr val="17365d"/>
                </a:solidFill>
                <a:latin typeface="Arial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91080" y="1849320"/>
            <a:ext cx="367200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Grant-Andre Marais &amp; Pieter Botha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</a:rPr>
              <a:t>23 March 2018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52000" y="841320"/>
            <a:ext cx="442836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002850"/>
                </a:solidFill>
                <a:latin typeface="Arial"/>
              </a:rPr>
              <a:t>Dojo Unit testing</a:t>
            </a:r>
            <a:endParaRPr b="0" lang="en-US" sz="28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428000" y="4801680"/>
            <a:ext cx="4032000" cy="57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Types of tests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Behavior testing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State testing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Performance testing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Integration testing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Unit Testing: How do I start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Include using Maven/Gradle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Find a place for your test classes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Naming your test classes &amp; functions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Creating &amp; running your first test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JUnit general usage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@Test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Static imports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Asserts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buClr>
                <a:srgbClr val="92d050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2850"/>
                </a:solidFill>
                <a:latin typeface="Arial"/>
              </a:rPr>
              <a:t>assertNotNull(newObject)</a:t>
            </a:r>
            <a:endParaRPr b="0" lang="en-US" sz="1800" spc="-1" strike="noStrike">
              <a:solidFill>
                <a:srgbClr val="002850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buClr>
                <a:srgbClr val="92d050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2850"/>
                </a:solidFill>
                <a:latin typeface="Arial"/>
              </a:rPr>
              <a:t>assertTrue(isValid)</a:t>
            </a:r>
            <a:endParaRPr b="0" lang="en-US" sz="1800" spc="-1" strike="noStrike">
              <a:solidFill>
                <a:srgbClr val="002850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buClr>
                <a:srgbClr val="92d050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2850"/>
                </a:solidFill>
                <a:latin typeface="Arial"/>
              </a:rPr>
              <a:t>assertEquals(“count not 20”, EXPECTED_COUNT, 20);</a:t>
            </a:r>
            <a:endParaRPr b="0" lang="en-US" sz="18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Before &amp; After tests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Additional Junit features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@RunWith 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@Parameter &amp; @Parameters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@Category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@Rule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Test Driven Development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Write the tests before the implementation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Create a suite of failing test that cover all cases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Once all tests are passing you know you are done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Use your IDEs refactoring tools to generate the code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Mocking: How do I start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Background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fc03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850"/>
                </a:solidFill>
                <a:latin typeface="Arial"/>
              </a:rPr>
              <a:t>EasyMock vs Mockito</a:t>
            </a:r>
            <a:endParaRPr b="0" lang="en-US" sz="2000" spc="-1" strike="noStrike">
              <a:solidFill>
                <a:srgbClr val="00285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fc03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850"/>
                </a:solidFill>
                <a:latin typeface="Arial"/>
              </a:rPr>
              <a:t>Stubs != Mocks</a:t>
            </a:r>
            <a:endParaRPr b="0" lang="en-US" sz="20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Limits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@Mock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@InjectMocks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Verify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Advanced Mocking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Void methods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Exceptions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Catching &amp; Hijacking inputs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28960"/>
            <a:ext cx="8229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850"/>
                </a:solidFill>
                <a:latin typeface="Arial"/>
              </a:rPr>
              <a:t>Notes on integration testing</a:t>
            </a:r>
            <a:endParaRPr b="0" lang="en-US" sz="3200" spc="-1" strike="noStrike">
              <a:solidFill>
                <a:srgbClr val="17365d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67640" y="937440"/>
            <a:ext cx="8229240" cy="37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In memory undertow REST server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28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850"/>
                </a:solidFill>
                <a:latin typeface="Arial"/>
              </a:rPr>
              <a:t>Spring context</a:t>
            </a:r>
            <a:endParaRPr b="0" lang="en-US" sz="2400" spc="-1" strike="noStrike">
              <a:solidFill>
                <a:srgbClr val="00285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24660</TotalTime>
  <Application>LibreOffice/5.4.5.1$Linux_X86_64 LibreOffice_project/40m0$Build-1</Application>
  <Words>344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2010-08-29T06:05:31Z</dcterms:created>
  <dc:creator>charles</dc:creator>
  <dc:description/>
  <dc:language>en-US</dc:language>
  <cp:lastModifiedBy/>
  <cp:lastPrinted>2011-01-10T15:18:30Z</cp:lastPrinted>
  <dcterms:modified xsi:type="dcterms:W3CDTF">2018-03-12T08:32:13Z</dcterms:modified>
  <cp:revision>214</cp:revision>
  <dc:subject/>
  <dc:title>The Future of Entelect How is affects you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On-screen Show (16:10)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