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8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85" r:id="rId18"/>
    <p:sldId id="282" r:id="rId19"/>
    <p:sldId id="283" r:id="rId20"/>
    <p:sldId id="286" r:id="rId21"/>
    <p:sldId id="287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5274" autoAdjust="0"/>
  </p:normalViewPr>
  <p:slideViewPr>
    <p:cSldViewPr>
      <p:cViewPr varScale="1">
        <p:scale>
          <a:sx n="74" d="100"/>
          <a:sy n="74" d="100"/>
        </p:scale>
        <p:origin x="48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3/4/2016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Forum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MongoDB</a:t>
            </a:r>
            <a:r>
              <a:rPr lang="en-US" dirty="0" smtClean="0"/>
              <a:t> by Prinay Panday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26206"/>
            <a:ext cx="6324600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following section we will perform basic to intermediate CRUD operations on a Mongo database. We will use the Mongo shell to perform all of our operations.</a:t>
            </a:r>
          </a:p>
          <a:p>
            <a:pPr marL="0" indent="0">
              <a:buNone/>
            </a:pPr>
            <a:r>
              <a:rPr lang="en-US" dirty="0" smtClean="0"/>
              <a:t>Ensure that your Mongo service is started and that you have the Mongo shell opened in a command prompt.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4038600"/>
            <a:ext cx="56864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– Creating your first DB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Creating a database in Mongo is extremely simply and quick.</a:t>
            </a:r>
          </a:p>
          <a:p>
            <a:pPr marL="0" indent="0">
              <a:buNone/>
            </a:pPr>
            <a:r>
              <a:rPr lang="en-US" dirty="0" smtClean="0"/>
              <a:t>Remember the command </a:t>
            </a:r>
            <a:r>
              <a:rPr lang="en-US" dirty="0" smtClean="0">
                <a:solidFill>
                  <a:srgbClr val="FFFF00"/>
                </a:solidFill>
              </a:rPr>
              <a:t>use </a:t>
            </a:r>
            <a:r>
              <a:rPr lang="en-US" dirty="0" smtClean="0"/>
              <a:t>that would switch to a database that you wanted to use? Well this command also creates a database for you. If Mongo can not find a database with the specified name it will automatically create a database with that name for you. </a:t>
            </a:r>
          </a:p>
          <a:p>
            <a:pPr marL="0" indent="0">
              <a:buNone/>
            </a:pPr>
            <a:r>
              <a:rPr lang="en-US" dirty="0" smtClean="0"/>
              <a:t>Lets create a database for our blog called “</a:t>
            </a:r>
            <a:r>
              <a:rPr lang="en-US" dirty="0" err="1" smtClean="0"/>
              <a:t>MyFirstDb</a:t>
            </a:r>
            <a:r>
              <a:rPr lang="en-US" dirty="0" smtClean="0"/>
              <a:t>”. To check if you are using the correct database simply run </a:t>
            </a:r>
            <a:r>
              <a:rPr lang="en-US" dirty="0" smtClean="0">
                <a:solidFill>
                  <a:srgbClr val="FFFF00"/>
                </a:solidFill>
              </a:rPr>
              <a:t>db.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4677177"/>
            <a:ext cx="56864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– Creating 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collection may store a number of documents. A collection is like a  table in a relational database.</a:t>
            </a:r>
          </a:p>
          <a:p>
            <a:pPr marL="0" indent="0">
              <a:buNone/>
            </a:pPr>
            <a:r>
              <a:rPr lang="en-US" dirty="0" smtClean="0"/>
              <a:t>A collection may store documents that do not necessarily have the same structure. This is because </a:t>
            </a:r>
            <a:r>
              <a:rPr lang="en-US" dirty="0" err="1" smtClean="0"/>
              <a:t>MongoDB</a:t>
            </a:r>
            <a:r>
              <a:rPr lang="en-US" dirty="0" smtClean="0"/>
              <a:t> is a schema-free database. In </a:t>
            </a:r>
            <a:r>
              <a:rPr lang="en-US" dirty="0" err="1" smtClean="0"/>
              <a:t>MongoDB</a:t>
            </a:r>
            <a:r>
              <a:rPr lang="en-US" dirty="0" smtClean="0"/>
              <a:t> you do not need to define a column and its </a:t>
            </a:r>
            <a:r>
              <a:rPr lang="en-US" dirty="0" err="1" smtClean="0"/>
              <a:t>datatype</a:t>
            </a:r>
            <a:r>
              <a:rPr lang="en-US" dirty="0" smtClean="0"/>
              <a:t> as you would in a relational database.</a:t>
            </a:r>
          </a:p>
          <a:p>
            <a:pPr marL="0" indent="0">
              <a:buNone/>
            </a:pPr>
            <a:r>
              <a:rPr lang="en-US" dirty="0" smtClean="0"/>
              <a:t>There are two ways to create a collection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Implicitly by just referencing a collection name: db.&lt;collection&gt;.insert()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Explicitly if you require a collection with specific options: </a:t>
            </a:r>
            <a:r>
              <a:rPr lang="en-US" dirty="0" err="1" smtClean="0">
                <a:solidFill>
                  <a:srgbClr val="FFFF00"/>
                </a:solidFill>
              </a:rPr>
              <a:t>db.createCollection</a:t>
            </a:r>
            <a:r>
              <a:rPr lang="en-US" dirty="0" smtClean="0">
                <a:solidFill>
                  <a:srgbClr val="FFFF00"/>
                </a:solidFill>
              </a:rPr>
              <a:t>(&lt;name&gt;, {options})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– Creating 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Implicitly Created Collection:</a:t>
            </a: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 err="1" smtClean="0">
                <a:solidFill>
                  <a:srgbClr val="FFFF00"/>
                </a:solidFill>
              </a:rPr>
              <a:t>db.WithoutOptions.insert</a:t>
            </a:r>
            <a:r>
              <a:rPr lang="en-US" dirty="0" smtClean="0">
                <a:solidFill>
                  <a:srgbClr val="FFFF00"/>
                </a:solidFill>
              </a:rPr>
              <a:t>({test: “No Options”}) </a:t>
            </a:r>
            <a:r>
              <a:rPr lang="en-US" dirty="0" smtClean="0"/>
              <a:t>(We’ll cover inserts later on)</a:t>
            </a:r>
          </a:p>
          <a:p>
            <a:pPr marL="0" indent="0">
              <a:buNone/>
            </a:pPr>
            <a:r>
              <a:rPr lang="en-US" dirty="0" smtClean="0"/>
              <a:t>Now if you run </a:t>
            </a:r>
            <a:r>
              <a:rPr lang="en-US" dirty="0" smtClean="0">
                <a:solidFill>
                  <a:srgbClr val="FFFF00"/>
                </a:solidFill>
              </a:rPr>
              <a:t>show collections </a:t>
            </a:r>
            <a:r>
              <a:rPr lang="en-US" dirty="0" smtClean="0"/>
              <a:t>you will see the newly created collection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3733800"/>
            <a:ext cx="56864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– Creating 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Creating a collection with options:</a:t>
            </a:r>
          </a:p>
          <a:p>
            <a:pPr marL="0" indent="0">
              <a:buNone/>
            </a:pPr>
            <a:r>
              <a:rPr lang="en-US" dirty="0" smtClean="0"/>
              <a:t>Lets say we wanted to provide the maximum size in bytes that a collection could reach and the maximum of documents that can be stored in a collection. To do this we need to set the </a:t>
            </a:r>
            <a:r>
              <a:rPr lang="en-US" dirty="0" smtClean="0">
                <a:solidFill>
                  <a:srgbClr val="FFFF00"/>
                </a:solidFill>
              </a:rPr>
              <a:t>max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size</a:t>
            </a:r>
            <a:r>
              <a:rPr lang="en-US" dirty="0" smtClean="0"/>
              <a:t> options. NB: size takes precedence over max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db.createCollection</a:t>
            </a:r>
            <a:r>
              <a:rPr lang="en-US" dirty="0" smtClean="0">
                <a:solidFill>
                  <a:srgbClr val="FFFF00"/>
                </a:solidFill>
              </a:rPr>
              <a:t>(“</a:t>
            </a:r>
            <a:r>
              <a:rPr lang="en-US" dirty="0" err="1" smtClean="0">
                <a:solidFill>
                  <a:srgbClr val="FFFF00"/>
                </a:solidFill>
              </a:rPr>
              <a:t>WithOptions</a:t>
            </a:r>
            <a:r>
              <a:rPr lang="en-US" dirty="0" smtClean="0">
                <a:solidFill>
                  <a:srgbClr val="FFFF00"/>
                </a:solidFill>
              </a:rPr>
              <a:t>”, { capped  : true, </a:t>
            </a:r>
            <a:r>
              <a:rPr lang="en-US" dirty="0">
                <a:solidFill>
                  <a:srgbClr val="FFFF00"/>
                </a:solidFill>
              </a:rPr>
              <a:t>size: </a:t>
            </a:r>
            <a:r>
              <a:rPr lang="en-US" dirty="0" smtClean="0">
                <a:solidFill>
                  <a:srgbClr val="FFFF00"/>
                </a:solidFill>
              </a:rPr>
              <a:t>2000000, max : 10 } )</a:t>
            </a:r>
          </a:p>
          <a:p>
            <a:pPr marL="0" indent="0">
              <a:buNone/>
            </a:pPr>
            <a:r>
              <a:rPr lang="en-US" dirty="0" smtClean="0"/>
              <a:t>This creates a collection called </a:t>
            </a:r>
            <a:r>
              <a:rPr lang="en-US" dirty="0" err="1" smtClean="0"/>
              <a:t>WithOptions</a:t>
            </a:r>
            <a:r>
              <a:rPr lang="en-US" dirty="0" smtClean="0"/>
              <a:t> that has a maximum size of 2MB and can store a maximum of 10 documents. </a:t>
            </a:r>
            <a:r>
              <a:rPr lang="en-US" dirty="0" err="1" smtClean="0"/>
              <a:t>MongoDB</a:t>
            </a:r>
            <a:r>
              <a:rPr lang="en-US" dirty="0" smtClean="0"/>
              <a:t> will start removing older documents if the size limit is reached before the max documents limit.</a:t>
            </a:r>
          </a:p>
        </p:txBody>
      </p:sp>
    </p:spTree>
    <p:extLst>
      <p:ext uri="{BB962C8B-B14F-4D97-AF65-F5344CB8AC3E}">
        <p14:creationId xmlns:p14="http://schemas.microsoft.com/office/powerpoint/2010/main" val="30068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– </a:t>
            </a:r>
            <a:r>
              <a:rPr lang="en-US" dirty="0" smtClean="0"/>
              <a:t>Inserting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db.collection.insert</a:t>
            </a:r>
            <a:r>
              <a:rPr lang="en-US" dirty="0" smtClean="0">
                <a:solidFill>
                  <a:srgbClr val="FFFF00"/>
                </a:solidFill>
              </a:rPr>
              <a:t>({document})</a:t>
            </a:r>
          </a:p>
          <a:p>
            <a:pPr marL="0" indent="0">
              <a:buNone/>
            </a:pPr>
            <a:r>
              <a:rPr lang="en-US" dirty="0" smtClean="0"/>
              <a:t>Inserting in mongo is straight forward. The insert method takes a document or an array of documents as a parameter.</a:t>
            </a:r>
          </a:p>
          <a:p>
            <a:pPr marL="0" indent="0">
              <a:buNone/>
            </a:pPr>
            <a:r>
              <a:rPr lang="en-US" dirty="0" smtClean="0"/>
              <a:t>If the collection does not exist it will automatically be created by the insert method.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db.entelect.insert</a:t>
            </a:r>
            <a:r>
              <a:rPr lang="en-US" dirty="0">
                <a:solidFill>
                  <a:srgbClr val="FFFF00"/>
                </a:solidFill>
              </a:rPr>
              <a:t>({name:"</a:t>
            </a:r>
            <a:r>
              <a:rPr lang="en-US" dirty="0" err="1">
                <a:solidFill>
                  <a:srgbClr val="FFFF00"/>
                </a:solidFill>
              </a:rPr>
              <a:t>Prinay</a:t>
            </a:r>
            <a:r>
              <a:rPr lang="en-US" dirty="0">
                <a:solidFill>
                  <a:srgbClr val="FFFF00"/>
                </a:solidFill>
              </a:rPr>
              <a:t>",surname:"</a:t>
            </a:r>
            <a:r>
              <a:rPr lang="en-US" dirty="0" err="1">
                <a:solidFill>
                  <a:srgbClr val="FFFF00"/>
                </a:solidFill>
              </a:rPr>
              <a:t>Panday</a:t>
            </a:r>
            <a:r>
              <a:rPr lang="en-US" dirty="0" smtClean="0">
                <a:solidFill>
                  <a:srgbClr val="FFFF00"/>
                </a:solidFill>
              </a:rPr>
              <a:t>"})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db.entelect.insert</a:t>
            </a:r>
            <a:r>
              <a:rPr lang="en-US" dirty="0" smtClean="0">
                <a:solidFill>
                  <a:srgbClr val="FFFF00"/>
                </a:solidFill>
              </a:rPr>
              <a:t>([{name:”</a:t>
            </a:r>
            <a:r>
              <a:rPr lang="en-US" dirty="0" err="1" smtClean="0">
                <a:solidFill>
                  <a:srgbClr val="FFFF00"/>
                </a:solidFill>
              </a:rPr>
              <a:t>Prinay</a:t>
            </a:r>
            <a:r>
              <a:rPr lang="en-US" dirty="0" smtClean="0">
                <a:solidFill>
                  <a:srgbClr val="FFFF00"/>
                </a:solidFill>
              </a:rPr>
              <a:t>”, surname:”</a:t>
            </a:r>
            <a:r>
              <a:rPr lang="en-US" dirty="0" err="1" smtClean="0">
                <a:solidFill>
                  <a:srgbClr val="FFFF00"/>
                </a:solidFill>
              </a:rPr>
              <a:t>Panday</a:t>
            </a:r>
            <a:r>
              <a:rPr lang="en-US" dirty="0" smtClean="0">
                <a:solidFill>
                  <a:srgbClr val="FFFF00"/>
                </a:solidFill>
              </a:rPr>
              <a:t>”}, {</a:t>
            </a:r>
            <a:r>
              <a:rPr lang="en-US" dirty="0" err="1" smtClean="0">
                <a:solidFill>
                  <a:srgbClr val="FFFF00"/>
                </a:solidFill>
              </a:rPr>
              <a:t>name:”test</a:t>
            </a:r>
            <a:r>
              <a:rPr lang="en-US" dirty="0" smtClean="0">
                <a:solidFill>
                  <a:srgbClr val="FFFF00"/>
                </a:solidFill>
              </a:rPr>
              <a:t>”, </a:t>
            </a:r>
            <a:r>
              <a:rPr lang="en-US" dirty="0" err="1" smtClean="0">
                <a:solidFill>
                  <a:srgbClr val="FFFF00"/>
                </a:solidFill>
              </a:rPr>
              <a:t>surname:”test</a:t>
            </a:r>
            <a:r>
              <a:rPr lang="en-US" dirty="0" smtClean="0">
                <a:solidFill>
                  <a:srgbClr val="FFFF00"/>
                </a:solidFill>
              </a:rPr>
              <a:t>”}])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09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– </a:t>
            </a:r>
            <a:r>
              <a:rPr lang="en-US" dirty="0" smtClean="0"/>
              <a:t>Reading from 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869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db.collection.find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query,projection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.find() </a:t>
            </a:r>
            <a:r>
              <a:rPr lang="en-US" dirty="0" smtClean="0"/>
              <a:t>selects documents in a collection and returns a cursor to the selected documents. Leaving the query blank will return all documents in the collection.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query – </a:t>
            </a:r>
            <a:r>
              <a:rPr lang="en-US" dirty="0" smtClean="0"/>
              <a:t>Selection criteria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projection – </a:t>
            </a:r>
            <a:r>
              <a:rPr lang="en-US" dirty="0" smtClean="0"/>
              <a:t>Specifies the fields to return. Leave empty to return all fields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db.entelect.find</a:t>
            </a:r>
            <a:r>
              <a:rPr lang="en-US" dirty="0" smtClean="0">
                <a:solidFill>
                  <a:srgbClr val="FFFF00"/>
                </a:solidFill>
              </a:rPr>
              <a:t>({name:”</a:t>
            </a:r>
            <a:r>
              <a:rPr lang="en-US" dirty="0" err="1" smtClean="0">
                <a:solidFill>
                  <a:srgbClr val="FFFF00"/>
                </a:solidFill>
              </a:rPr>
              <a:t>Prinay</a:t>
            </a:r>
            <a:r>
              <a:rPr lang="en-US" dirty="0" smtClean="0">
                <a:solidFill>
                  <a:srgbClr val="FFFF00"/>
                </a:solidFill>
              </a:rPr>
              <a:t>”})</a:t>
            </a:r>
          </a:p>
          <a:p>
            <a:pPr marL="0" indent="0">
              <a:buNone/>
            </a:pPr>
            <a:r>
              <a:rPr lang="en-US" dirty="0" smtClean="0"/>
              <a:t>Adding</a:t>
            </a:r>
            <a:r>
              <a:rPr lang="en-US" dirty="0" smtClean="0">
                <a:solidFill>
                  <a:srgbClr val="FFFF00"/>
                </a:solidFill>
              </a:rPr>
              <a:t> .pretty() </a:t>
            </a:r>
            <a:r>
              <a:rPr lang="en-US" dirty="0" smtClean="0"/>
              <a:t>to the end of the find will print the data in an indented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7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– </a:t>
            </a:r>
            <a:r>
              <a:rPr lang="en-US" dirty="0" smtClean="0"/>
              <a:t>Updating 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db.collection.update</a:t>
            </a:r>
            <a:r>
              <a:rPr lang="en-US" dirty="0" smtClean="0">
                <a:solidFill>
                  <a:srgbClr val="FFFF00"/>
                </a:solidFill>
              </a:rPr>
              <a:t>(query, update, options)</a:t>
            </a:r>
          </a:p>
          <a:p>
            <a:pPr marL="0" indent="0">
              <a:buNone/>
            </a:pPr>
            <a:r>
              <a:rPr lang="en-US" dirty="0" smtClean="0"/>
              <a:t>The update method modifies an existing document(s) in a collection. Update allows you to modify specific fields on a document(s) or replace the document entirely depending on the parameters you provide it with.</a:t>
            </a:r>
          </a:p>
          <a:p>
            <a:pPr marL="0" indent="0">
              <a:buNone/>
            </a:pPr>
            <a:r>
              <a:rPr lang="en-US" b="1" u="sng" dirty="0" smtClean="0"/>
              <a:t>Update </a:t>
            </a:r>
            <a:r>
              <a:rPr lang="en-US" b="1" u="sng" dirty="0" err="1" smtClean="0"/>
              <a:t>Paramaters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query</a:t>
            </a:r>
            <a:r>
              <a:rPr lang="en-US" dirty="0" smtClean="0"/>
              <a:t> – Selection criteria for the update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update</a:t>
            </a:r>
            <a:r>
              <a:rPr lang="en-US" dirty="0" smtClean="0"/>
              <a:t> – The modifications to apply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options</a:t>
            </a:r>
            <a:r>
              <a:rPr lang="en-US" dirty="0" smtClean="0"/>
              <a:t> – Set of parameters that specify the </a:t>
            </a:r>
            <a:r>
              <a:rPr lang="en-US" dirty="0" err="1" smtClean="0"/>
              <a:t>behaviour</a:t>
            </a:r>
            <a:r>
              <a:rPr lang="en-US" dirty="0" smtClean="0"/>
              <a:t> of the update</a:t>
            </a:r>
          </a:p>
          <a:p>
            <a:pPr marL="0" indent="0">
              <a:buNone/>
            </a:pPr>
            <a:r>
              <a:rPr lang="en-US" dirty="0" smtClean="0"/>
              <a:t>The two most important options are </a:t>
            </a:r>
            <a:r>
              <a:rPr lang="en-US" dirty="0" err="1" smtClean="0">
                <a:solidFill>
                  <a:srgbClr val="FFFF00"/>
                </a:solidFill>
              </a:rPr>
              <a:t>upsert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multi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9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– </a:t>
            </a:r>
            <a:r>
              <a:rPr lang="en-US" dirty="0" smtClean="0"/>
              <a:t>Updating 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869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upsert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If set to true, a new document will be created if no document is found according to the query criteria. By default this value is false and a new document will NOT be created if the query criteria is not matched.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multi: </a:t>
            </a:r>
            <a:r>
              <a:rPr lang="en-US" dirty="0" smtClean="0"/>
              <a:t>If set to true, multiple documents that match the query criteria will be updated. By default this value is false and only ONE document will be updated.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db.entelect.update</a:t>
            </a:r>
            <a:r>
              <a:rPr lang="en-US" dirty="0" smtClean="0">
                <a:solidFill>
                  <a:srgbClr val="FFFF00"/>
                </a:solidFill>
              </a:rPr>
              <a:t>({ </a:t>
            </a:r>
            <a:r>
              <a:rPr lang="en-US" dirty="0">
                <a:solidFill>
                  <a:srgbClr val="FFFF00"/>
                </a:solidFill>
              </a:rPr>
              <a:t>name: </a:t>
            </a:r>
            <a:r>
              <a:rPr lang="en-US" dirty="0" smtClean="0">
                <a:solidFill>
                  <a:srgbClr val="FFFF00"/>
                </a:solidFill>
              </a:rPr>
              <a:t>“Batman" }, {  </a:t>
            </a:r>
            <a:r>
              <a:rPr lang="en-US" dirty="0">
                <a:solidFill>
                  <a:srgbClr val="FFFF00"/>
                </a:solidFill>
              </a:rPr>
              <a:t>name: </a:t>
            </a:r>
            <a:r>
              <a:rPr lang="en-US" dirty="0" smtClean="0">
                <a:solidFill>
                  <a:srgbClr val="FFFF00"/>
                </a:solidFill>
              </a:rPr>
              <a:t>“Batman",  position: “Value added services”  }, </a:t>
            </a:r>
            <a:r>
              <a:rPr lang="en-US" dirty="0">
                <a:solidFill>
                  <a:srgbClr val="FFFF00"/>
                </a:solidFill>
              </a:rPr>
              <a:t>{ </a:t>
            </a:r>
            <a:r>
              <a:rPr lang="en-US" dirty="0" err="1" smtClean="0">
                <a:solidFill>
                  <a:srgbClr val="FFFF00"/>
                </a:solidFill>
              </a:rPr>
              <a:t>upsert</a:t>
            </a:r>
            <a:r>
              <a:rPr lang="en-US" dirty="0" smtClean="0">
                <a:solidFill>
                  <a:srgbClr val="FFFF00"/>
                </a:solidFill>
              </a:rPr>
              <a:t>: true })</a:t>
            </a:r>
          </a:p>
          <a:p>
            <a:pPr marL="0" indent="0">
              <a:buNone/>
            </a:pPr>
            <a:r>
              <a:rPr lang="en-US" dirty="0" smtClean="0"/>
              <a:t>In the above example </a:t>
            </a:r>
            <a:r>
              <a:rPr lang="en-US" dirty="0" err="1" smtClean="0"/>
              <a:t>upsert</a:t>
            </a:r>
            <a:r>
              <a:rPr lang="en-US" dirty="0" smtClean="0"/>
              <a:t> is set to true. This means that if Batman doesn’t already work for </a:t>
            </a:r>
            <a:r>
              <a:rPr lang="en-US" dirty="0" err="1" smtClean="0"/>
              <a:t>Entelect</a:t>
            </a:r>
            <a:r>
              <a:rPr lang="en-US" dirty="0" smtClean="0"/>
              <a:t>, then now he will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6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CRUD in </a:t>
            </a:r>
            <a:r>
              <a:rPr lang="en-US" dirty="0" err="1" smtClean="0"/>
              <a:t>MongoDB</a:t>
            </a:r>
            <a:r>
              <a:rPr lang="en-US" dirty="0" smtClean="0"/>
              <a:t> – </a:t>
            </a:r>
            <a:r>
              <a:rPr lang="en-US" dirty="0" smtClean="0"/>
              <a:t>Deleting in 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869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db.collection.remove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The remove method removes documents from a collection. You may use this method to remove all documents in a collection, all documents that match a criteria or remove just a single document.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db.entelect.remove</a:t>
            </a:r>
            <a:r>
              <a:rPr lang="en-US" dirty="0" smtClean="0">
                <a:solidFill>
                  <a:srgbClr val="FFFF00"/>
                </a:solidFill>
              </a:rPr>
              <a:t>() – </a:t>
            </a:r>
            <a:r>
              <a:rPr lang="en-US" dirty="0" smtClean="0"/>
              <a:t>Removes all documents from the collection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db.entelect.remove</a:t>
            </a:r>
            <a:r>
              <a:rPr lang="en-US" dirty="0" smtClean="0">
                <a:solidFill>
                  <a:srgbClr val="FFFF00"/>
                </a:solidFill>
              </a:rPr>
              <a:t>({name:”</a:t>
            </a:r>
            <a:r>
              <a:rPr lang="en-US" dirty="0" err="1" smtClean="0">
                <a:solidFill>
                  <a:srgbClr val="FFFF00"/>
                </a:solidFill>
              </a:rPr>
              <a:t>Prinay</a:t>
            </a:r>
            <a:r>
              <a:rPr lang="en-US" dirty="0" smtClean="0">
                <a:solidFill>
                  <a:srgbClr val="FFFF00"/>
                </a:solidFill>
              </a:rPr>
              <a:t>”}) – </a:t>
            </a:r>
            <a:r>
              <a:rPr lang="en-US" dirty="0" smtClean="0"/>
              <a:t>Removes all do</a:t>
            </a:r>
            <a:r>
              <a:rPr lang="en-US" dirty="0" smtClean="0">
                <a:solidFill>
                  <a:srgbClr val="FFFF00"/>
                </a:solidFill>
              </a:rPr>
              <a:t>cuments with the name “</a:t>
            </a:r>
            <a:r>
              <a:rPr lang="en-US" dirty="0" err="1" smtClean="0">
                <a:solidFill>
                  <a:srgbClr val="FFFF00"/>
                </a:solidFill>
              </a:rPr>
              <a:t>Prinay</a:t>
            </a:r>
            <a:r>
              <a:rPr lang="en-US" dirty="0" smtClean="0">
                <a:solidFill>
                  <a:srgbClr val="FFFF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db.entelect.remove</a:t>
            </a:r>
            <a:r>
              <a:rPr lang="en-US" dirty="0">
                <a:solidFill>
                  <a:srgbClr val="FFFF00"/>
                </a:solidFill>
              </a:rPr>
              <a:t>({name:”</a:t>
            </a:r>
            <a:r>
              <a:rPr lang="en-US" dirty="0" err="1">
                <a:solidFill>
                  <a:srgbClr val="FFFF00"/>
                </a:solidFill>
              </a:rPr>
              <a:t>Prinay</a:t>
            </a:r>
            <a:r>
              <a:rPr lang="en-US" dirty="0" smtClean="0">
                <a:solidFill>
                  <a:srgbClr val="FFFF00"/>
                </a:solidFill>
              </a:rPr>
              <a:t>”}, 1) – </a:t>
            </a:r>
            <a:r>
              <a:rPr lang="en-US" dirty="0" smtClean="0"/>
              <a:t>Removes a single document with the name “</a:t>
            </a:r>
            <a:r>
              <a:rPr lang="en-US" dirty="0" err="1" smtClean="0"/>
              <a:t>Prinay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31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Setup and installation of Mongo</a:t>
            </a:r>
          </a:p>
          <a:p>
            <a:pPr lvl="1"/>
            <a:r>
              <a:rPr lang="en-US" dirty="0" smtClean="0"/>
              <a:t>Basic Installation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as a service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MongoDB</a:t>
            </a:r>
            <a:r>
              <a:rPr lang="en-US" dirty="0" smtClean="0"/>
              <a:t> shell</a:t>
            </a:r>
          </a:p>
          <a:p>
            <a:pPr lvl="1"/>
            <a:r>
              <a:rPr lang="en-US" dirty="0" smtClean="0"/>
              <a:t>Starting the shell</a:t>
            </a:r>
            <a:endParaRPr lang="en-US" dirty="0"/>
          </a:p>
          <a:p>
            <a:pPr lvl="1"/>
            <a:r>
              <a:rPr lang="en-US" dirty="0" smtClean="0"/>
              <a:t>Simple commands</a:t>
            </a:r>
          </a:p>
          <a:p>
            <a:r>
              <a:rPr lang="en-US" dirty="0" smtClean="0"/>
              <a:t>CRUD in </a:t>
            </a:r>
            <a:r>
              <a:rPr lang="en-US" dirty="0" smtClean="0"/>
              <a:t>Mongo</a:t>
            </a:r>
          </a:p>
          <a:p>
            <a:pPr lvl="1"/>
            <a:r>
              <a:rPr lang="en-US" dirty="0" smtClean="0"/>
              <a:t>Creating your first database</a:t>
            </a:r>
          </a:p>
          <a:p>
            <a:pPr lvl="1"/>
            <a:r>
              <a:rPr lang="en-US" dirty="0" smtClean="0"/>
              <a:t>Creating a collection</a:t>
            </a:r>
          </a:p>
          <a:p>
            <a:pPr lvl="1"/>
            <a:r>
              <a:rPr lang="en-US" dirty="0" smtClean="0"/>
              <a:t>Inserting</a:t>
            </a:r>
          </a:p>
          <a:p>
            <a:pPr lvl="1"/>
            <a:r>
              <a:rPr lang="en-US" dirty="0" smtClean="0"/>
              <a:t>Reading from a collection</a:t>
            </a:r>
          </a:p>
          <a:p>
            <a:pPr lvl="1"/>
            <a:r>
              <a:rPr lang="en-US" dirty="0" smtClean="0"/>
              <a:t>Updating a collection</a:t>
            </a:r>
          </a:p>
          <a:p>
            <a:pPr lvl="1"/>
            <a:r>
              <a:rPr lang="en-US" dirty="0" smtClean="0"/>
              <a:t>Deleting in a collection</a:t>
            </a:r>
            <a:endParaRPr lang="en-US" dirty="0" smtClean="0"/>
          </a:p>
          <a:p>
            <a:r>
              <a:rPr lang="en-US" dirty="0" smtClean="0"/>
              <a:t>Scripting in Mongo Shell</a:t>
            </a:r>
          </a:p>
          <a:p>
            <a:r>
              <a:rPr lang="en-US" dirty="0" smtClean="0"/>
              <a:t>Available </a:t>
            </a:r>
            <a:r>
              <a:rPr lang="en-US" dirty="0" smtClean="0"/>
              <a:t>GUI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Scripting in Mongo Shell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869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mentioned earlier the Mongo </a:t>
            </a:r>
            <a:r>
              <a:rPr lang="en-US" dirty="0"/>
              <a:t>S</a:t>
            </a:r>
            <a:r>
              <a:rPr lang="en-US" dirty="0" smtClean="0"/>
              <a:t>hell runs on JavaScript therefore you may be able to do some scripting in the shell using ordinary JavaScript.</a:t>
            </a:r>
          </a:p>
          <a:p>
            <a:pPr marL="0" indent="0">
              <a:buNone/>
            </a:pPr>
            <a:r>
              <a:rPr lang="en-US" dirty="0" smtClean="0"/>
              <a:t>You may also create .</a:t>
            </a:r>
            <a:r>
              <a:rPr lang="en-US" dirty="0" err="1" smtClean="0"/>
              <a:t>js</a:t>
            </a:r>
            <a:r>
              <a:rPr lang="en-US" dirty="0" smtClean="0"/>
              <a:t> files for example lets create a </a:t>
            </a:r>
            <a:r>
              <a:rPr lang="en-US" dirty="0" err="1" smtClean="0"/>
              <a:t>js</a:t>
            </a:r>
            <a:r>
              <a:rPr lang="en-US" dirty="0" smtClean="0"/>
              <a:t> file that will retrieve all documents from a collection and print it to the screen. (test.js)</a:t>
            </a:r>
            <a:endParaRPr lang="en-US" dirty="0"/>
          </a:p>
          <a:p>
            <a:pPr marL="0" indent="0">
              <a:buNone/>
            </a:pPr>
            <a:r>
              <a:rPr lang="en-US" sz="1200" i="1" dirty="0" err="1">
                <a:solidFill>
                  <a:srgbClr val="FFFF00"/>
                </a:solidFill>
              </a:rPr>
              <a:t>var</a:t>
            </a:r>
            <a:r>
              <a:rPr lang="en-US" sz="1200" i="1" dirty="0">
                <a:solidFill>
                  <a:srgbClr val="FFFF00"/>
                </a:solidFill>
              </a:rPr>
              <a:t> people = </a:t>
            </a:r>
            <a:r>
              <a:rPr lang="en-US" sz="1200" i="1" dirty="0" err="1">
                <a:solidFill>
                  <a:srgbClr val="FFFF00"/>
                </a:solidFill>
              </a:rPr>
              <a:t>db.entelect.find</a:t>
            </a:r>
            <a:r>
              <a:rPr lang="en-US" sz="1200" i="1" dirty="0" smtClean="0">
                <a:solidFill>
                  <a:srgbClr val="FFFF00"/>
                </a:solidFill>
              </a:rPr>
              <a:t>();</a:t>
            </a:r>
            <a:endParaRPr lang="en-US" sz="1200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200" i="1" dirty="0" err="1">
                <a:solidFill>
                  <a:srgbClr val="FFFF00"/>
                </a:solidFill>
              </a:rPr>
              <a:t>people.forEach</a:t>
            </a:r>
            <a:r>
              <a:rPr lang="en-US" sz="1200" i="1" dirty="0">
                <a:solidFill>
                  <a:srgbClr val="FFFF00"/>
                </a:solidFill>
              </a:rPr>
              <a:t>(function(person) {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FFFF00"/>
                </a:solidFill>
              </a:rPr>
              <a:t>  </a:t>
            </a:r>
            <a:r>
              <a:rPr lang="en-US" sz="1200" i="1" dirty="0" err="1">
                <a:solidFill>
                  <a:srgbClr val="FFFF00"/>
                </a:solidFill>
              </a:rPr>
              <a:t>printjson</a:t>
            </a:r>
            <a:r>
              <a:rPr lang="en-US" sz="1200" i="1" dirty="0">
                <a:solidFill>
                  <a:srgbClr val="FFFF00"/>
                </a:solidFill>
              </a:rPr>
              <a:t>(person</a:t>
            </a:r>
            <a:r>
              <a:rPr lang="en-US" sz="1200" i="1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200" i="1" dirty="0" smtClean="0">
                <a:solidFill>
                  <a:srgbClr val="FFFF00"/>
                </a:solidFill>
              </a:rPr>
              <a:t>});</a:t>
            </a:r>
            <a:endParaRPr lang="en-US" sz="1200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To run this script simply execute </a:t>
            </a:r>
            <a:r>
              <a:rPr lang="en-US" dirty="0" smtClean="0">
                <a:solidFill>
                  <a:srgbClr val="FFFF00"/>
                </a:solidFill>
              </a:rPr>
              <a:t>mongo &lt;</a:t>
            </a:r>
            <a:r>
              <a:rPr lang="en-US" dirty="0" err="1" smtClean="0">
                <a:solidFill>
                  <a:srgbClr val="FFFF00"/>
                </a:solidFill>
              </a:rPr>
              <a:t>db_name</a:t>
            </a:r>
            <a:r>
              <a:rPr lang="en-US" dirty="0" smtClean="0">
                <a:solidFill>
                  <a:srgbClr val="FFFF00"/>
                </a:solidFill>
              </a:rPr>
              <a:t>&gt; test.js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This is a simple example but scripting can become really </a:t>
            </a:r>
            <a:r>
              <a:rPr lang="en-US" dirty="0" err="1" smtClean="0"/>
              <a:t>powerfull</a:t>
            </a:r>
            <a:r>
              <a:rPr lang="en-US" dirty="0" smtClean="0"/>
              <a:t> especially if you have to run the same commands over and over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3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267200"/>
          </a:xfrm>
        </p:spPr>
        <p:txBody>
          <a:bodyPr/>
          <a:lstStyle/>
          <a:p>
            <a:pPr marL="0" indent="0">
              <a:buNone/>
            </a:pPr>
            <a:r>
              <a:rPr lang="en-ZA" b="1" dirty="0" err="1"/>
              <a:t>MongoDB</a:t>
            </a:r>
            <a:r>
              <a:rPr lang="en-ZA" dirty="0"/>
              <a:t> is an open source, document-oriented database designed with both scalability and developer agility in mind. Instead of storing your data in tables and rows as you would with a relational database, </a:t>
            </a:r>
            <a:r>
              <a:rPr lang="en-ZA" dirty="0" smtClean="0"/>
              <a:t>in </a:t>
            </a:r>
            <a:r>
              <a:rPr lang="en-ZA" b="1" dirty="0" err="1" smtClean="0"/>
              <a:t>MongoDB</a:t>
            </a:r>
            <a:r>
              <a:rPr lang="en-ZA" dirty="0"/>
              <a:t> you store JSON-like documents with dynamic </a:t>
            </a:r>
            <a:r>
              <a:rPr lang="en-ZA" dirty="0" smtClean="0"/>
              <a:t>schemas. </a:t>
            </a:r>
            <a:r>
              <a:rPr lang="en-ZA" b="1" dirty="0" err="1" smtClean="0"/>
              <a:t>MongoDB</a:t>
            </a:r>
            <a:r>
              <a:rPr lang="en-ZA" dirty="0" smtClean="0"/>
              <a:t> refers to this format as BSON which stands for “Binary JSON”. </a:t>
            </a:r>
          </a:p>
          <a:p>
            <a:pPr marL="0" indent="0">
              <a:buNone/>
            </a:pPr>
            <a:r>
              <a:rPr lang="en-ZA" dirty="0" smtClean="0"/>
              <a:t>The maximum size of any document in </a:t>
            </a:r>
            <a:r>
              <a:rPr lang="en-ZA" b="1" dirty="0" err="1" smtClean="0"/>
              <a:t>MongoDB</a:t>
            </a:r>
            <a:r>
              <a:rPr lang="en-ZA" dirty="0" smtClean="0"/>
              <a:t> is 16MB.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274638"/>
            <a:ext cx="9982198" cy="1020762"/>
          </a:xfrm>
        </p:spPr>
        <p:txBody>
          <a:bodyPr/>
          <a:lstStyle/>
          <a:p>
            <a:r>
              <a:rPr lang="en-US" dirty="0" smtClean="0"/>
              <a:t>Setup and Installation – Basic 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267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Run the </a:t>
            </a:r>
            <a:r>
              <a:rPr lang="en-US" dirty="0"/>
              <a:t>mongo installer (</a:t>
            </a:r>
            <a:r>
              <a:rPr lang="en-US" dirty="0" smtClean="0"/>
              <a:t>mongodb-win32-x86_64-3.2.3-signed.msi)</a:t>
            </a:r>
          </a:p>
          <a:p>
            <a:pPr marL="457200" indent="-457200">
              <a:buAutoNum type="arabicPeriod"/>
            </a:pPr>
            <a:r>
              <a:rPr lang="en-US" dirty="0" smtClean="0"/>
              <a:t>Run through the guided installation and take note of the installation directory. For this course we will install Mongo at </a:t>
            </a:r>
            <a:r>
              <a:rPr lang="en-US" dirty="0" smtClean="0">
                <a:solidFill>
                  <a:srgbClr val="FFFF00"/>
                </a:solidFill>
              </a:rPr>
              <a:t>C:\mongodb</a:t>
            </a:r>
          </a:p>
          <a:p>
            <a:pPr marL="457200" indent="-457200">
              <a:buAutoNum type="arabicPeriod"/>
            </a:pPr>
            <a:r>
              <a:rPr lang="en-US" dirty="0" smtClean="0"/>
              <a:t>Mongo requires a data directory to store all data. Create the </a:t>
            </a:r>
            <a:r>
              <a:rPr lang="en-US" dirty="0"/>
              <a:t>following directory </a:t>
            </a:r>
            <a:r>
              <a:rPr lang="en-US" dirty="0">
                <a:solidFill>
                  <a:srgbClr val="FFFF00"/>
                </a:solidFill>
              </a:rPr>
              <a:t>C:\</a:t>
            </a:r>
            <a:r>
              <a:rPr lang="en-US" dirty="0" smtClean="0">
                <a:solidFill>
                  <a:srgbClr val="FFFF00"/>
                </a:solidFill>
              </a:rPr>
              <a:t>data\db</a:t>
            </a:r>
          </a:p>
          <a:p>
            <a:pPr marL="457200" indent="-457200">
              <a:buAutoNum type="arabicPeriod"/>
            </a:pPr>
            <a:r>
              <a:rPr lang="en-US" dirty="0" smtClean="0"/>
              <a:t>Add mongo to your path variable. This will allow you to run mongo from a terminal anywhere on your PC.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5029200"/>
            <a:ext cx="34004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 Installation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267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5"/>
            </a:pPr>
            <a:r>
              <a:rPr lang="en-US" dirty="0" smtClean="0"/>
              <a:t>Test that mongo is setup correctly by opening a command prompt and run </a:t>
            </a:r>
            <a:r>
              <a:rPr lang="en-US" dirty="0" err="1" smtClean="0">
                <a:solidFill>
                  <a:srgbClr val="FFFF00"/>
                </a:solidFill>
              </a:rPr>
              <a:t>mongod</a:t>
            </a:r>
            <a:r>
              <a:rPr lang="en-US" dirty="0" smtClean="0"/>
              <a:t>. </a:t>
            </a:r>
          </a:p>
          <a:p>
            <a:pPr marL="457200" indent="-457200">
              <a:buAutoNum type="arabicPeriod" startAt="5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mongod.exe starts the main </a:t>
            </a:r>
            <a:r>
              <a:rPr lang="en-US" b="1" dirty="0" err="1" smtClean="0"/>
              <a:t>MongoDB</a:t>
            </a:r>
            <a:r>
              <a:rPr lang="en-US" dirty="0" smtClean="0"/>
              <a:t> process. By default mongo runs on port 27017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519362"/>
            <a:ext cx="9439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9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Setup and Installation – Mongo as a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avoid running </a:t>
            </a:r>
            <a:r>
              <a:rPr lang="en-US" dirty="0" err="1" smtClean="0"/>
              <a:t>mongod</a:t>
            </a:r>
            <a:r>
              <a:rPr lang="en-US" dirty="0" smtClean="0"/>
              <a:t> all the time it is possible to install </a:t>
            </a:r>
            <a:r>
              <a:rPr lang="en-US" dirty="0" err="1" smtClean="0"/>
              <a:t>MongoDB</a:t>
            </a:r>
            <a:r>
              <a:rPr lang="en-US" dirty="0" smtClean="0"/>
              <a:t> as a windows service.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the following </a:t>
            </a:r>
            <a:r>
              <a:rPr lang="en-US" dirty="0"/>
              <a:t>directory </a:t>
            </a:r>
            <a:r>
              <a:rPr lang="en-US" dirty="0">
                <a:solidFill>
                  <a:srgbClr val="FFFF00"/>
                </a:solidFill>
              </a:rPr>
              <a:t>c:\</a:t>
            </a:r>
            <a:r>
              <a:rPr lang="en-US" dirty="0" smtClean="0">
                <a:solidFill>
                  <a:srgbClr val="FFFF00"/>
                </a:solidFill>
              </a:rPr>
              <a:t>data\log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 called “</a:t>
            </a:r>
            <a:r>
              <a:rPr lang="en-US" dirty="0" err="1" smtClean="0"/>
              <a:t>mongod.cfg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FFFF00"/>
                </a:solidFill>
              </a:rPr>
              <a:t>in C:\Mongodb\</a:t>
            </a:r>
          </a:p>
          <a:p>
            <a:pPr marL="457200" indent="-457200">
              <a:buAutoNum type="arabicPeriod"/>
            </a:pPr>
            <a:r>
              <a:rPr lang="en-US" dirty="0" smtClean="0"/>
              <a:t>Enter the following in the </a:t>
            </a: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systemLog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		destination</a:t>
            </a:r>
            <a:r>
              <a:rPr lang="en-US" sz="1400" dirty="0"/>
              <a:t>: file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	path</a:t>
            </a:r>
            <a:r>
              <a:rPr lang="en-US" sz="1400" dirty="0"/>
              <a:t>: c:\data\log\mongod.log</a:t>
            </a:r>
          </a:p>
          <a:p>
            <a:pPr marL="0" indent="0">
              <a:buNone/>
            </a:pPr>
            <a:r>
              <a:rPr lang="en-US" sz="1400" dirty="0" smtClean="0"/>
              <a:t>	storage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</a:t>
            </a:r>
            <a:r>
              <a:rPr lang="en-US" sz="1400" dirty="0" err="1" smtClean="0"/>
              <a:t>dbPath</a:t>
            </a:r>
            <a:r>
              <a:rPr lang="en-US" sz="1400" dirty="0"/>
              <a:t>: c:\data\db</a:t>
            </a:r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Setup and Installation – Mongo as a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Open a command prompt with admin privileges and run the following: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"</a:t>
            </a:r>
            <a:r>
              <a:rPr lang="en-US" dirty="0">
                <a:solidFill>
                  <a:srgbClr val="FFFF00"/>
                </a:solidFill>
              </a:rPr>
              <a:t>C:\mongodb\bin\mongod.exe" --</a:t>
            </a:r>
            <a:r>
              <a:rPr lang="en-US" dirty="0" err="1">
                <a:solidFill>
                  <a:srgbClr val="FFFF00"/>
                </a:solidFill>
              </a:rPr>
              <a:t>config</a:t>
            </a:r>
            <a:r>
              <a:rPr lang="en-US" dirty="0">
                <a:solidFill>
                  <a:srgbClr val="FFFF00"/>
                </a:solidFill>
              </a:rPr>
              <a:t> "</a:t>
            </a:r>
            <a:r>
              <a:rPr lang="en-US" dirty="0" smtClean="0">
                <a:solidFill>
                  <a:srgbClr val="FFFF00"/>
                </a:solidFill>
              </a:rPr>
              <a:t>C:\</a:t>
            </a:r>
            <a:r>
              <a:rPr lang="en-US" dirty="0">
                <a:solidFill>
                  <a:srgbClr val="FFFF00"/>
                </a:solidFill>
              </a:rPr>
              <a:t>mongodb\mongod.cfg" </a:t>
            </a:r>
            <a:r>
              <a:rPr lang="en-US" dirty="0" smtClean="0">
                <a:solidFill>
                  <a:srgbClr val="FFFF00"/>
                </a:solidFill>
              </a:rPr>
              <a:t>–install</a:t>
            </a:r>
          </a:p>
          <a:p>
            <a:pPr marL="0" indent="0">
              <a:buNone/>
            </a:pPr>
            <a:r>
              <a:rPr lang="en-US" dirty="0" smtClean="0"/>
              <a:t>5. Start the </a:t>
            </a:r>
            <a:r>
              <a:rPr lang="en-US" dirty="0" err="1" smtClean="0"/>
              <a:t>MongoDB</a:t>
            </a:r>
            <a:r>
              <a:rPr lang="en-US" dirty="0" smtClean="0"/>
              <a:t> service by running: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FF00"/>
                </a:solidFill>
              </a:rPr>
              <a:t>net start </a:t>
            </a:r>
            <a:r>
              <a:rPr lang="en-US" dirty="0" err="1" smtClean="0">
                <a:solidFill>
                  <a:srgbClr val="FFFF00"/>
                </a:solidFill>
              </a:rPr>
              <a:t>MongoDB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You should now see </a:t>
            </a:r>
            <a:r>
              <a:rPr lang="en-US" dirty="0" err="1" smtClean="0"/>
              <a:t>MongoDB</a:t>
            </a:r>
            <a:r>
              <a:rPr lang="en-US" dirty="0" smtClean="0"/>
              <a:t> listed under your services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MongoDB</a:t>
            </a:r>
            <a:r>
              <a:rPr lang="en-US" dirty="0" smtClean="0"/>
              <a:t> installed as a service you won’t need to run mongod.exe anymore.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4" y="4724400"/>
            <a:ext cx="81438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MongoDB</a:t>
            </a:r>
            <a:r>
              <a:rPr lang="en-US" dirty="0" smtClean="0"/>
              <a:t> shell – Start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The mongo shell is an interactive JavaScript interface to </a:t>
            </a:r>
            <a:r>
              <a:rPr lang="en-ZA" dirty="0" err="1"/>
              <a:t>MongoDB</a:t>
            </a:r>
            <a:r>
              <a:rPr lang="en-ZA" dirty="0"/>
              <a:t> and is a component of the </a:t>
            </a:r>
            <a:r>
              <a:rPr lang="en-ZA" dirty="0" err="1"/>
              <a:t>MongoDB</a:t>
            </a:r>
            <a:r>
              <a:rPr lang="en-ZA" dirty="0"/>
              <a:t> package. </a:t>
            </a:r>
            <a:r>
              <a:rPr lang="en-ZA" dirty="0" smtClean="0"/>
              <a:t>You can use the mongo shell to interact your database and perform administrative operations.</a:t>
            </a:r>
          </a:p>
          <a:p>
            <a:pPr marL="0" indent="0">
              <a:buNone/>
            </a:pPr>
            <a:r>
              <a:rPr lang="en-ZA" dirty="0" smtClean="0"/>
              <a:t>To start up the mongo shell open a command prompt and simply type </a:t>
            </a:r>
            <a:r>
              <a:rPr lang="en-ZA" dirty="0" smtClean="0">
                <a:solidFill>
                  <a:srgbClr val="FFFF00"/>
                </a:solidFill>
              </a:rPr>
              <a:t>mongo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3886200"/>
            <a:ext cx="56864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972673" cy="1020762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MongoDB</a:t>
            </a:r>
            <a:r>
              <a:rPr lang="en-US" dirty="0" smtClean="0"/>
              <a:t> shell – Simple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10799" cy="4800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help</a:t>
            </a:r>
            <a:r>
              <a:rPr lang="en-US" dirty="0" smtClean="0"/>
              <a:t> – list of available commands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show </a:t>
            </a:r>
            <a:r>
              <a:rPr lang="en-US" dirty="0" err="1" smtClean="0">
                <a:solidFill>
                  <a:srgbClr val="FFFF00"/>
                </a:solidFill>
              </a:rPr>
              <a:t>dbs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lists available databases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use &lt;</a:t>
            </a:r>
            <a:r>
              <a:rPr lang="en-US" dirty="0" err="1" smtClean="0">
                <a:solidFill>
                  <a:srgbClr val="FFFF00"/>
                </a:solidFill>
              </a:rPr>
              <a:t>db_name</a:t>
            </a:r>
            <a:r>
              <a:rPr lang="en-US" dirty="0" smtClean="0">
                <a:solidFill>
                  <a:srgbClr val="FFFF00"/>
                </a:solidFill>
              </a:rPr>
              <a:t>&gt; </a:t>
            </a:r>
            <a:r>
              <a:rPr lang="en-US" dirty="0" smtClean="0"/>
              <a:t>– switches to the specified database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show collections </a:t>
            </a:r>
            <a:r>
              <a:rPr lang="en-US" dirty="0" smtClean="0"/>
              <a:t>– lists the collections in the current database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db.&lt;</a:t>
            </a:r>
            <a:r>
              <a:rPr lang="en-US" dirty="0" err="1" smtClean="0">
                <a:solidFill>
                  <a:srgbClr val="FFFF00"/>
                </a:solidFill>
              </a:rPr>
              <a:t>collection_name</a:t>
            </a:r>
            <a:r>
              <a:rPr lang="en-US" dirty="0" smtClean="0">
                <a:solidFill>
                  <a:srgbClr val="FFFF00"/>
                </a:solidFill>
              </a:rPr>
              <a:t>&gt;.find() </a:t>
            </a:r>
            <a:r>
              <a:rPr lang="en-US" dirty="0" smtClean="0"/>
              <a:t>– lists object in specified collection (Basic select)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db.&lt;</a:t>
            </a:r>
            <a:r>
              <a:rPr lang="en-US" dirty="0" err="1" smtClean="0">
                <a:solidFill>
                  <a:srgbClr val="FFFF00"/>
                </a:solidFill>
              </a:rPr>
              <a:t>collection_name</a:t>
            </a:r>
            <a:r>
              <a:rPr lang="en-US" dirty="0" smtClean="0">
                <a:solidFill>
                  <a:srgbClr val="FFFF00"/>
                </a:solidFill>
              </a:rPr>
              <a:t>&gt;.insert({object}) </a:t>
            </a:r>
            <a:r>
              <a:rPr lang="en-US" dirty="0" smtClean="0"/>
              <a:t>– inserts a new document into a collection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db.&lt;</a:t>
            </a:r>
            <a:r>
              <a:rPr lang="en-US" dirty="0" err="1" smtClean="0">
                <a:solidFill>
                  <a:srgbClr val="FFFF00"/>
                </a:solidFill>
              </a:rPr>
              <a:t>collection_name</a:t>
            </a:r>
            <a:r>
              <a:rPr lang="en-US" dirty="0" smtClean="0">
                <a:solidFill>
                  <a:srgbClr val="FFFF00"/>
                </a:solidFill>
              </a:rPr>
              <a:t>&gt;.count() </a:t>
            </a:r>
            <a:r>
              <a:rPr lang="en-US" dirty="0" smtClean="0"/>
              <a:t>– returns the number of objects in the collection</a:t>
            </a:r>
          </a:p>
          <a:p>
            <a:r>
              <a:rPr lang="en-US" dirty="0" smtClean="0"/>
              <a:t>You can find a full list </a:t>
            </a:r>
            <a:r>
              <a:rPr lang="en-US" dirty="0"/>
              <a:t>of collection </a:t>
            </a:r>
            <a:r>
              <a:rPr lang="en-US" dirty="0" smtClean="0"/>
              <a:t>methods by visiting https</a:t>
            </a:r>
            <a:r>
              <a:rPr lang="en-US" dirty="0"/>
              <a:t>://docs.mongodb.org/manual/reference/method/js-collection/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halkboard education presentation (widescreen).potx" id="{78B2E943-F484-4439-972A-A96185DD0042}" vid="{44CB9C62-C9FF-4807-A4FE-FD79F47581F0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1468</Words>
  <Application>Microsoft Office PowerPoint</Application>
  <PresentationFormat>Custom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Corbel</vt:lpstr>
      <vt:lpstr>Chalkboard 16x9</vt:lpstr>
      <vt:lpstr>Mean Forum - MongoDB</vt:lpstr>
      <vt:lpstr>Course Content</vt:lpstr>
      <vt:lpstr>What is MongoDB? </vt:lpstr>
      <vt:lpstr>Setup and Installation – Basic Installation</vt:lpstr>
      <vt:lpstr>Setup and Installation </vt:lpstr>
      <vt:lpstr>Setup and Installation – Mongo as a service</vt:lpstr>
      <vt:lpstr>Setup and Installation – Mongo as a service</vt:lpstr>
      <vt:lpstr>Using the MongoDB shell – Start up</vt:lpstr>
      <vt:lpstr>Using the MongoDB shell – Simple Commands</vt:lpstr>
      <vt:lpstr>CRUD in MongoDB  </vt:lpstr>
      <vt:lpstr>CRUD in MongoDB – Creating your first DB </vt:lpstr>
      <vt:lpstr>CRUD in MongoDB – Creating a collection</vt:lpstr>
      <vt:lpstr>CRUD in MongoDB – Creating a collection</vt:lpstr>
      <vt:lpstr>CRUD in MongoDB – Creating a collection</vt:lpstr>
      <vt:lpstr>CRUD in MongoDB – Inserting </vt:lpstr>
      <vt:lpstr>CRUD in MongoDB – Reading from a collection</vt:lpstr>
      <vt:lpstr>CRUD in MongoDB – Updating a collection</vt:lpstr>
      <vt:lpstr>CRUD in MongoDB – Updating a collection</vt:lpstr>
      <vt:lpstr>CRUD in MongoDB – Deleting in a collection</vt:lpstr>
      <vt:lpstr>Scripting in Mongo Shell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2016-03-04T10:54:57Z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