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41"/>
  </p:notesMasterIdLst>
  <p:sldIdLst>
    <p:sldId id="256" r:id="rId2"/>
    <p:sldId id="257" r:id="rId3"/>
    <p:sldId id="258" r:id="rId4"/>
    <p:sldId id="259" r:id="rId5"/>
    <p:sldId id="263" r:id="rId6"/>
    <p:sldId id="264" r:id="rId7"/>
    <p:sldId id="265" r:id="rId8"/>
    <p:sldId id="260" r:id="rId9"/>
    <p:sldId id="261" r:id="rId10"/>
    <p:sldId id="262"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5" autoAdjust="0"/>
    <p:restoredTop sz="71104" autoAdjust="0"/>
  </p:normalViewPr>
  <p:slideViewPr>
    <p:cSldViewPr snapToGrid="0">
      <p:cViewPr varScale="1">
        <p:scale>
          <a:sx n="84" d="100"/>
          <a:sy n="84" d="100"/>
        </p:scale>
        <p:origin x="14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8CBB92-340E-4111-B19B-049764CA8F66}" type="datetimeFigureOut">
              <a:rPr lang="en-ZA" smtClean="0"/>
              <a:t>2016-06-12</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5FAB6F-F295-44F7-B511-A16B864003EE}" type="slidenum">
              <a:rPr lang="en-ZA" smtClean="0"/>
              <a:t>‹#›</a:t>
            </a:fld>
            <a:endParaRPr lang="en-ZA"/>
          </a:p>
        </p:txBody>
      </p:sp>
    </p:spTree>
    <p:extLst>
      <p:ext uri="{BB962C8B-B14F-4D97-AF65-F5344CB8AC3E}">
        <p14:creationId xmlns:p14="http://schemas.microsoft.com/office/powerpoint/2010/main" val="1060863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1</a:t>
            </a:fld>
            <a:endParaRPr lang="en-ZA"/>
          </a:p>
        </p:txBody>
      </p:sp>
    </p:spTree>
    <p:extLst>
      <p:ext uri="{BB962C8B-B14F-4D97-AF65-F5344CB8AC3E}">
        <p14:creationId xmlns:p14="http://schemas.microsoft.com/office/powerpoint/2010/main" val="2980006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10</a:t>
            </a:fld>
            <a:endParaRPr lang="en-ZA"/>
          </a:p>
        </p:txBody>
      </p:sp>
    </p:spTree>
    <p:extLst>
      <p:ext uri="{BB962C8B-B14F-4D97-AF65-F5344CB8AC3E}">
        <p14:creationId xmlns:p14="http://schemas.microsoft.com/office/powerpoint/2010/main" val="386518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Route parameters allow us</a:t>
            </a:r>
            <a:r>
              <a:rPr lang="en-ZA" baseline="0" dirty="0" smtClean="0"/>
              <a:t> to capture parameters straight from parts of our URI. </a:t>
            </a:r>
          </a:p>
          <a:p>
            <a:endParaRPr lang="en-ZA" baseline="0" dirty="0" smtClean="0"/>
          </a:p>
          <a:p>
            <a:r>
              <a:rPr lang="en-ZA" baseline="0" dirty="0" smtClean="0"/>
              <a:t>For example, if  </a:t>
            </a:r>
            <a:r>
              <a:rPr lang="en-ZA" sz="1200" kern="1200" dirty="0" smtClean="0">
                <a:solidFill>
                  <a:schemeClr val="tx1"/>
                </a:solidFill>
                <a:effectLst/>
                <a:latin typeface="+mn-lt"/>
                <a:ea typeface="+mn-ea"/>
                <a:cs typeface="+mn-cs"/>
              </a:rPr>
              <a:t>'/path/:</a:t>
            </a:r>
            <a:r>
              <a:rPr lang="en-ZA" sz="1200" kern="1200" dirty="0" err="1" smtClean="0">
                <a:solidFill>
                  <a:schemeClr val="tx1"/>
                </a:solidFill>
                <a:effectLst/>
                <a:latin typeface="+mn-lt"/>
                <a:ea typeface="+mn-ea"/>
                <a:cs typeface="+mn-cs"/>
              </a:rPr>
              <a:t>routeParamName</a:t>
            </a:r>
            <a:r>
              <a:rPr lang="en-ZA" sz="1200" kern="1200" dirty="0" smtClean="0">
                <a:solidFill>
                  <a:schemeClr val="tx1"/>
                </a:solidFill>
                <a:effectLst/>
                <a:latin typeface="+mn-lt"/>
                <a:ea typeface="+mn-ea"/>
                <a:cs typeface="+mn-cs"/>
              </a:rPr>
              <a:t>’</a:t>
            </a:r>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11</a:t>
            </a:fld>
            <a:endParaRPr lang="en-ZA"/>
          </a:p>
        </p:txBody>
      </p:sp>
    </p:spTree>
    <p:extLst>
      <p:ext uri="{BB962C8B-B14F-4D97-AF65-F5344CB8AC3E}">
        <p14:creationId xmlns:p14="http://schemas.microsoft.com/office/powerpoint/2010/main" val="3962353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As an example, we can get a particular post with</a:t>
            </a:r>
            <a:r>
              <a:rPr lang="en-ZA" baseline="0" dirty="0" smtClean="0"/>
              <a:t> </a:t>
            </a:r>
            <a:r>
              <a:rPr lang="en-ZA" baseline="0" dirty="0" err="1" smtClean="0"/>
              <a:t>postId</a:t>
            </a:r>
            <a:r>
              <a:rPr lang="en-ZA" baseline="0" dirty="0" smtClean="0"/>
              <a:t> at “/posts/</a:t>
            </a:r>
            <a:r>
              <a:rPr lang="en-ZA" baseline="0" dirty="0" err="1" smtClean="0"/>
              <a:t>postId</a:t>
            </a:r>
            <a:r>
              <a:rPr lang="en-ZA" baseline="0" dirty="0" smtClean="0"/>
              <a:t>”</a:t>
            </a:r>
            <a:endParaRPr lang="en-ZA" dirty="0" smtClean="0"/>
          </a:p>
          <a:p>
            <a:endParaRPr lang="en-ZA" dirty="0" smtClean="0"/>
          </a:p>
          <a:p>
            <a:r>
              <a:rPr lang="en-ZA" dirty="0" smtClean="0"/>
              <a:t>If</a:t>
            </a:r>
            <a:r>
              <a:rPr lang="en-ZA" baseline="0" dirty="0" smtClean="0"/>
              <a:t> we have more than one route parameter, they can all be accessed in the </a:t>
            </a:r>
            <a:r>
              <a:rPr lang="en-ZA" baseline="0" dirty="0" err="1" smtClean="0"/>
              <a:t>req.params</a:t>
            </a:r>
            <a:r>
              <a:rPr lang="en-ZA" baseline="0" dirty="0" smtClean="0"/>
              <a:t> object.</a:t>
            </a:r>
          </a:p>
          <a:p>
            <a:endParaRPr lang="en-ZA" baseline="0" dirty="0" smtClean="0"/>
          </a:p>
          <a:p>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12</a:t>
            </a:fld>
            <a:endParaRPr lang="en-ZA"/>
          </a:p>
        </p:txBody>
      </p:sp>
    </p:spTree>
    <p:extLst>
      <p:ext uri="{BB962C8B-B14F-4D97-AF65-F5344CB8AC3E}">
        <p14:creationId xmlns:p14="http://schemas.microsoft.com/office/powerpoint/2010/main" val="2114755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When using route parameters,</a:t>
            </a:r>
            <a:r>
              <a:rPr lang="en-ZA" baseline="0" dirty="0" smtClean="0"/>
              <a:t> there is one thing to keep in mind  - Order of routes becomes important.</a:t>
            </a:r>
          </a:p>
          <a:p>
            <a:r>
              <a:rPr lang="en-ZA" baseline="0" dirty="0" smtClean="0"/>
              <a:t>This is best explained through the use of an example. </a:t>
            </a:r>
            <a:endParaRPr lang="en-ZA" dirty="0" smtClean="0"/>
          </a:p>
          <a:p>
            <a:endParaRPr lang="en-ZA" dirty="0" smtClean="0"/>
          </a:p>
        </p:txBody>
      </p:sp>
      <p:sp>
        <p:nvSpPr>
          <p:cNvPr id="4" name="Slide Number Placeholder 3"/>
          <p:cNvSpPr>
            <a:spLocks noGrp="1"/>
          </p:cNvSpPr>
          <p:nvPr>
            <p:ph type="sldNum" sz="quarter" idx="10"/>
          </p:nvPr>
        </p:nvSpPr>
        <p:spPr/>
        <p:txBody>
          <a:bodyPr/>
          <a:lstStyle/>
          <a:p>
            <a:fld id="{325FAB6F-F295-44F7-B511-A16B864003EE}" type="slidenum">
              <a:rPr lang="en-ZA" smtClean="0"/>
              <a:t>13</a:t>
            </a:fld>
            <a:endParaRPr lang="en-ZA"/>
          </a:p>
        </p:txBody>
      </p:sp>
    </p:spTree>
    <p:extLst>
      <p:ext uri="{BB962C8B-B14F-4D97-AF65-F5344CB8AC3E}">
        <p14:creationId xmlns:p14="http://schemas.microsoft.com/office/powerpoint/2010/main" val="21607408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Positioning of handlers with route parameters. </a:t>
            </a:r>
          </a:p>
          <a:p>
            <a:endParaRPr lang="en-ZA" dirty="0" smtClean="0"/>
          </a:p>
          <a:p>
            <a:r>
              <a:rPr lang="en-ZA" dirty="0" smtClean="0"/>
              <a:t>Anyone want</a:t>
            </a:r>
            <a:r>
              <a:rPr lang="en-ZA" baseline="0" dirty="0" smtClean="0"/>
              <a:t> to take a guess?</a:t>
            </a:r>
          </a:p>
          <a:p>
            <a:endParaRPr lang="en-ZA" baseline="0" dirty="0" smtClean="0"/>
          </a:p>
          <a:p>
            <a:r>
              <a:rPr lang="en-ZA" baseline="0" dirty="0" smtClean="0"/>
              <a:t>**Show example in code**</a:t>
            </a:r>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14</a:t>
            </a:fld>
            <a:endParaRPr lang="en-ZA"/>
          </a:p>
        </p:txBody>
      </p:sp>
    </p:spTree>
    <p:extLst>
      <p:ext uri="{BB962C8B-B14F-4D97-AF65-F5344CB8AC3E}">
        <p14:creationId xmlns:p14="http://schemas.microsoft.com/office/powerpoint/2010/main" val="3812115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15</a:t>
            </a:fld>
            <a:endParaRPr lang="en-ZA"/>
          </a:p>
        </p:txBody>
      </p:sp>
    </p:spTree>
    <p:extLst>
      <p:ext uri="{BB962C8B-B14F-4D97-AF65-F5344CB8AC3E}">
        <p14:creationId xmlns:p14="http://schemas.microsoft.com/office/powerpoint/2010/main" val="16535713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ZA" sz="1200" kern="1200" dirty="0" smtClean="0">
                <a:solidFill>
                  <a:schemeClr val="tx1"/>
                </a:solidFill>
                <a:effectLst/>
                <a:latin typeface="+mn-lt"/>
                <a:ea typeface="+mn-ea"/>
                <a:cs typeface="+mn-cs"/>
              </a:rPr>
              <a:t>For example, we can encapsulate all functionality pertaining to blog posts in one router (like a mini app), Any routes related to blog post resources will be delegated to this router. </a:t>
            </a:r>
          </a:p>
          <a:p>
            <a:endParaRPr lang="en-ZA" dirty="0" smtClean="0"/>
          </a:p>
          <a:p>
            <a:r>
              <a:rPr lang="en-ZA" dirty="0" smtClean="0"/>
              <a:t>Note that</a:t>
            </a:r>
            <a:r>
              <a:rPr lang="en-ZA" baseline="0" dirty="0" smtClean="0"/>
              <a:t> the exports of our object is JUST the router – This is important. </a:t>
            </a:r>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17</a:t>
            </a:fld>
            <a:endParaRPr lang="en-ZA"/>
          </a:p>
        </p:txBody>
      </p:sp>
    </p:spTree>
    <p:extLst>
      <p:ext uri="{BB962C8B-B14F-4D97-AF65-F5344CB8AC3E}">
        <p14:creationId xmlns:p14="http://schemas.microsoft.com/office/powerpoint/2010/main" val="2572279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Where “./posts” is</a:t>
            </a:r>
            <a:r>
              <a:rPr lang="en-ZA" baseline="0" dirty="0" smtClean="0"/>
              <a:t> the relative path of the posts module</a:t>
            </a:r>
          </a:p>
          <a:p>
            <a:endParaRPr lang="en-ZA" baseline="0" dirty="0" smtClean="0"/>
          </a:p>
          <a:p>
            <a:r>
              <a:rPr lang="en-ZA" sz="1200" kern="1200" dirty="0" smtClean="0">
                <a:solidFill>
                  <a:schemeClr val="tx1"/>
                </a:solidFill>
                <a:effectLst/>
                <a:latin typeface="+mn-lt"/>
                <a:ea typeface="+mn-ea"/>
                <a:cs typeface="+mn-cs"/>
              </a:rPr>
              <a:t>The obvious benefit of this is realised in large applications where one might have hundreds of routes. Keeping all the handlers to these routes in one file would become a maintenance nightmare.</a:t>
            </a:r>
          </a:p>
          <a:p>
            <a:endParaRPr lang="en-ZA" sz="1200" kern="1200" dirty="0" smtClean="0">
              <a:solidFill>
                <a:schemeClr val="tx1"/>
              </a:solidFill>
              <a:effectLst/>
              <a:latin typeface="+mn-lt"/>
              <a:ea typeface="+mn-ea"/>
              <a:cs typeface="+mn-cs"/>
            </a:endParaRPr>
          </a:p>
          <a:p>
            <a:endParaRPr lang="en-ZA" sz="1200" kern="1200" dirty="0" smtClean="0">
              <a:solidFill>
                <a:schemeClr val="tx1"/>
              </a:solidFill>
              <a:effectLst/>
              <a:latin typeface="+mn-lt"/>
              <a:ea typeface="+mn-ea"/>
              <a:cs typeface="+mn-cs"/>
            </a:endParaRPr>
          </a:p>
          <a:p>
            <a:endParaRPr lang="en-ZA"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25FAB6F-F295-44F7-B511-A16B864003EE}" type="slidenum">
              <a:rPr lang="en-ZA" smtClean="0"/>
              <a:t>18</a:t>
            </a:fld>
            <a:endParaRPr lang="en-ZA"/>
          </a:p>
        </p:txBody>
      </p:sp>
    </p:spTree>
    <p:extLst>
      <p:ext uri="{BB962C8B-B14F-4D97-AF65-F5344CB8AC3E}">
        <p14:creationId xmlns:p14="http://schemas.microsoft.com/office/powerpoint/2010/main" val="1368132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ZA" sz="1200" kern="1200" dirty="0" smtClean="0">
                <a:solidFill>
                  <a:schemeClr val="tx1"/>
                </a:solidFill>
                <a:effectLst/>
                <a:latin typeface="+mn-lt"/>
                <a:ea typeface="+mn-ea"/>
                <a:cs typeface="+mn-cs"/>
              </a:rPr>
              <a:t>A middleware function is one that can </a:t>
            </a:r>
            <a:r>
              <a:rPr lang="en-ZA" sz="1200" i="1" kern="1200" dirty="0" smtClean="0">
                <a:solidFill>
                  <a:schemeClr val="tx1"/>
                </a:solidFill>
                <a:effectLst/>
                <a:latin typeface="+mn-lt"/>
                <a:ea typeface="+mn-ea"/>
                <a:cs typeface="+mn-cs"/>
              </a:rPr>
              <a:t>assist</a:t>
            </a:r>
            <a:r>
              <a:rPr lang="en-ZA" sz="1200" kern="1200" dirty="0" smtClean="0">
                <a:solidFill>
                  <a:schemeClr val="tx1"/>
                </a:solidFill>
                <a:effectLst/>
                <a:latin typeface="+mn-lt"/>
                <a:ea typeface="+mn-ea"/>
                <a:cs typeface="+mn-cs"/>
              </a:rPr>
              <a:t> in the processing of a request by performing a specific function without necessarily responding to the request – although it may. For example, we can have middleware to authenticate a user on every request. Or, we could have middleware to log every request that comes onto our site. </a:t>
            </a:r>
          </a:p>
          <a:p>
            <a:endParaRPr lang="en-ZA" dirty="0" smtClean="0"/>
          </a:p>
          <a:p>
            <a:r>
              <a:rPr lang="en-ZA" sz="1200" kern="1200" dirty="0" smtClean="0">
                <a:solidFill>
                  <a:schemeClr val="tx1"/>
                </a:solidFill>
                <a:effectLst/>
                <a:latin typeface="+mn-lt"/>
                <a:ea typeface="+mn-ea"/>
                <a:cs typeface="+mn-cs"/>
              </a:rPr>
              <a:t>A middleware function may or may not respond to a request. In the case that it does not respond to the request, it will pass control over to the next middleware or route handler. If one middleware responds to a request then the processing pipeline can be ended and any middleware that was yet to be invoked ignored. </a:t>
            </a:r>
            <a:endParaRPr lang="en-ZA" dirty="0" smtClean="0"/>
          </a:p>
        </p:txBody>
      </p:sp>
      <p:sp>
        <p:nvSpPr>
          <p:cNvPr id="4" name="Slide Number Placeholder 3"/>
          <p:cNvSpPr>
            <a:spLocks noGrp="1"/>
          </p:cNvSpPr>
          <p:nvPr>
            <p:ph type="sldNum" sz="quarter" idx="10"/>
          </p:nvPr>
        </p:nvSpPr>
        <p:spPr/>
        <p:txBody>
          <a:bodyPr/>
          <a:lstStyle/>
          <a:p>
            <a:fld id="{325FAB6F-F295-44F7-B511-A16B864003EE}" type="slidenum">
              <a:rPr lang="en-ZA" smtClean="0"/>
              <a:t>19</a:t>
            </a:fld>
            <a:endParaRPr lang="en-ZA"/>
          </a:p>
        </p:txBody>
      </p:sp>
    </p:spTree>
    <p:extLst>
      <p:ext uri="{BB962C8B-B14F-4D97-AF65-F5344CB8AC3E}">
        <p14:creationId xmlns:p14="http://schemas.microsoft.com/office/powerpoint/2010/main" val="25513598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baseline="0" dirty="0" smtClean="0"/>
              <a:t>Error handling</a:t>
            </a:r>
          </a:p>
        </p:txBody>
      </p:sp>
      <p:sp>
        <p:nvSpPr>
          <p:cNvPr id="4" name="Slide Number Placeholder 3"/>
          <p:cNvSpPr>
            <a:spLocks noGrp="1"/>
          </p:cNvSpPr>
          <p:nvPr>
            <p:ph type="sldNum" sz="quarter" idx="10"/>
          </p:nvPr>
        </p:nvSpPr>
        <p:spPr/>
        <p:txBody>
          <a:bodyPr/>
          <a:lstStyle/>
          <a:p>
            <a:fld id="{325FAB6F-F295-44F7-B511-A16B864003EE}" type="slidenum">
              <a:rPr lang="en-ZA" smtClean="0"/>
              <a:t>20</a:t>
            </a:fld>
            <a:endParaRPr lang="en-ZA"/>
          </a:p>
        </p:txBody>
      </p:sp>
    </p:spTree>
    <p:extLst>
      <p:ext uri="{BB962C8B-B14F-4D97-AF65-F5344CB8AC3E}">
        <p14:creationId xmlns:p14="http://schemas.microsoft.com/office/powerpoint/2010/main" val="1383158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2</a:t>
            </a:fld>
            <a:endParaRPr lang="en-ZA"/>
          </a:p>
        </p:txBody>
      </p:sp>
    </p:spTree>
    <p:extLst>
      <p:ext uri="{BB962C8B-B14F-4D97-AF65-F5344CB8AC3E}">
        <p14:creationId xmlns:p14="http://schemas.microsoft.com/office/powerpoint/2010/main" val="25529237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All this does is</a:t>
            </a:r>
            <a:r>
              <a:rPr lang="en-ZA" baseline="0" dirty="0" smtClean="0"/>
              <a:t> simply log the date, method and route of the request.</a:t>
            </a:r>
          </a:p>
          <a:p>
            <a:endParaRPr lang="en-ZA" baseline="0" dirty="0" smtClean="0"/>
          </a:p>
          <a:p>
            <a:r>
              <a:rPr lang="en-ZA" sz="1200" kern="1200" dirty="0" smtClean="0">
                <a:solidFill>
                  <a:schemeClr val="tx1"/>
                </a:solidFill>
                <a:effectLst/>
                <a:latin typeface="+mn-lt"/>
                <a:ea typeface="+mn-ea"/>
                <a:cs typeface="+mn-cs"/>
              </a:rPr>
              <a:t>Note the extra </a:t>
            </a:r>
            <a:r>
              <a:rPr lang="en-ZA" sz="1200" b="1" kern="1200" dirty="0" smtClean="0">
                <a:solidFill>
                  <a:schemeClr val="tx1"/>
                </a:solidFill>
                <a:effectLst/>
                <a:latin typeface="+mn-lt"/>
                <a:ea typeface="+mn-ea"/>
                <a:cs typeface="+mn-cs"/>
              </a:rPr>
              <a:t>next </a:t>
            </a:r>
            <a:r>
              <a:rPr lang="en-ZA" sz="1200" kern="1200" dirty="0" smtClean="0">
                <a:solidFill>
                  <a:schemeClr val="tx1"/>
                </a:solidFill>
                <a:effectLst/>
                <a:latin typeface="+mn-lt"/>
                <a:ea typeface="+mn-ea"/>
                <a:cs typeface="+mn-cs"/>
              </a:rPr>
              <a:t>parameter passed to our middleware function. This parameter refers to the next function in the middleware chain. In the above snippet, this middleware will log the date, method and </a:t>
            </a:r>
            <a:r>
              <a:rPr lang="en-ZA" sz="1200" kern="1200" dirty="0" err="1" smtClean="0">
                <a:solidFill>
                  <a:schemeClr val="tx1"/>
                </a:solidFill>
                <a:effectLst/>
                <a:latin typeface="+mn-lt"/>
                <a:ea typeface="+mn-ea"/>
                <a:cs typeface="+mn-cs"/>
              </a:rPr>
              <a:t>url</a:t>
            </a:r>
            <a:r>
              <a:rPr lang="en-ZA" sz="1200" kern="1200" dirty="0" smtClean="0">
                <a:solidFill>
                  <a:schemeClr val="tx1"/>
                </a:solidFill>
                <a:effectLst/>
                <a:latin typeface="+mn-lt"/>
                <a:ea typeface="+mn-ea"/>
                <a:cs typeface="+mn-cs"/>
              </a:rPr>
              <a:t> of the request and then pass control over to the next middleware, where actual processing of the request can occur. </a:t>
            </a:r>
          </a:p>
          <a:p>
            <a:endParaRPr lang="en-ZA" baseline="0" dirty="0" smtClean="0"/>
          </a:p>
          <a:p>
            <a:r>
              <a:rPr lang="en-ZA" baseline="0" dirty="0" smtClean="0"/>
              <a:t>To add the logger to our app we require it in. Now every request that comes to our app will log to the console. </a:t>
            </a:r>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21</a:t>
            </a:fld>
            <a:endParaRPr lang="en-ZA"/>
          </a:p>
        </p:txBody>
      </p:sp>
    </p:spTree>
    <p:extLst>
      <p:ext uri="{BB962C8B-B14F-4D97-AF65-F5344CB8AC3E}">
        <p14:creationId xmlns:p14="http://schemas.microsoft.com/office/powerpoint/2010/main" val="7286748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In this case, this</a:t>
            </a:r>
            <a:r>
              <a:rPr lang="en-ZA" baseline="0" dirty="0" smtClean="0"/>
              <a:t> line will only be written to the console when we visit the posts page.</a:t>
            </a:r>
          </a:p>
          <a:p>
            <a:endParaRPr lang="en-ZA" baseline="0" dirty="0" smtClean="0"/>
          </a:p>
          <a:p>
            <a:endParaRPr lang="en-ZA" baseline="0" dirty="0" smtClean="0"/>
          </a:p>
          <a:p>
            <a:r>
              <a:rPr lang="en-ZA" dirty="0" err="1" smtClean="0"/>
              <a:t>router.</a:t>
            </a:r>
            <a:r>
              <a:rPr lang="en-ZA" sz="1200" kern="1200" dirty="0" err="1" smtClean="0">
                <a:solidFill>
                  <a:schemeClr val="tx1"/>
                </a:solidFill>
                <a:effectLst/>
                <a:latin typeface="+mn-lt"/>
                <a:ea typeface="+mn-ea"/>
                <a:cs typeface="+mn-cs"/>
              </a:rPr>
              <a:t>use</a:t>
            </a:r>
            <a:r>
              <a:rPr lang="en-ZA" dirty="0" smtClean="0"/>
              <a:t>(</a:t>
            </a:r>
            <a:r>
              <a:rPr lang="en-ZA" sz="1200" kern="1200" dirty="0" smtClean="0">
                <a:solidFill>
                  <a:schemeClr val="tx1"/>
                </a:solidFill>
                <a:effectLst/>
                <a:latin typeface="+mn-lt"/>
                <a:ea typeface="+mn-ea"/>
                <a:cs typeface="+mn-cs"/>
              </a:rPr>
              <a:t>"/", </a:t>
            </a:r>
            <a:r>
              <a:rPr lang="en-ZA" sz="1200" b="1" kern="1200" dirty="0" smtClean="0">
                <a:solidFill>
                  <a:schemeClr val="tx1"/>
                </a:solidFill>
                <a:effectLst/>
                <a:latin typeface="+mn-lt"/>
                <a:ea typeface="+mn-ea"/>
                <a:cs typeface="+mn-cs"/>
              </a:rPr>
              <a:t>function </a:t>
            </a:r>
            <a:r>
              <a:rPr lang="en-ZA" dirty="0" smtClean="0"/>
              <a:t>(</a:t>
            </a:r>
            <a:r>
              <a:rPr lang="en-ZA" dirty="0" err="1" smtClean="0"/>
              <a:t>req</a:t>
            </a:r>
            <a:r>
              <a:rPr lang="en-ZA" sz="1200" kern="1200" dirty="0" smtClean="0">
                <a:solidFill>
                  <a:schemeClr val="tx1"/>
                </a:solidFill>
                <a:effectLst/>
                <a:latin typeface="+mn-lt"/>
                <a:ea typeface="+mn-ea"/>
                <a:cs typeface="+mn-cs"/>
              </a:rPr>
              <a:t>, </a:t>
            </a:r>
            <a:r>
              <a:rPr lang="en-ZA" dirty="0" smtClean="0"/>
              <a:t>res</a:t>
            </a:r>
            <a:r>
              <a:rPr lang="en-ZA" sz="1200" kern="1200" dirty="0" smtClean="0">
                <a:solidFill>
                  <a:schemeClr val="tx1"/>
                </a:solidFill>
                <a:effectLst/>
                <a:latin typeface="+mn-lt"/>
                <a:ea typeface="+mn-ea"/>
                <a:cs typeface="+mn-cs"/>
              </a:rPr>
              <a:t>, </a:t>
            </a:r>
            <a:r>
              <a:rPr lang="en-ZA" dirty="0" smtClean="0"/>
              <a:t>next) {</a:t>
            </a:r>
            <a:br>
              <a:rPr lang="en-ZA" dirty="0" smtClean="0"/>
            </a:br>
            <a:r>
              <a:rPr lang="en-ZA" dirty="0" smtClean="0"/>
              <a:t>    </a:t>
            </a:r>
            <a:r>
              <a:rPr lang="en-ZA" sz="1200" kern="1200" dirty="0" smtClean="0">
                <a:solidFill>
                  <a:schemeClr val="tx1"/>
                </a:solidFill>
                <a:effectLst/>
                <a:latin typeface="+mn-lt"/>
                <a:ea typeface="+mn-ea"/>
                <a:cs typeface="+mn-cs"/>
              </a:rPr>
              <a:t>console</a:t>
            </a:r>
            <a:r>
              <a:rPr lang="en-ZA" dirty="0" smtClean="0"/>
              <a:t>.</a:t>
            </a:r>
            <a:r>
              <a:rPr lang="en-ZA" sz="1200" kern="1200" dirty="0" smtClean="0">
                <a:solidFill>
                  <a:schemeClr val="tx1"/>
                </a:solidFill>
                <a:effectLst/>
                <a:latin typeface="+mn-lt"/>
                <a:ea typeface="+mn-ea"/>
                <a:cs typeface="+mn-cs"/>
              </a:rPr>
              <a:t>log</a:t>
            </a:r>
            <a:r>
              <a:rPr lang="en-ZA" dirty="0" smtClean="0"/>
              <a:t>(</a:t>
            </a:r>
            <a:r>
              <a:rPr lang="en-ZA" sz="1200" kern="1200" dirty="0" smtClean="0">
                <a:solidFill>
                  <a:schemeClr val="tx1"/>
                </a:solidFill>
                <a:effectLst/>
                <a:latin typeface="+mn-lt"/>
                <a:ea typeface="+mn-ea"/>
                <a:cs typeface="+mn-cs"/>
              </a:rPr>
              <a:t>"%s - Logging on the posts page", </a:t>
            </a:r>
            <a:r>
              <a:rPr lang="en-ZA" sz="1200" b="1" kern="1200" dirty="0" smtClean="0">
                <a:solidFill>
                  <a:schemeClr val="tx1"/>
                </a:solidFill>
                <a:effectLst/>
                <a:latin typeface="+mn-lt"/>
                <a:ea typeface="+mn-ea"/>
                <a:cs typeface="+mn-cs"/>
              </a:rPr>
              <a:t>new </a:t>
            </a:r>
            <a:r>
              <a:rPr lang="en-ZA" dirty="0" smtClean="0"/>
              <a:t>Date())</a:t>
            </a:r>
            <a:r>
              <a:rPr lang="en-ZA" sz="1200" kern="1200" dirty="0" smtClean="0">
                <a:solidFill>
                  <a:schemeClr val="tx1"/>
                </a:solidFill>
                <a:effectLst/>
                <a:latin typeface="+mn-lt"/>
                <a:ea typeface="+mn-ea"/>
                <a:cs typeface="+mn-cs"/>
              </a:rPr>
              <a:t>;</a:t>
            </a:r>
            <a:br>
              <a:rPr lang="en-ZA" sz="1200" kern="1200" dirty="0" smtClean="0">
                <a:solidFill>
                  <a:schemeClr val="tx1"/>
                </a:solidFill>
                <a:effectLst/>
                <a:latin typeface="+mn-lt"/>
                <a:ea typeface="+mn-ea"/>
                <a:cs typeface="+mn-cs"/>
              </a:rPr>
            </a:br>
            <a:r>
              <a:rPr lang="en-ZA" sz="1200" kern="1200" dirty="0" smtClean="0">
                <a:solidFill>
                  <a:schemeClr val="tx1"/>
                </a:solidFill>
                <a:effectLst/>
                <a:latin typeface="+mn-lt"/>
                <a:ea typeface="+mn-ea"/>
                <a:cs typeface="+mn-cs"/>
              </a:rPr>
              <a:t>    </a:t>
            </a:r>
            <a:r>
              <a:rPr lang="en-ZA" dirty="0" smtClean="0"/>
              <a:t>next()</a:t>
            </a:r>
            <a:r>
              <a:rPr lang="en-ZA" sz="1200" kern="1200" dirty="0" smtClean="0">
                <a:solidFill>
                  <a:schemeClr val="tx1"/>
                </a:solidFill>
                <a:effectLst/>
                <a:latin typeface="+mn-lt"/>
                <a:ea typeface="+mn-ea"/>
                <a:cs typeface="+mn-cs"/>
              </a:rPr>
              <a:t>;</a:t>
            </a:r>
            <a:br>
              <a:rPr lang="en-ZA" sz="1200" kern="1200" dirty="0" smtClean="0">
                <a:solidFill>
                  <a:schemeClr val="tx1"/>
                </a:solidFill>
                <a:effectLst/>
                <a:latin typeface="+mn-lt"/>
                <a:ea typeface="+mn-ea"/>
                <a:cs typeface="+mn-cs"/>
              </a:rPr>
            </a:br>
            <a:r>
              <a:rPr lang="en-ZA" dirty="0" smtClean="0"/>
              <a:t>})</a:t>
            </a:r>
            <a:r>
              <a:rPr lang="en-ZA" sz="1200" kern="1200" dirty="0" smtClean="0">
                <a:solidFill>
                  <a:schemeClr val="tx1"/>
                </a:solidFill>
                <a:effectLst/>
                <a:latin typeface="+mn-lt"/>
                <a:ea typeface="+mn-ea"/>
                <a:cs typeface="+mn-cs"/>
              </a:rPr>
              <a:t>;</a:t>
            </a:r>
            <a:br>
              <a:rPr lang="en-ZA" sz="1200" kern="1200" dirty="0" smtClean="0">
                <a:solidFill>
                  <a:schemeClr val="tx1"/>
                </a:solidFill>
                <a:effectLst/>
                <a:latin typeface="+mn-lt"/>
                <a:ea typeface="+mn-ea"/>
                <a:cs typeface="+mn-cs"/>
              </a:rPr>
            </a:br>
            <a:r>
              <a:rPr lang="en-ZA" sz="1200" kern="1200" dirty="0" smtClean="0">
                <a:solidFill>
                  <a:schemeClr val="tx1"/>
                </a:solidFill>
                <a:effectLst/>
                <a:latin typeface="+mn-lt"/>
                <a:ea typeface="+mn-ea"/>
                <a:cs typeface="+mn-cs"/>
              </a:rPr>
              <a:t/>
            </a:r>
            <a:br>
              <a:rPr lang="en-ZA" sz="1200" kern="1200" dirty="0" smtClean="0">
                <a:solidFill>
                  <a:schemeClr val="tx1"/>
                </a:solidFill>
                <a:effectLst/>
                <a:latin typeface="+mn-lt"/>
                <a:ea typeface="+mn-ea"/>
                <a:cs typeface="+mn-cs"/>
              </a:rPr>
            </a:br>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22</a:t>
            </a:fld>
            <a:endParaRPr lang="en-ZA"/>
          </a:p>
        </p:txBody>
      </p:sp>
    </p:spTree>
    <p:extLst>
      <p:ext uri="{BB962C8B-B14F-4D97-AF65-F5344CB8AC3E}">
        <p14:creationId xmlns:p14="http://schemas.microsoft.com/office/powerpoint/2010/main" val="6708825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23</a:t>
            </a:fld>
            <a:endParaRPr lang="en-ZA"/>
          </a:p>
        </p:txBody>
      </p:sp>
    </p:spTree>
    <p:extLst>
      <p:ext uri="{BB962C8B-B14F-4D97-AF65-F5344CB8AC3E}">
        <p14:creationId xmlns:p14="http://schemas.microsoft.com/office/powerpoint/2010/main" val="15632605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kern="1200" dirty="0" smtClean="0">
                <a:solidFill>
                  <a:schemeClr val="tx1"/>
                </a:solidFill>
                <a:effectLst/>
                <a:latin typeface="+mn-lt"/>
                <a:ea typeface="+mn-ea"/>
                <a:cs typeface="+mn-cs"/>
              </a:rPr>
              <a:t>We can also attach a series of callback functions that act as middleware to our route handler. This way we isolate them to that very specific route.  </a:t>
            </a:r>
          </a:p>
          <a:p>
            <a:endParaRPr lang="en-ZA" sz="1200" kern="1200" dirty="0" smtClean="0">
              <a:solidFill>
                <a:schemeClr val="tx1"/>
              </a:solidFill>
              <a:effectLst/>
              <a:latin typeface="+mn-lt"/>
              <a:ea typeface="+mn-ea"/>
              <a:cs typeface="+mn-cs"/>
            </a:endParaRPr>
          </a:p>
          <a:p>
            <a:r>
              <a:rPr lang="en-ZA" sz="1200" kern="1200" dirty="0" smtClean="0">
                <a:solidFill>
                  <a:schemeClr val="tx1"/>
                </a:solidFill>
                <a:effectLst/>
                <a:latin typeface="+mn-lt"/>
                <a:ea typeface="+mn-ea"/>
                <a:cs typeface="+mn-cs"/>
              </a:rPr>
              <a:t>Each of them have the same </a:t>
            </a:r>
            <a:r>
              <a:rPr lang="en-ZA" sz="1200" kern="1200" dirty="0" err="1" smtClean="0">
                <a:solidFill>
                  <a:schemeClr val="tx1"/>
                </a:solidFill>
                <a:effectLst/>
                <a:latin typeface="+mn-lt"/>
                <a:ea typeface="+mn-ea"/>
                <a:cs typeface="+mn-cs"/>
              </a:rPr>
              <a:t>req</a:t>
            </a:r>
            <a:r>
              <a:rPr lang="en-ZA" sz="1200" kern="1200" dirty="0" smtClean="0">
                <a:solidFill>
                  <a:schemeClr val="tx1"/>
                </a:solidFill>
                <a:effectLst/>
                <a:latin typeface="+mn-lt"/>
                <a:ea typeface="+mn-ea"/>
                <a:cs typeface="+mn-cs"/>
              </a:rPr>
              <a:t>, res, next signature, common</a:t>
            </a:r>
            <a:r>
              <a:rPr lang="en-ZA" sz="1200" kern="1200" baseline="0" dirty="0" smtClean="0">
                <a:solidFill>
                  <a:schemeClr val="tx1"/>
                </a:solidFill>
                <a:effectLst/>
                <a:latin typeface="+mn-lt"/>
                <a:ea typeface="+mn-ea"/>
                <a:cs typeface="+mn-cs"/>
              </a:rPr>
              <a:t> to middleware</a:t>
            </a:r>
            <a:r>
              <a:rPr lang="en-ZA" sz="1200" kern="1200" dirty="0" smtClean="0">
                <a:solidFill>
                  <a:schemeClr val="tx1"/>
                </a:solidFill>
                <a:effectLst/>
                <a:latin typeface="+mn-lt"/>
                <a:ea typeface="+mn-ea"/>
                <a:cs typeface="+mn-cs"/>
              </a:rPr>
              <a:t>. </a:t>
            </a:r>
            <a:endParaRPr lang="en-Z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25FAB6F-F295-44F7-B511-A16B864003EE}" type="slidenum">
              <a:rPr lang="en-ZA" smtClean="0"/>
              <a:t>24</a:t>
            </a:fld>
            <a:endParaRPr lang="en-ZA"/>
          </a:p>
        </p:txBody>
      </p:sp>
    </p:spTree>
    <p:extLst>
      <p:ext uri="{BB962C8B-B14F-4D97-AF65-F5344CB8AC3E}">
        <p14:creationId xmlns:p14="http://schemas.microsoft.com/office/powerpoint/2010/main" val="7414704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ZA" sz="1200" kern="1200" dirty="0" smtClean="0">
                <a:solidFill>
                  <a:schemeClr val="tx1"/>
                </a:solidFill>
                <a:effectLst/>
                <a:latin typeface="+mn-lt"/>
                <a:ea typeface="+mn-ea"/>
                <a:cs typeface="+mn-cs"/>
              </a:rPr>
              <a:t>Error handling middleware in express is characterised by a four parameter signature. The first parameter is the error object and the last 3 are </a:t>
            </a:r>
            <a:r>
              <a:rPr lang="en-ZA" sz="1200" kern="1200" dirty="0" err="1" smtClean="0">
                <a:solidFill>
                  <a:schemeClr val="tx1"/>
                </a:solidFill>
                <a:effectLst/>
                <a:latin typeface="+mn-lt"/>
                <a:ea typeface="+mn-ea"/>
                <a:cs typeface="+mn-cs"/>
              </a:rPr>
              <a:t>req</a:t>
            </a:r>
            <a:r>
              <a:rPr lang="en-ZA" sz="1200" kern="1200" dirty="0" smtClean="0">
                <a:solidFill>
                  <a:schemeClr val="tx1"/>
                </a:solidFill>
                <a:effectLst/>
                <a:latin typeface="+mn-lt"/>
                <a:ea typeface="+mn-ea"/>
                <a:cs typeface="+mn-cs"/>
              </a:rPr>
              <a:t>, res and next, in that order. </a:t>
            </a:r>
          </a:p>
          <a:p>
            <a:pPr marL="0" marR="0" indent="0" algn="l" defTabSz="914400" rtl="0" eaLnBrk="1" fontAlgn="auto" latinLnBrk="0" hangingPunct="1">
              <a:lnSpc>
                <a:spcPct val="100000"/>
              </a:lnSpc>
              <a:spcBef>
                <a:spcPts val="0"/>
              </a:spcBef>
              <a:spcAft>
                <a:spcPts val="0"/>
              </a:spcAft>
              <a:buClrTx/>
              <a:buSzTx/>
              <a:buFontTx/>
              <a:buNone/>
              <a:tabLst/>
              <a:defRPr/>
            </a:pPr>
            <a:endParaRPr lang="en-ZA"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ZA" dirty="0" smtClean="0"/>
              <a:t>But how does express know that an error has occurred? How do other middleware communicate this to the rest of the app?</a:t>
            </a:r>
          </a:p>
          <a:p>
            <a:pPr marL="0" marR="0" indent="0" algn="l" defTabSz="914400" rtl="0" eaLnBrk="1" fontAlgn="auto" latinLnBrk="0" hangingPunct="1">
              <a:lnSpc>
                <a:spcPct val="100000"/>
              </a:lnSpc>
              <a:spcBef>
                <a:spcPts val="0"/>
              </a:spcBef>
              <a:spcAft>
                <a:spcPts val="0"/>
              </a:spcAft>
              <a:buClrTx/>
              <a:buSzTx/>
              <a:buFontTx/>
              <a:buNone/>
              <a:tabLst/>
              <a:defRPr/>
            </a:pPr>
            <a:endParaRPr lang="en-ZA" sz="1200" kern="1200" dirty="0" smtClean="0">
              <a:solidFill>
                <a:schemeClr val="tx1"/>
              </a:solidFill>
              <a:effectLst/>
              <a:latin typeface="+mn-lt"/>
              <a:ea typeface="+mn-ea"/>
              <a:cs typeface="+mn-cs"/>
            </a:endParaRPr>
          </a:p>
          <a:p>
            <a:r>
              <a:rPr lang="en-ZA" b="1" dirty="0" smtClean="0"/>
              <a:t>Note</a:t>
            </a:r>
            <a:r>
              <a:rPr lang="en-ZA" b="1" baseline="0" dirty="0" smtClean="0"/>
              <a:t> that in all our previous examples, next() is called without any parameters. If at any point we call next() with any arguments then express assumes that first argument to be an error object/message. Note, there is no standard express error so this error could take any form.</a:t>
            </a:r>
          </a:p>
          <a:p>
            <a:endParaRPr lang="en-ZA" b="1" baseline="0" dirty="0" smtClean="0"/>
          </a:p>
        </p:txBody>
      </p:sp>
      <p:sp>
        <p:nvSpPr>
          <p:cNvPr id="4" name="Slide Number Placeholder 3"/>
          <p:cNvSpPr>
            <a:spLocks noGrp="1"/>
          </p:cNvSpPr>
          <p:nvPr>
            <p:ph type="sldNum" sz="quarter" idx="10"/>
          </p:nvPr>
        </p:nvSpPr>
        <p:spPr/>
        <p:txBody>
          <a:bodyPr/>
          <a:lstStyle/>
          <a:p>
            <a:fld id="{325FAB6F-F295-44F7-B511-A16B864003EE}" type="slidenum">
              <a:rPr lang="en-ZA" smtClean="0"/>
              <a:t>25</a:t>
            </a:fld>
            <a:endParaRPr lang="en-ZA"/>
          </a:p>
        </p:txBody>
      </p:sp>
    </p:spTree>
    <p:extLst>
      <p:ext uri="{BB962C8B-B14F-4D97-AF65-F5344CB8AC3E}">
        <p14:creationId xmlns:p14="http://schemas.microsoft.com/office/powerpoint/2010/main" val="32517030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If</a:t>
            </a:r>
            <a:r>
              <a:rPr lang="en-ZA" baseline="0" dirty="0" smtClean="0"/>
              <a:t> we pass a </a:t>
            </a:r>
            <a:r>
              <a:rPr lang="en-ZA" baseline="0" dirty="0" err="1" smtClean="0"/>
              <a:t>postId</a:t>
            </a:r>
            <a:r>
              <a:rPr lang="en-ZA" baseline="0" dirty="0" smtClean="0"/>
              <a:t> of 100 Express will send back an error a 404 with the appropriate message. If we do not specify the status express will assume a 500!</a:t>
            </a:r>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26</a:t>
            </a:fld>
            <a:endParaRPr lang="en-ZA"/>
          </a:p>
        </p:txBody>
      </p:sp>
    </p:spTree>
    <p:extLst>
      <p:ext uri="{BB962C8B-B14F-4D97-AF65-F5344CB8AC3E}">
        <p14:creationId xmlns:p14="http://schemas.microsoft.com/office/powerpoint/2010/main" val="3678629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We can</a:t>
            </a:r>
            <a:r>
              <a:rPr lang="en-ZA" baseline="0" dirty="0" smtClean="0"/>
              <a:t> then handle the error in our error handling middleware.</a:t>
            </a:r>
          </a:p>
          <a:p>
            <a:r>
              <a:rPr lang="en-ZA" baseline="0" dirty="0" smtClean="0"/>
              <a:t/>
            </a:r>
            <a:br>
              <a:rPr lang="en-ZA" baseline="0" dirty="0" smtClean="0"/>
            </a:br>
            <a:r>
              <a:rPr lang="en-ZA" baseline="0" dirty="0" smtClean="0"/>
              <a:t>In this specific example, we only handle 404 errors, If the error is not a 404 then we pass it on to the next error handler. </a:t>
            </a:r>
          </a:p>
          <a:p>
            <a:endParaRPr lang="en-ZA"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ZA" sz="1200" kern="1200" dirty="0" smtClean="0">
                <a:solidFill>
                  <a:schemeClr val="tx1"/>
                </a:solidFill>
                <a:effectLst/>
                <a:latin typeface="+mn-lt"/>
                <a:ea typeface="+mn-ea"/>
                <a:cs typeface="+mn-cs"/>
              </a:rPr>
              <a:t>Express also has built in Error handling middleware and this is the very end of the middleware stack. If any error is not handled, it will be handled by the default express error handler. </a:t>
            </a:r>
          </a:p>
          <a:p>
            <a:endParaRPr lang="en-ZA" baseline="0" dirty="0" smtClean="0"/>
          </a:p>
        </p:txBody>
      </p:sp>
      <p:sp>
        <p:nvSpPr>
          <p:cNvPr id="4" name="Slide Number Placeholder 3"/>
          <p:cNvSpPr>
            <a:spLocks noGrp="1"/>
          </p:cNvSpPr>
          <p:nvPr>
            <p:ph type="sldNum" sz="quarter" idx="10"/>
          </p:nvPr>
        </p:nvSpPr>
        <p:spPr/>
        <p:txBody>
          <a:bodyPr/>
          <a:lstStyle/>
          <a:p>
            <a:fld id="{325FAB6F-F295-44F7-B511-A16B864003EE}" type="slidenum">
              <a:rPr lang="en-ZA" smtClean="0"/>
              <a:t>27</a:t>
            </a:fld>
            <a:endParaRPr lang="en-ZA"/>
          </a:p>
        </p:txBody>
      </p:sp>
    </p:spTree>
    <p:extLst>
      <p:ext uri="{BB962C8B-B14F-4D97-AF65-F5344CB8AC3E}">
        <p14:creationId xmlns:p14="http://schemas.microsoft.com/office/powerpoint/2010/main" val="29466166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ZA" sz="1200" kern="1200" dirty="0" smtClean="0">
                <a:solidFill>
                  <a:schemeClr val="tx1"/>
                </a:solidFill>
                <a:effectLst/>
                <a:latin typeface="+mn-lt"/>
                <a:ea typeface="+mn-ea"/>
                <a:cs typeface="+mn-cs"/>
              </a:rPr>
              <a:t>Express is a very minimalistic framework and uses mostly 3</a:t>
            </a:r>
            <a:r>
              <a:rPr lang="en-ZA" sz="1200" kern="1200" baseline="30000" dirty="0" smtClean="0">
                <a:solidFill>
                  <a:schemeClr val="tx1"/>
                </a:solidFill>
                <a:effectLst/>
                <a:latin typeface="+mn-lt"/>
                <a:ea typeface="+mn-ea"/>
                <a:cs typeface="+mn-cs"/>
              </a:rPr>
              <a:t>rd</a:t>
            </a:r>
            <a:r>
              <a:rPr lang="en-ZA" sz="1200" kern="1200" dirty="0" smtClean="0">
                <a:solidFill>
                  <a:schemeClr val="tx1"/>
                </a:solidFill>
                <a:effectLst/>
                <a:latin typeface="+mn-lt"/>
                <a:ea typeface="+mn-ea"/>
                <a:cs typeface="+mn-cs"/>
              </a:rPr>
              <a:t> party middleware for most functionality. Express does not provide a way to access the body of a request out of the box. For this we use another middleware called body-parser. </a:t>
            </a:r>
          </a:p>
          <a:p>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29</a:t>
            </a:fld>
            <a:endParaRPr lang="en-ZA"/>
          </a:p>
        </p:txBody>
      </p:sp>
    </p:spTree>
    <p:extLst>
      <p:ext uri="{BB962C8B-B14F-4D97-AF65-F5344CB8AC3E}">
        <p14:creationId xmlns:p14="http://schemas.microsoft.com/office/powerpoint/2010/main" val="11668655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Cross-origin resource sharing (CORS) is a mechanism that allows restricted resources (e.g. fonts) on a web page to be requested from another domain outside the domain from which the resource originated (Wikipedia). Because of the same-origin policy – which is a security measure implemented by browsers - , Ajax request from one domain to a different domain will ordinarily be blocked. CORS allows us to calibrate our server and whitelist certain domains so that they are able to access resources from our site. </a:t>
            </a:r>
          </a:p>
          <a:p>
            <a:endParaRPr lang="en-ZA" dirty="0" smtClean="0"/>
          </a:p>
          <a:p>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30</a:t>
            </a:fld>
            <a:endParaRPr lang="en-ZA"/>
          </a:p>
        </p:txBody>
      </p:sp>
    </p:spTree>
    <p:extLst>
      <p:ext uri="{BB962C8B-B14F-4D97-AF65-F5344CB8AC3E}">
        <p14:creationId xmlns:p14="http://schemas.microsoft.com/office/powerpoint/2010/main" val="23967425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ZA" sz="1200" kern="1200" dirty="0" smtClean="0">
                <a:solidFill>
                  <a:schemeClr val="tx1"/>
                </a:solidFill>
                <a:effectLst/>
                <a:latin typeface="+mn-lt"/>
                <a:ea typeface="+mn-ea"/>
                <a:cs typeface="+mn-cs"/>
              </a:rPr>
              <a:t>Remember mongo is schema-less, so it will take everything</a:t>
            </a:r>
            <a:r>
              <a:rPr lang="en-ZA" sz="1200" kern="1200" baseline="0" dirty="0" smtClean="0">
                <a:solidFill>
                  <a:schemeClr val="tx1"/>
                </a:solidFill>
                <a:effectLst/>
                <a:latin typeface="+mn-lt"/>
                <a:ea typeface="+mn-ea"/>
                <a:cs typeface="+mn-cs"/>
              </a:rPr>
              <a:t> u throw at it without asking questions. </a:t>
            </a:r>
            <a:endParaRPr lang="en-ZA"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ZA" sz="1200" kern="1200" dirty="0" smtClean="0">
                <a:solidFill>
                  <a:schemeClr val="tx1"/>
                </a:solidFill>
                <a:effectLst/>
                <a:latin typeface="+mn-lt"/>
                <a:ea typeface="+mn-ea"/>
                <a:cs typeface="+mn-cs"/>
              </a:rPr>
              <a:t>As an example, consider the hypothetical </a:t>
            </a:r>
            <a:r>
              <a:rPr lang="en-ZA" sz="1200" i="1" kern="1200" dirty="0" smtClean="0">
                <a:solidFill>
                  <a:schemeClr val="tx1"/>
                </a:solidFill>
                <a:effectLst/>
                <a:latin typeface="+mn-lt"/>
                <a:ea typeface="+mn-ea"/>
                <a:cs typeface="+mn-cs"/>
              </a:rPr>
              <a:t>Post </a:t>
            </a:r>
            <a:r>
              <a:rPr lang="en-ZA" sz="1200" kern="1200" dirty="0" smtClean="0">
                <a:solidFill>
                  <a:schemeClr val="tx1"/>
                </a:solidFill>
                <a:effectLst/>
                <a:latin typeface="+mn-lt"/>
                <a:ea typeface="+mn-ea"/>
                <a:cs typeface="+mn-cs"/>
              </a:rPr>
              <a:t>object:</a:t>
            </a:r>
          </a:p>
          <a:p>
            <a:endParaRPr lang="en-ZA"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ZA" dirty="0" smtClean="0"/>
              <a:t>There is nothing stopping</a:t>
            </a:r>
            <a:r>
              <a:rPr lang="en-ZA" baseline="0" dirty="0" smtClean="0"/>
              <a:t> someone from passing </a:t>
            </a:r>
            <a:r>
              <a:rPr lang="en-ZA" dirty="0" smtClean="0"/>
              <a:t>the value “</a:t>
            </a:r>
            <a:r>
              <a:rPr lang="en-ZA" dirty="0" err="1" smtClean="0"/>
              <a:t>xyyz</a:t>
            </a:r>
            <a:r>
              <a:rPr lang="en-ZA" dirty="0" smtClean="0"/>
              <a:t>” for the views, or a “Sello” For the </a:t>
            </a:r>
            <a:r>
              <a:rPr lang="en-ZA" i="1" dirty="0" err="1" smtClean="0"/>
              <a:t>datePosted</a:t>
            </a:r>
            <a:r>
              <a:rPr lang="en-ZA" i="1" dirty="0" smtClean="0"/>
              <a:t> </a:t>
            </a:r>
            <a:r>
              <a:rPr lang="en-ZA" dirty="0" smtClean="0"/>
              <a:t>field. Without JSON schema (Or any other type of validation) these values could be persisted to the database – if it too does not validate</a:t>
            </a:r>
            <a:r>
              <a:rPr lang="en-ZA" baseline="0" dirty="0" smtClean="0"/>
              <a:t> the fields</a:t>
            </a:r>
            <a:r>
              <a:rPr lang="en-ZA" dirty="0" smtClean="0"/>
              <a:t>. </a:t>
            </a:r>
          </a:p>
          <a:p>
            <a:endParaRPr lang="en-ZA" dirty="0" smtClean="0"/>
          </a:p>
          <a:p>
            <a:endParaRPr lang="en-ZA"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ZA" sz="1200" kern="1200" dirty="0" smtClean="0">
                <a:solidFill>
                  <a:schemeClr val="tx1"/>
                </a:solidFill>
                <a:effectLst/>
                <a:latin typeface="+mn-lt"/>
                <a:ea typeface="+mn-ea"/>
                <a:cs typeface="+mn-cs"/>
              </a:rPr>
              <a:t>JSON schema defines a contract for what a valid object looks like. For the example above, we can force our </a:t>
            </a:r>
            <a:r>
              <a:rPr lang="en-ZA" sz="1200" i="1" kern="1200" dirty="0" smtClean="0">
                <a:solidFill>
                  <a:schemeClr val="tx1"/>
                </a:solidFill>
                <a:effectLst/>
                <a:latin typeface="+mn-lt"/>
                <a:ea typeface="+mn-ea"/>
                <a:cs typeface="+mn-cs"/>
              </a:rPr>
              <a:t>post </a:t>
            </a:r>
            <a:r>
              <a:rPr lang="en-ZA" sz="1200" kern="1200" dirty="0" smtClean="0">
                <a:solidFill>
                  <a:schemeClr val="tx1"/>
                </a:solidFill>
                <a:effectLst/>
                <a:latin typeface="+mn-lt"/>
                <a:ea typeface="+mn-ea"/>
                <a:cs typeface="+mn-cs"/>
              </a:rPr>
              <a:t>object to look the way we desire. A possible for the object might look like: </a:t>
            </a:r>
          </a:p>
          <a:p>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32</a:t>
            </a:fld>
            <a:endParaRPr lang="en-ZA"/>
          </a:p>
        </p:txBody>
      </p:sp>
    </p:spTree>
    <p:extLst>
      <p:ext uri="{BB962C8B-B14F-4D97-AF65-F5344CB8AC3E}">
        <p14:creationId xmlns:p14="http://schemas.microsoft.com/office/powerpoint/2010/main" val="1582130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We’re going to build</a:t>
            </a:r>
            <a:r>
              <a:rPr lang="en-ZA" baseline="0" dirty="0" smtClean="0"/>
              <a:t> a node </a:t>
            </a:r>
            <a:r>
              <a:rPr lang="en-ZA" baseline="0" dirty="0" err="1" smtClean="0"/>
              <a:t>api</a:t>
            </a:r>
            <a:r>
              <a:rPr lang="en-ZA" baseline="0" dirty="0" smtClean="0"/>
              <a:t> that serves data about our blog. </a:t>
            </a:r>
          </a:p>
          <a:p>
            <a:endParaRPr lang="en-ZA" baseline="0" dirty="0" smtClean="0"/>
          </a:p>
          <a:p>
            <a:r>
              <a:rPr lang="en-ZA" baseline="0" dirty="0" err="1" smtClean="0"/>
              <a:t>mkdir</a:t>
            </a:r>
            <a:r>
              <a:rPr lang="en-ZA" baseline="0" dirty="0" smtClean="0"/>
              <a:t> blog-</a:t>
            </a:r>
            <a:r>
              <a:rPr lang="en-ZA" baseline="0" dirty="0" err="1" smtClean="0"/>
              <a:t>api</a:t>
            </a:r>
            <a:endParaRPr lang="en-ZA" baseline="0" dirty="0" smtClean="0"/>
          </a:p>
          <a:p>
            <a:r>
              <a:rPr lang="en-ZA" baseline="0" dirty="0" err="1" smtClean="0"/>
              <a:t>npm</a:t>
            </a:r>
            <a:r>
              <a:rPr lang="en-ZA" baseline="0" dirty="0" smtClean="0"/>
              <a:t> </a:t>
            </a:r>
            <a:r>
              <a:rPr lang="en-ZA" baseline="0" dirty="0" err="1" smtClean="0"/>
              <a:t>init</a:t>
            </a:r>
            <a:endParaRPr lang="en-ZA" baseline="0" dirty="0" smtClean="0"/>
          </a:p>
          <a:p>
            <a:r>
              <a:rPr lang="en-ZA" baseline="0" dirty="0" err="1" smtClean="0"/>
              <a:t>npm</a:t>
            </a:r>
            <a:r>
              <a:rPr lang="en-ZA" baseline="0" dirty="0" smtClean="0"/>
              <a:t> install express -SE</a:t>
            </a:r>
          </a:p>
          <a:p>
            <a:endParaRPr lang="en-ZA" baseline="0" dirty="0" smtClean="0"/>
          </a:p>
        </p:txBody>
      </p:sp>
      <p:sp>
        <p:nvSpPr>
          <p:cNvPr id="4" name="Slide Number Placeholder 3"/>
          <p:cNvSpPr>
            <a:spLocks noGrp="1"/>
          </p:cNvSpPr>
          <p:nvPr>
            <p:ph type="sldNum" sz="quarter" idx="10"/>
          </p:nvPr>
        </p:nvSpPr>
        <p:spPr/>
        <p:txBody>
          <a:bodyPr/>
          <a:lstStyle/>
          <a:p>
            <a:fld id="{325FAB6F-F295-44F7-B511-A16B864003EE}" type="slidenum">
              <a:rPr lang="en-ZA" smtClean="0"/>
              <a:t>3</a:t>
            </a:fld>
            <a:endParaRPr lang="en-ZA"/>
          </a:p>
        </p:txBody>
      </p:sp>
    </p:spTree>
    <p:extLst>
      <p:ext uri="{BB962C8B-B14F-4D97-AF65-F5344CB8AC3E}">
        <p14:creationId xmlns:p14="http://schemas.microsoft.com/office/powerpoint/2010/main" val="7290258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ZA" sz="1200" kern="1200" dirty="0" smtClean="0">
                <a:solidFill>
                  <a:schemeClr val="tx1"/>
                </a:solidFill>
                <a:effectLst/>
                <a:latin typeface="+mn-lt"/>
                <a:ea typeface="+mn-ea"/>
                <a:cs typeface="+mn-cs"/>
              </a:rPr>
              <a:t>JSON schema defines a contract for what a valid object looks like. For the example above, we can force our </a:t>
            </a:r>
            <a:r>
              <a:rPr lang="en-ZA" sz="1200" i="1" kern="1200" dirty="0" smtClean="0">
                <a:solidFill>
                  <a:schemeClr val="tx1"/>
                </a:solidFill>
                <a:effectLst/>
                <a:latin typeface="+mn-lt"/>
                <a:ea typeface="+mn-ea"/>
                <a:cs typeface="+mn-cs"/>
              </a:rPr>
              <a:t>post </a:t>
            </a:r>
            <a:r>
              <a:rPr lang="en-ZA" sz="1200" kern="1200" dirty="0" smtClean="0">
                <a:solidFill>
                  <a:schemeClr val="tx1"/>
                </a:solidFill>
                <a:effectLst/>
                <a:latin typeface="+mn-lt"/>
                <a:ea typeface="+mn-ea"/>
                <a:cs typeface="+mn-cs"/>
              </a:rPr>
              <a:t>object to look the way we desire. A possible for the object might look like: </a:t>
            </a:r>
          </a:p>
          <a:p>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33</a:t>
            </a:fld>
            <a:endParaRPr lang="en-ZA"/>
          </a:p>
        </p:txBody>
      </p:sp>
    </p:spTree>
    <p:extLst>
      <p:ext uri="{BB962C8B-B14F-4D97-AF65-F5344CB8AC3E}">
        <p14:creationId xmlns:p14="http://schemas.microsoft.com/office/powerpoint/2010/main" val="35939995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kern="1200" dirty="0" smtClean="0">
                <a:solidFill>
                  <a:schemeClr val="tx1"/>
                </a:solidFill>
                <a:effectLst/>
                <a:latin typeface="+mn-lt"/>
                <a:ea typeface="+mn-ea"/>
                <a:cs typeface="+mn-cs"/>
              </a:rPr>
              <a:t> On</a:t>
            </a:r>
            <a:r>
              <a:rPr lang="en-ZA" sz="1200" kern="1200" baseline="0" dirty="0" smtClean="0">
                <a:solidFill>
                  <a:schemeClr val="tx1"/>
                </a:solidFill>
                <a:effectLst/>
                <a:latin typeface="+mn-lt"/>
                <a:ea typeface="+mn-ea"/>
                <a:cs typeface="+mn-cs"/>
              </a:rPr>
              <a:t> these pages t</a:t>
            </a:r>
            <a:r>
              <a:rPr lang="en-ZA" sz="1200" kern="1200" dirty="0" smtClean="0">
                <a:solidFill>
                  <a:schemeClr val="tx1"/>
                </a:solidFill>
                <a:effectLst/>
                <a:latin typeface="+mn-lt"/>
                <a:ea typeface="+mn-ea"/>
                <a:cs typeface="+mn-cs"/>
              </a:rPr>
              <a:t>he layout is the same but the content (which is determined by our model) is different for different users. </a:t>
            </a:r>
          </a:p>
          <a:p>
            <a:endParaRPr lang="en-ZA" sz="1200" kern="1200" dirty="0" smtClean="0">
              <a:solidFill>
                <a:schemeClr val="tx1"/>
              </a:solidFill>
              <a:effectLst/>
              <a:latin typeface="+mn-lt"/>
              <a:ea typeface="+mn-ea"/>
              <a:cs typeface="+mn-cs"/>
            </a:endParaRPr>
          </a:p>
          <a:p>
            <a:r>
              <a:rPr lang="en-ZA" sz="1200" kern="1200" dirty="0" smtClean="0">
                <a:solidFill>
                  <a:schemeClr val="tx1"/>
                </a:solidFill>
                <a:effectLst/>
                <a:latin typeface="+mn-lt"/>
                <a:ea typeface="+mn-ea"/>
                <a:cs typeface="+mn-cs"/>
              </a:rPr>
              <a:t>.NET</a:t>
            </a:r>
            <a:r>
              <a:rPr lang="en-ZA" sz="1200" kern="1200" baseline="0" dirty="0" smtClean="0">
                <a:solidFill>
                  <a:schemeClr val="tx1"/>
                </a:solidFill>
                <a:effectLst/>
                <a:latin typeface="+mn-lt"/>
                <a:ea typeface="+mn-ea"/>
                <a:cs typeface="+mn-cs"/>
              </a:rPr>
              <a:t> users will be familiar with the Razor syntax which is common on that stack. </a:t>
            </a:r>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34</a:t>
            </a:fld>
            <a:endParaRPr lang="en-ZA"/>
          </a:p>
        </p:txBody>
      </p:sp>
    </p:spTree>
    <p:extLst>
      <p:ext uri="{BB962C8B-B14F-4D97-AF65-F5344CB8AC3E}">
        <p14:creationId xmlns:p14="http://schemas.microsoft.com/office/powerpoint/2010/main" val="8688286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Handlebars is</a:t>
            </a:r>
            <a:r>
              <a:rPr lang="en-ZA" baseline="0" dirty="0" smtClean="0"/>
              <a:t> a </a:t>
            </a:r>
            <a:r>
              <a:rPr lang="en-ZA" baseline="0" dirty="0" err="1" smtClean="0"/>
              <a:t>logicless</a:t>
            </a:r>
            <a:r>
              <a:rPr lang="en-ZA" baseline="0" dirty="0" smtClean="0"/>
              <a:t> </a:t>
            </a:r>
            <a:r>
              <a:rPr lang="en-ZA" baseline="0" dirty="0" err="1" smtClean="0"/>
              <a:t>templating</a:t>
            </a:r>
            <a:r>
              <a:rPr lang="en-ZA" baseline="0" dirty="0" smtClean="0"/>
              <a:t> engine and is usable in a whole host of other languages such as </a:t>
            </a:r>
            <a:r>
              <a:rPr lang="en-ZA" baseline="0" dirty="0" err="1" smtClean="0"/>
              <a:t>js</a:t>
            </a:r>
            <a:r>
              <a:rPr lang="en-ZA" baseline="0" dirty="0" smtClean="0"/>
              <a:t>, ruby,  C#, java, etc. </a:t>
            </a:r>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35</a:t>
            </a:fld>
            <a:endParaRPr lang="en-ZA"/>
          </a:p>
        </p:txBody>
      </p:sp>
    </p:spTree>
    <p:extLst>
      <p:ext uri="{BB962C8B-B14F-4D97-AF65-F5344CB8AC3E}">
        <p14:creationId xmlns:p14="http://schemas.microsoft.com/office/powerpoint/2010/main" val="17597200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36</a:t>
            </a:fld>
            <a:endParaRPr lang="en-ZA"/>
          </a:p>
        </p:txBody>
      </p:sp>
    </p:spTree>
    <p:extLst>
      <p:ext uri="{BB962C8B-B14F-4D97-AF65-F5344CB8AC3E}">
        <p14:creationId xmlns:p14="http://schemas.microsoft.com/office/powerpoint/2010/main" val="17089457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37</a:t>
            </a:fld>
            <a:endParaRPr lang="en-ZA"/>
          </a:p>
        </p:txBody>
      </p:sp>
    </p:spTree>
    <p:extLst>
      <p:ext uri="{BB962C8B-B14F-4D97-AF65-F5344CB8AC3E}">
        <p14:creationId xmlns:p14="http://schemas.microsoft.com/office/powerpoint/2010/main" val="23067745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38</a:t>
            </a:fld>
            <a:endParaRPr lang="en-ZA"/>
          </a:p>
        </p:txBody>
      </p:sp>
    </p:spTree>
    <p:extLst>
      <p:ext uri="{BB962C8B-B14F-4D97-AF65-F5344CB8AC3E}">
        <p14:creationId xmlns:p14="http://schemas.microsoft.com/office/powerpoint/2010/main" val="16632611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Show footer example</a:t>
            </a:r>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39</a:t>
            </a:fld>
            <a:endParaRPr lang="en-ZA"/>
          </a:p>
        </p:txBody>
      </p:sp>
    </p:spTree>
    <p:extLst>
      <p:ext uri="{BB962C8B-B14F-4D97-AF65-F5344CB8AC3E}">
        <p14:creationId xmlns:p14="http://schemas.microsoft.com/office/powerpoint/2010/main" val="393747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So</a:t>
            </a:r>
            <a:r>
              <a:rPr lang="en-ZA" baseline="0" dirty="0" smtClean="0"/>
              <a:t> now we have express installed we can write a hello version for our </a:t>
            </a:r>
            <a:r>
              <a:rPr lang="en-ZA" baseline="0" dirty="0" err="1" smtClean="0"/>
              <a:t>api</a:t>
            </a:r>
            <a:r>
              <a:rPr lang="en-ZA" baseline="0" dirty="0" smtClean="0"/>
              <a:t>.</a:t>
            </a:r>
          </a:p>
          <a:p>
            <a:endParaRPr lang="en-ZA" baseline="0" dirty="0" smtClean="0"/>
          </a:p>
          <a:p>
            <a:r>
              <a:rPr lang="en-ZA" baseline="0" dirty="0" smtClean="0"/>
              <a:t>- Create a new file. Hello-world.js</a:t>
            </a:r>
          </a:p>
          <a:p>
            <a:endParaRPr lang="en-ZA" baseline="0" dirty="0" smtClean="0"/>
          </a:p>
          <a:p>
            <a:r>
              <a:rPr lang="en-ZA" baseline="0" dirty="0" smtClean="0"/>
              <a:t>We will get to what is happening in the slide but for now just copy and paste the above code.</a:t>
            </a:r>
          </a:p>
          <a:p>
            <a:endParaRPr lang="en-ZA"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ZA" sz="1200" kern="1200" dirty="0" smtClean="0">
                <a:solidFill>
                  <a:schemeClr val="tx1"/>
                </a:solidFill>
                <a:effectLst/>
                <a:latin typeface="+mn-lt"/>
                <a:ea typeface="+mn-ea"/>
                <a:cs typeface="+mn-cs"/>
              </a:rPr>
              <a:t>The above example is a very simple example of a definition of route handler. </a:t>
            </a:r>
          </a:p>
          <a:p>
            <a:pPr marL="0" marR="0" indent="0" algn="l" defTabSz="914400" rtl="0" eaLnBrk="1" fontAlgn="auto" latinLnBrk="0" hangingPunct="1">
              <a:lnSpc>
                <a:spcPct val="100000"/>
              </a:lnSpc>
              <a:spcBef>
                <a:spcPts val="0"/>
              </a:spcBef>
              <a:spcAft>
                <a:spcPts val="0"/>
              </a:spcAft>
              <a:buClrTx/>
              <a:buSzTx/>
              <a:buFontTx/>
              <a:buNone/>
              <a:tabLst/>
              <a:defRPr/>
            </a:pPr>
            <a:r>
              <a:rPr lang="en-ZA" sz="1200" kern="1200" dirty="0" smtClean="0">
                <a:solidFill>
                  <a:schemeClr val="tx1"/>
                </a:solidFill>
                <a:effectLst/>
                <a:latin typeface="+mn-lt"/>
                <a:ea typeface="+mn-ea"/>
                <a:cs typeface="+mn-cs"/>
              </a:rPr>
              <a:t>With app = express() we define a new instance of an express app – our entire app</a:t>
            </a:r>
            <a:r>
              <a:rPr lang="en-ZA" sz="1200" kern="1200" baseline="0" dirty="0" smtClean="0">
                <a:solidFill>
                  <a:schemeClr val="tx1"/>
                </a:solidFill>
                <a:effectLst/>
                <a:latin typeface="+mn-lt"/>
                <a:ea typeface="+mn-ea"/>
                <a:cs typeface="+mn-cs"/>
              </a:rPr>
              <a:t> basically lives in this variable</a:t>
            </a:r>
            <a:r>
              <a:rPr lang="en-ZA"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ZA" sz="1200" kern="1200" dirty="0" smtClean="0">
                <a:solidFill>
                  <a:schemeClr val="tx1"/>
                </a:solidFill>
                <a:effectLst/>
                <a:latin typeface="+mn-lt"/>
                <a:ea typeface="+mn-ea"/>
                <a:cs typeface="+mn-cs"/>
              </a:rPr>
              <a:t>The next 3 lines define a path (‘/’) and a route to handle GET (</a:t>
            </a:r>
            <a:r>
              <a:rPr lang="en-ZA" sz="1200" kern="1200" dirty="0" err="1" smtClean="0">
                <a:solidFill>
                  <a:schemeClr val="tx1"/>
                </a:solidFill>
                <a:effectLst/>
                <a:latin typeface="+mn-lt"/>
                <a:ea typeface="+mn-ea"/>
                <a:cs typeface="+mn-cs"/>
              </a:rPr>
              <a:t>app.get</a:t>
            </a:r>
            <a:r>
              <a:rPr lang="en-ZA" sz="1200" kern="1200" dirty="0" smtClean="0">
                <a:solidFill>
                  <a:schemeClr val="tx1"/>
                </a:solidFill>
                <a:effectLst/>
                <a:latin typeface="+mn-lt"/>
                <a:ea typeface="+mn-ea"/>
                <a:cs typeface="+mn-cs"/>
              </a:rPr>
              <a:t>) requests to that route.</a:t>
            </a:r>
          </a:p>
          <a:p>
            <a:pPr marL="0" marR="0" indent="0" algn="l" defTabSz="914400" rtl="0" eaLnBrk="1" fontAlgn="auto" latinLnBrk="0" hangingPunct="1">
              <a:lnSpc>
                <a:spcPct val="100000"/>
              </a:lnSpc>
              <a:spcBef>
                <a:spcPts val="0"/>
              </a:spcBef>
              <a:spcAft>
                <a:spcPts val="0"/>
              </a:spcAft>
              <a:buClrTx/>
              <a:buSzTx/>
              <a:buFontTx/>
              <a:buNone/>
              <a:tabLst/>
              <a:defRPr/>
            </a:pPr>
            <a:r>
              <a:rPr lang="en-ZA" sz="1200" kern="1200" dirty="0" smtClean="0">
                <a:solidFill>
                  <a:schemeClr val="tx1"/>
                </a:solidFill>
                <a:effectLst/>
                <a:latin typeface="+mn-lt"/>
                <a:ea typeface="+mn-ea"/>
                <a:cs typeface="+mn-cs"/>
              </a:rPr>
              <a:t>Finally we tell our app</a:t>
            </a:r>
            <a:r>
              <a:rPr lang="en-ZA" sz="1200" kern="1200" baseline="0" dirty="0" smtClean="0">
                <a:solidFill>
                  <a:schemeClr val="tx1"/>
                </a:solidFill>
                <a:effectLst/>
                <a:latin typeface="+mn-lt"/>
                <a:ea typeface="+mn-ea"/>
                <a:cs typeface="+mn-cs"/>
              </a:rPr>
              <a:t> to listen on port 1330. </a:t>
            </a:r>
            <a:endParaRPr lang="en-ZA" sz="1200" kern="1200" dirty="0" smtClean="0">
              <a:solidFill>
                <a:schemeClr val="tx1"/>
              </a:solidFill>
              <a:effectLst/>
              <a:latin typeface="+mn-lt"/>
              <a:ea typeface="+mn-ea"/>
              <a:cs typeface="+mn-cs"/>
            </a:endParaRPr>
          </a:p>
          <a:p>
            <a:endParaRPr lang="en-ZA" baseline="0" dirty="0" smtClean="0"/>
          </a:p>
        </p:txBody>
      </p:sp>
      <p:sp>
        <p:nvSpPr>
          <p:cNvPr id="4" name="Slide Number Placeholder 3"/>
          <p:cNvSpPr>
            <a:spLocks noGrp="1"/>
          </p:cNvSpPr>
          <p:nvPr>
            <p:ph type="sldNum" sz="quarter" idx="10"/>
          </p:nvPr>
        </p:nvSpPr>
        <p:spPr/>
        <p:txBody>
          <a:bodyPr/>
          <a:lstStyle/>
          <a:p>
            <a:fld id="{325FAB6F-F295-44F7-B511-A16B864003EE}" type="slidenum">
              <a:rPr lang="en-ZA" smtClean="0"/>
              <a:t>4</a:t>
            </a:fld>
            <a:endParaRPr lang="en-ZA"/>
          </a:p>
        </p:txBody>
      </p:sp>
    </p:spTree>
    <p:extLst>
      <p:ext uri="{BB962C8B-B14F-4D97-AF65-F5344CB8AC3E}">
        <p14:creationId xmlns:p14="http://schemas.microsoft.com/office/powerpoint/2010/main" val="535794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Paste console.log(</a:t>
            </a:r>
            <a:r>
              <a:rPr lang="en-ZA" dirty="0" err="1" smtClean="0"/>
              <a:t>req</a:t>
            </a:r>
            <a:r>
              <a:rPr lang="en-ZA" dirty="0" smtClean="0"/>
              <a:t>);</a:t>
            </a:r>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5</a:t>
            </a:fld>
            <a:endParaRPr lang="en-ZA"/>
          </a:p>
        </p:txBody>
      </p:sp>
    </p:spTree>
    <p:extLst>
      <p:ext uri="{BB962C8B-B14F-4D97-AF65-F5344CB8AC3E}">
        <p14:creationId xmlns:p14="http://schemas.microsoft.com/office/powerpoint/2010/main" val="3466309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ZA" sz="1200" kern="1200" dirty="0" smtClean="0">
                <a:solidFill>
                  <a:schemeClr val="tx1"/>
                </a:solidFill>
                <a:effectLst/>
                <a:latin typeface="+mn-lt"/>
                <a:ea typeface="+mn-ea"/>
                <a:cs typeface="+mn-cs"/>
              </a:rPr>
              <a:t>The response/res object is a similar to the request object. Except it contains information and helper methods pertaining to the response. </a:t>
            </a:r>
          </a:p>
          <a:p>
            <a:r>
              <a:rPr lang="en-ZA" dirty="0" smtClean="0"/>
              <a:t>So now we know what the two parameters to our</a:t>
            </a:r>
            <a:r>
              <a:rPr lang="en-ZA" baseline="0" dirty="0" smtClean="0"/>
              <a:t> handlers are. Let us look at the routing mechanism in more detail.</a:t>
            </a:r>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6</a:t>
            </a:fld>
            <a:endParaRPr lang="en-ZA"/>
          </a:p>
        </p:txBody>
      </p:sp>
    </p:spTree>
    <p:extLst>
      <p:ext uri="{BB962C8B-B14F-4D97-AF65-F5344CB8AC3E}">
        <p14:creationId xmlns:p14="http://schemas.microsoft.com/office/powerpoint/2010/main" val="3745241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An app</a:t>
            </a:r>
            <a:r>
              <a:rPr lang="en-ZA" baseline="0" dirty="0" smtClean="0"/>
              <a:t> is just an express() instance. </a:t>
            </a:r>
          </a:p>
          <a:p>
            <a:r>
              <a:rPr lang="en-ZA" baseline="0" dirty="0" smtClean="0"/>
              <a:t>The root route = ‘/’</a:t>
            </a:r>
          </a:p>
          <a:p>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7</a:t>
            </a:fld>
            <a:endParaRPr lang="en-ZA"/>
          </a:p>
        </p:txBody>
      </p:sp>
    </p:spTree>
    <p:extLst>
      <p:ext uri="{BB962C8B-B14F-4D97-AF65-F5344CB8AC3E}">
        <p14:creationId xmlns:p14="http://schemas.microsoft.com/office/powerpoint/2010/main" val="2158886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If we take a look at our hello</a:t>
            </a:r>
            <a:r>
              <a:rPr lang="en-ZA" baseline="0" dirty="0" smtClean="0"/>
              <a:t> world route handler we can see that very pattern</a:t>
            </a:r>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8</a:t>
            </a:fld>
            <a:endParaRPr lang="en-ZA"/>
          </a:p>
        </p:txBody>
      </p:sp>
    </p:spTree>
    <p:extLst>
      <p:ext uri="{BB962C8B-B14F-4D97-AF65-F5344CB8AC3E}">
        <p14:creationId xmlns:p14="http://schemas.microsoft.com/office/powerpoint/2010/main" val="608662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9</a:t>
            </a:fld>
            <a:endParaRPr lang="en-ZA"/>
          </a:p>
        </p:txBody>
      </p:sp>
    </p:spTree>
    <p:extLst>
      <p:ext uri="{BB962C8B-B14F-4D97-AF65-F5344CB8AC3E}">
        <p14:creationId xmlns:p14="http://schemas.microsoft.com/office/powerpoint/2010/main" val="1457150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843FA2-9156-411A-8BEF-3D753771A1B5}" type="datetimeFigureOut">
              <a:rPr lang="en-ZA" smtClean="0"/>
              <a:t>2016-06-12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352F7B2-04E6-4AAA-B836-1210AF8208AC}" type="slidenum">
              <a:rPr lang="en-ZA" smtClean="0"/>
              <a:t>‹#›</a:t>
            </a:fld>
            <a:endParaRPr lang="en-ZA"/>
          </a:p>
        </p:txBody>
      </p:sp>
    </p:spTree>
    <p:extLst>
      <p:ext uri="{BB962C8B-B14F-4D97-AF65-F5344CB8AC3E}">
        <p14:creationId xmlns:p14="http://schemas.microsoft.com/office/powerpoint/2010/main" val="1509323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843FA2-9156-411A-8BEF-3D753771A1B5}" type="datetimeFigureOut">
              <a:rPr lang="en-ZA" smtClean="0"/>
              <a:t>2016-06-12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F352F7B2-04E6-4AAA-B836-1210AF8208AC}" type="slidenum">
              <a:rPr lang="en-ZA" smtClean="0"/>
              <a:t>‹#›</a:t>
            </a:fld>
            <a:endParaRPr lang="en-ZA"/>
          </a:p>
        </p:txBody>
      </p:sp>
    </p:spTree>
    <p:extLst>
      <p:ext uri="{BB962C8B-B14F-4D97-AF65-F5344CB8AC3E}">
        <p14:creationId xmlns:p14="http://schemas.microsoft.com/office/powerpoint/2010/main" val="3439510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843FA2-9156-411A-8BEF-3D753771A1B5}" type="datetimeFigureOut">
              <a:rPr lang="en-ZA" smtClean="0"/>
              <a:t>2016-06-12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352F7B2-04E6-4AAA-B836-1210AF8208AC}" type="slidenum">
              <a:rPr lang="en-ZA" smtClean="0"/>
              <a:t>‹#›</a:t>
            </a:fld>
            <a:endParaRPr lang="en-ZA"/>
          </a:p>
        </p:txBody>
      </p:sp>
    </p:spTree>
    <p:extLst>
      <p:ext uri="{BB962C8B-B14F-4D97-AF65-F5344CB8AC3E}">
        <p14:creationId xmlns:p14="http://schemas.microsoft.com/office/powerpoint/2010/main" val="3822596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843FA2-9156-411A-8BEF-3D753771A1B5}" type="datetimeFigureOut">
              <a:rPr lang="en-ZA" smtClean="0"/>
              <a:t>2016-06-12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352F7B2-04E6-4AAA-B836-1210AF8208AC}" type="slidenum">
              <a:rPr lang="en-ZA" smtClean="0"/>
              <a:t>‹#›</a:t>
            </a:fld>
            <a:endParaRPr lang="en-Z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49419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843FA2-9156-411A-8BEF-3D753771A1B5}" type="datetimeFigureOut">
              <a:rPr lang="en-ZA" smtClean="0"/>
              <a:t>2016-06-12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352F7B2-04E6-4AAA-B836-1210AF8208AC}" type="slidenum">
              <a:rPr lang="en-ZA" smtClean="0"/>
              <a:t>‹#›</a:t>
            </a:fld>
            <a:endParaRPr lang="en-ZA"/>
          </a:p>
        </p:txBody>
      </p:sp>
    </p:spTree>
    <p:extLst>
      <p:ext uri="{BB962C8B-B14F-4D97-AF65-F5344CB8AC3E}">
        <p14:creationId xmlns:p14="http://schemas.microsoft.com/office/powerpoint/2010/main" val="30330765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843FA2-9156-411A-8BEF-3D753771A1B5}" type="datetimeFigureOut">
              <a:rPr lang="en-ZA" smtClean="0"/>
              <a:t>2016-06-12</a:t>
            </a:fld>
            <a:endParaRPr lang="en-ZA"/>
          </a:p>
        </p:txBody>
      </p:sp>
      <p:sp>
        <p:nvSpPr>
          <p:cNvPr id="4"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352F7B2-04E6-4AAA-B836-1210AF8208AC}" type="slidenum">
              <a:rPr lang="en-ZA" smtClean="0"/>
              <a:t>‹#›</a:t>
            </a:fld>
            <a:endParaRPr lang="en-ZA"/>
          </a:p>
        </p:txBody>
      </p:sp>
    </p:spTree>
    <p:extLst>
      <p:ext uri="{BB962C8B-B14F-4D97-AF65-F5344CB8AC3E}">
        <p14:creationId xmlns:p14="http://schemas.microsoft.com/office/powerpoint/2010/main" val="18301421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843FA2-9156-411A-8BEF-3D753771A1B5}" type="datetimeFigureOut">
              <a:rPr lang="en-ZA" smtClean="0"/>
              <a:t>2016-06-12</a:t>
            </a:fld>
            <a:endParaRPr lang="en-ZA"/>
          </a:p>
        </p:txBody>
      </p:sp>
      <p:sp>
        <p:nvSpPr>
          <p:cNvPr id="4"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352F7B2-04E6-4AAA-B836-1210AF8208AC}" type="slidenum">
              <a:rPr lang="en-ZA" smtClean="0"/>
              <a:t>‹#›</a:t>
            </a:fld>
            <a:endParaRPr lang="en-ZA"/>
          </a:p>
        </p:txBody>
      </p:sp>
    </p:spTree>
    <p:extLst>
      <p:ext uri="{BB962C8B-B14F-4D97-AF65-F5344CB8AC3E}">
        <p14:creationId xmlns:p14="http://schemas.microsoft.com/office/powerpoint/2010/main" val="111633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843FA2-9156-411A-8BEF-3D753771A1B5}" type="datetimeFigureOut">
              <a:rPr lang="en-ZA" smtClean="0"/>
              <a:t>2016-06-12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352F7B2-04E6-4AAA-B836-1210AF8208AC}" type="slidenum">
              <a:rPr lang="en-ZA" smtClean="0"/>
              <a:t>‹#›</a:t>
            </a:fld>
            <a:endParaRPr lang="en-ZA"/>
          </a:p>
        </p:txBody>
      </p:sp>
    </p:spTree>
    <p:extLst>
      <p:ext uri="{BB962C8B-B14F-4D97-AF65-F5344CB8AC3E}">
        <p14:creationId xmlns:p14="http://schemas.microsoft.com/office/powerpoint/2010/main" val="25476861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843FA2-9156-411A-8BEF-3D753771A1B5}" type="datetimeFigureOut">
              <a:rPr lang="en-ZA" smtClean="0"/>
              <a:t>2016-06-12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352F7B2-04E6-4AAA-B836-1210AF8208AC}" type="slidenum">
              <a:rPr lang="en-ZA" smtClean="0"/>
              <a:t>‹#›</a:t>
            </a:fld>
            <a:endParaRPr lang="en-ZA"/>
          </a:p>
        </p:txBody>
      </p:sp>
    </p:spTree>
    <p:extLst>
      <p:ext uri="{BB962C8B-B14F-4D97-AF65-F5344CB8AC3E}">
        <p14:creationId xmlns:p14="http://schemas.microsoft.com/office/powerpoint/2010/main" val="3667738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6843FA2-9156-411A-8BEF-3D753771A1B5}" type="datetimeFigureOut">
              <a:rPr lang="en-ZA" smtClean="0"/>
              <a:t>2016-06-12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352F7B2-04E6-4AAA-B836-1210AF8208AC}" type="slidenum">
              <a:rPr lang="en-ZA" smtClean="0"/>
              <a:t>‹#›</a:t>
            </a:fld>
            <a:endParaRPr lang="en-ZA"/>
          </a:p>
        </p:txBody>
      </p:sp>
    </p:spTree>
    <p:extLst>
      <p:ext uri="{BB962C8B-B14F-4D97-AF65-F5344CB8AC3E}">
        <p14:creationId xmlns:p14="http://schemas.microsoft.com/office/powerpoint/2010/main" val="1945202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843FA2-9156-411A-8BEF-3D753771A1B5}" type="datetimeFigureOut">
              <a:rPr lang="en-ZA" smtClean="0"/>
              <a:t>2016-06-12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352F7B2-04E6-4AAA-B836-1210AF8208AC}" type="slidenum">
              <a:rPr lang="en-ZA" smtClean="0"/>
              <a:t>‹#›</a:t>
            </a:fld>
            <a:endParaRPr lang="en-ZA"/>
          </a:p>
        </p:txBody>
      </p:sp>
    </p:spTree>
    <p:extLst>
      <p:ext uri="{BB962C8B-B14F-4D97-AF65-F5344CB8AC3E}">
        <p14:creationId xmlns:p14="http://schemas.microsoft.com/office/powerpoint/2010/main" val="2464099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843FA2-9156-411A-8BEF-3D753771A1B5}" type="datetimeFigureOut">
              <a:rPr lang="en-ZA" smtClean="0"/>
              <a:t>2016-06-12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F352F7B2-04E6-4AAA-B836-1210AF8208AC}" type="slidenum">
              <a:rPr lang="en-ZA" smtClean="0"/>
              <a:t>‹#›</a:t>
            </a:fld>
            <a:endParaRPr lang="en-ZA"/>
          </a:p>
        </p:txBody>
      </p:sp>
    </p:spTree>
    <p:extLst>
      <p:ext uri="{BB962C8B-B14F-4D97-AF65-F5344CB8AC3E}">
        <p14:creationId xmlns:p14="http://schemas.microsoft.com/office/powerpoint/2010/main" val="1400866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843FA2-9156-411A-8BEF-3D753771A1B5}" type="datetimeFigureOut">
              <a:rPr lang="en-ZA" smtClean="0"/>
              <a:t>2016-06-12</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F352F7B2-04E6-4AAA-B836-1210AF8208AC}" type="slidenum">
              <a:rPr lang="en-ZA" smtClean="0"/>
              <a:t>‹#›</a:t>
            </a:fld>
            <a:endParaRPr lang="en-ZA"/>
          </a:p>
        </p:txBody>
      </p:sp>
    </p:spTree>
    <p:extLst>
      <p:ext uri="{BB962C8B-B14F-4D97-AF65-F5344CB8AC3E}">
        <p14:creationId xmlns:p14="http://schemas.microsoft.com/office/powerpoint/2010/main" val="3040536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843FA2-9156-411A-8BEF-3D753771A1B5}" type="datetimeFigureOut">
              <a:rPr lang="en-ZA" smtClean="0"/>
              <a:t>2016-06-12</a:t>
            </a:fld>
            <a:endParaRPr lang="en-ZA"/>
          </a:p>
        </p:txBody>
      </p:sp>
      <p:sp>
        <p:nvSpPr>
          <p:cNvPr id="5" name="Footer Placeholder 3"/>
          <p:cNvSpPr>
            <a:spLocks noGrp="1"/>
          </p:cNvSpPr>
          <p:nvPr>
            <p:ph type="ftr" sz="quarter" idx="11"/>
          </p:nvPr>
        </p:nvSpPr>
        <p:spPr/>
        <p:txBody>
          <a:bodyPr/>
          <a:lstStyle/>
          <a:p>
            <a:endParaRPr lang="en-ZA"/>
          </a:p>
        </p:txBody>
      </p:sp>
      <p:sp>
        <p:nvSpPr>
          <p:cNvPr id="6" name="Slide Number Placeholder 4"/>
          <p:cNvSpPr>
            <a:spLocks noGrp="1"/>
          </p:cNvSpPr>
          <p:nvPr>
            <p:ph type="sldNum" sz="quarter" idx="12"/>
          </p:nvPr>
        </p:nvSpPr>
        <p:spPr/>
        <p:txBody>
          <a:bodyPr/>
          <a:lstStyle/>
          <a:p>
            <a:fld id="{F352F7B2-04E6-4AAA-B836-1210AF8208AC}" type="slidenum">
              <a:rPr lang="en-ZA" smtClean="0"/>
              <a:t>‹#›</a:t>
            </a:fld>
            <a:endParaRPr lang="en-ZA"/>
          </a:p>
        </p:txBody>
      </p:sp>
    </p:spTree>
    <p:extLst>
      <p:ext uri="{BB962C8B-B14F-4D97-AF65-F5344CB8AC3E}">
        <p14:creationId xmlns:p14="http://schemas.microsoft.com/office/powerpoint/2010/main" val="1625876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843FA2-9156-411A-8BEF-3D753771A1B5}" type="datetimeFigureOut">
              <a:rPr lang="en-ZA" smtClean="0"/>
              <a:t>2016-06-12</a:t>
            </a:fld>
            <a:endParaRPr lang="en-ZA"/>
          </a:p>
        </p:txBody>
      </p:sp>
      <p:sp>
        <p:nvSpPr>
          <p:cNvPr id="5" name="Footer Placeholder 2"/>
          <p:cNvSpPr>
            <a:spLocks noGrp="1"/>
          </p:cNvSpPr>
          <p:nvPr>
            <p:ph type="ftr" sz="quarter" idx="11"/>
          </p:nvPr>
        </p:nvSpPr>
        <p:spPr/>
        <p:txBody>
          <a:bodyPr/>
          <a:lstStyle/>
          <a:p>
            <a:endParaRPr lang="en-ZA"/>
          </a:p>
        </p:txBody>
      </p:sp>
      <p:sp>
        <p:nvSpPr>
          <p:cNvPr id="6" name="Slide Number Placeholder 3"/>
          <p:cNvSpPr>
            <a:spLocks noGrp="1"/>
          </p:cNvSpPr>
          <p:nvPr>
            <p:ph type="sldNum" sz="quarter" idx="12"/>
          </p:nvPr>
        </p:nvSpPr>
        <p:spPr/>
        <p:txBody>
          <a:bodyPr/>
          <a:lstStyle/>
          <a:p>
            <a:fld id="{F352F7B2-04E6-4AAA-B836-1210AF8208AC}" type="slidenum">
              <a:rPr lang="en-ZA" smtClean="0"/>
              <a:t>‹#›</a:t>
            </a:fld>
            <a:endParaRPr lang="en-ZA"/>
          </a:p>
        </p:txBody>
      </p:sp>
    </p:spTree>
    <p:extLst>
      <p:ext uri="{BB962C8B-B14F-4D97-AF65-F5344CB8AC3E}">
        <p14:creationId xmlns:p14="http://schemas.microsoft.com/office/powerpoint/2010/main" val="302591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6843FA2-9156-411A-8BEF-3D753771A1B5}" type="datetimeFigureOut">
              <a:rPr lang="en-ZA" smtClean="0"/>
              <a:t>2016-06-12</a:t>
            </a:fld>
            <a:endParaRPr lang="en-ZA"/>
          </a:p>
        </p:txBody>
      </p:sp>
      <p:sp>
        <p:nvSpPr>
          <p:cNvPr id="5" name="Footer Placeholder 5"/>
          <p:cNvSpPr>
            <a:spLocks noGrp="1"/>
          </p:cNvSpPr>
          <p:nvPr>
            <p:ph type="ftr" sz="quarter" idx="11"/>
          </p:nvPr>
        </p:nvSpPr>
        <p:spPr/>
        <p:txBody>
          <a:bodyPr/>
          <a:lstStyle/>
          <a:p>
            <a:endParaRPr lang="en-ZA"/>
          </a:p>
        </p:txBody>
      </p:sp>
      <p:sp>
        <p:nvSpPr>
          <p:cNvPr id="6" name="Slide Number Placeholder 6"/>
          <p:cNvSpPr>
            <a:spLocks noGrp="1"/>
          </p:cNvSpPr>
          <p:nvPr>
            <p:ph type="sldNum" sz="quarter" idx="12"/>
          </p:nvPr>
        </p:nvSpPr>
        <p:spPr/>
        <p:txBody>
          <a:bodyPr/>
          <a:lstStyle/>
          <a:p>
            <a:fld id="{F352F7B2-04E6-4AAA-B836-1210AF8208AC}" type="slidenum">
              <a:rPr lang="en-ZA" smtClean="0"/>
              <a:t>‹#›</a:t>
            </a:fld>
            <a:endParaRPr lang="en-ZA"/>
          </a:p>
        </p:txBody>
      </p:sp>
    </p:spTree>
    <p:extLst>
      <p:ext uri="{BB962C8B-B14F-4D97-AF65-F5344CB8AC3E}">
        <p14:creationId xmlns:p14="http://schemas.microsoft.com/office/powerpoint/2010/main" val="2659764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843FA2-9156-411A-8BEF-3D753771A1B5}" type="datetimeFigureOut">
              <a:rPr lang="en-ZA" smtClean="0"/>
              <a:t>2016-06-12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F352F7B2-04E6-4AAA-B836-1210AF8208AC}" type="slidenum">
              <a:rPr lang="en-ZA" smtClean="0"/>
              <a:t>‹#›</a:t>
            </a:fld>
            <a:endParaRPr lang="en-ZA"/>
          </a:p>
        </p:txBody>
      </p:sp>
    </p:spTree>
    <p:extLst>
      <p:ext uri="{BB962C8B-B14F-4D97-AF65-F5344CB8AC3E}">
        <p14:creationId xmlns:p14="http://schemas.microsoft.com/office/powerpoint/2010/main" val="1063127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843FA2-9156-411A-8BEF-3D753771A1B5}" type="datetimeFigureOut">
              <a:rPr lang="en-ZA" smtClean="0"/>
              <a:t>2016-06-12</a:t>
            </a:fld>
            <a:endParaRPr lang="en-Z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Z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352F7B2-04E6-4AAA-B836-1210AF8208AC}" type="slidenum">
              <a:rPr lang="en-ZA" smtClean="0"/>
              <a:t>‹#›</a:t>
            </a:fld>
            <a:endParaRPr lang="en-ZA"/>
          </a:p>
        </p:txBody>
      </p:sp>
    </p:spTree>
    <p:extLst>
      <p:ext uri="{BB962C8B-B14F-4D97-AF65-F5344CB8AC3E}">
        <p14:creationId xmlns:p14="http://schemas.microsoft.com/office/powerpoint/2010/main" val="3533853548"/>
      </p:ext>
    </p:extLst>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odejs.org/e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npmjs.com/package/cors#usage"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ZA" dirty="0" smtClean="0"/>
              <a:t>GET STARTED WITH EXPRESS JS</a:t>
            </a:r>
            <a:endParaRPr lang="en-ZA" dirty="0"/>
          </a:p>
        </p:txBody>
      </p:sp>
      <p:sp>
        <p:nvSpPr>
          <p:cNvPr id="3" name="Subtitle 2"/>
          <p:cNvSpPr>
            <a:spLocks noGrp="1"/>
          </p:cNvSpPr>
          <p:nvPr>
            <p:ph type="subTitle" idx="1"/>
          </p:nvPr>
        </p:nvSpPr>
        <p:spPr/>
        <p:txBody>
          <a:bodyPr/>
          <a:lstStyle/>
          <a:p>
            <a:r>
              <a:rPr lang="en-ZA" dirty="0" smtClean="0"/>
              <a:t>A Fast</a:t>
            </a:r>
            <a:r>
              <a:rPr lang="en-ZA" dirty="0"/>
              <a:t>, unopinionated, minimalist web framework for </a:t>
            </a:r>
            <a:r>
              <a:rPr lang="en-ZA" dirty="0">
                <a:hlinkClick r:id="rId3"/>
              </a:rPr>
              <a:t>Node.js</a:t>
            </a:r>
            <a:endParaRPr lang="en-ZA" dirty="0"/>
          </a:p>
        </p:txBody>
      </p:sp>
    </p:spTree>
    <p:extLst>
      <p:ext uri="{BB962C8B-B14F-4D97-AF65-F5344CB8AC3E}">
        <p14:creationId xmlns:p14="http://schemas.microsoft.com/office/powerpoint/2010/main" val="38546837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String pattern matching</a:t>
            </a:r>
            <a:endParaRPr lang="en-ZA" dirty="0"/>
          </a:p>
        </p:txBody>
      </p:sp>
      <p:sp>
        <p:nvSpPr>
          <p:cNvPr id="3" name="Content Placeholder 2"/>
          <p:cNvSpPr>
            <a:spLocks noGrp="1"/>
          </p:cNvSpPr>
          <p:nvPr>
            <p:ph idx="1"/>
          </p:nvPr>
        </p:nvSpPr>
        <p:spPr>
          <a:xfrm>
            <a:off x="1103312" y="2052918"/>
            <a:ext cx="8946541" cy="18506091"/>
          </a:xfrm>
        </p:spPr>
        <p:txBody>
          <a:bodyPr/>
          <a:lstStyle/>
          <a:p>
            <a:r>
              <a:rPr lang="en-ZA" dirty="0" smtClean="0"/>
              <a:t>We can even match regex patterns in our routes</a:t>
            </a:r>
          </a:p>
          <a:p>
            <a:endParaRPr lang="en-ZA" dirty="0"/>
          </a:p>
        </p:txBody>
      </p:sp>
      <p:sp>
        <p:nvSpPr>
          <p:cNvPr id="4" name="Rectangle 1"/>
          <p:cNvSpPr>
            <a:spLocks noChangeArrowheads="1"/>
          </p:cNvSpPr>
          <p:nvPr/>
        </p:nvSpPr>
        <p:spPr bwMode="auto">
          <a:xfrm>
            <a:off x="646111" y="3294996"/>
            <a:ext cx="9036508" cy="25853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a:t>
            </a:r>
            <a:r>
              <a:rPr kumimoji="0" 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get</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'/special*'</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 {</a:t>
            </a:r>
            <a:b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next(</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'You asked for the special path '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path</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replace</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a:t>
            </a:r>
            <a:r>
              <a:rPr kumimoji="0" 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get</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'/[0-9]'</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 {</a:t>
            </a:r>
            <a:b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next(</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'You asked for the numbers path '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path</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replace</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10155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Route Parameters</a:t>
            </a:r>
            <a:endParaRPr lang="en-ZA" dirty="0"/>
          </a:p>
        </p:txBody>
      </p:sp>
      <p:sp>
        <p:nvSpPr>
          <p:cNvPr id="3" name="Content Placeholder 2"/>
          <p:cNvSpPr>
            <a:spLocks noGrp="1"/>
          </p:cNvSpPr>
          <p:nvPr>
            <p:ph idx="1"/>
          </p:nvPr>
        </p:nvSpPr>
        <p:spPr/>
        <p:txBody>
          <a:bodyPr/>
          <a:lstStyle/>
          <a:p>
            <a:endParaRPr lang="en-ZA" dirty="0" smtClean="0"/>
          </a:p>
          <a:p>
            <a:r>
              <a:rPr lang="en-ZA" dirty="0" smtClean="0"/>
              <a:t>Allow us to add capture parameters straight from our </a:t>
            </a:r>
            <a:r>
              <a:rPr lang="en-ZA" dirty="0" err="1" smtClean="0"/>
              <a:t>url</a:t>
            </a:r>
            <a:r>
              <a:rPr lang="en-ZA" dirty="0" smtClean="0"/>
              <a:t>.</a:t>
            </a:r>
          </a:p>
          <a:p>
            <a:endParaRPr lang="en-ZA" dirty="0" smtClean="0"/>
          </a:p>
          <a:p>
            <a:r>
              <a:rPr lang="en-ZA" dirty="0" smtClean="0"/>
              <a:t>Prefixed by ‘:’, </a:t>
            </a:r>
            <a:r>
              <a:rPr lang="en-ZA" dirty="0" err="1" smtClean="0"/>
              <a:t>eg</a:t>
            </a:r>
            <a:r>
              <a:rPr lang="en-ZA" dirty="0" smtClean="0"/>
              <a:t> </a:t>
            </a:r>
          </a:p>
          <a:p>
            <a:endParaRPr lang="en-ZA" dirty="0"/>
          </a:p>
          <a:p>
            <a:r>
              <a:rPr lang="en-ZA" dirty="0" smtClean="0"/>
              <a:t>Accessed at </a:t>
            </a:r>
            <a:endParaRPr lang="en-ZA" dirty="0"/>
          </a:p>
        </p:txBody>
      </p:sp>
      <p:sp>
        <p:nvSpPr>
          <p:cNvPr id="8" name="Rectangle 5"/>
          <p:cNvSpPr>
            <a:spLocks noChangeArrowheads="1"/>
          </p:cNvSpPr>
          <p:nvPr/>
        </p:nvSpPr>
        <p:spPr bwMode="auto">
          <a:xfrm>
            <a:off x="3953853" y="3368905"/>
            <a:ext cx="3724096"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'/path/:</a:t>
            </a:r>
            <a:r>
              <a:rPr kumimoji="0" lang="en-US" sz="2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routeParamName</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endParaRPr kumimoji="0" lang="en-US" sz="4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3359021" y="4179203"/>
            <a:ext cx="4031873"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req</a:t>
            </a: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params</a:t>
            </a: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.routeParamName</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457600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Route Parameters - Example</a:t>
            </a:r>
            <a:endParaRPr lang="en-ZA" dirty="0"/>
          </a:p>
        </p:txBody>
      </p:sp>
      <p:sp>
        <p:nvSpPr>
          <p:cNvPr id="5" name="Rectangle 2"/>
          <p:cNvSpPr>
            <a:spLocks noGrp="1" noChangeArrowheads="1"/>
          </p:cNvSpPr>
          <p:nvPr>
            <p:ph idx="1"/>
          </p:nvPr>
        </p:nvSpPr>
        <p:spPr bwMode="auto">
          <a:xfrm>
            <a:off x="447869" y="2694866"/>
            <a:ext cx="11513976" cy="156966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dirty="0" err="1" smtClean="0">
                <a:solidFill>
                  <a:srgbClr val="A9B7C6"/>
                </a:solidFill>
                <a:latin typeface="Courier New" panose="02070309020205020404" pitchFamily="49" charset="0"/>
                <a:cs typeface="Courier New" panose="02070309020205020404" pitchFamily="49" charset="0"/>
              </a:rPr>
              <a:t>app</a:t>
            </a:r>
            <a:r>
              <a:rPr kumimoji="0" lang="en-US"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get</a:t>
            </a: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“/posts/:</a:t>
            </a:r>
            <a:r>
              <a:rPr kumimoji="0" lang="en-US" sz="16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postId</a:t>
            </a:r>
            <a:r>
              <a:rPr kumimoji="0" lang="en-US" sz="16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6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a:t>
            </a:r>
            <a:r>
              <a:rPr kumimoji="0" 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 {</a:t>
            </a:r>
            <a:b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6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if </a:t>
            </a: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sz="16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params</a:t>
            </a:r>
            <a:r>
              <a:rPr kumimoji="0" lang="en-US"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.postId</a:t>
            </a: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sz="16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100</a:t>
            </a: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6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a:t>
            </a:r>
            <a:r>
              <a:rPr kumimoji="0" lang="en-US" sz="16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status</a:t>
            </a: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404</a:t>
            </a:r>
            <a:r>
              <a:rPr kumimoji="0" 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message</a:t>
            </a: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"No post with Id " </a:t>
            </a: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sz="16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params</a:t>
            </a:r>
            <a:r>
              <a:rPr kumimoji="0" lang="en-US"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.postId</a:t>
            </a: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a:t>
            </a:r>
            <a:r>
              <a:rPr kumimoji="0" lang="en-US" sz="16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send</a:t>
            </a: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"get post with id " </a:t>
            </a: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sz="16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params</a:t>
            </a:r>
            <a:r>
              <a:rPr kumimoji="0" lang="en-US"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.postId</a:t>
            </a: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99620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Positioning of handlers with route parameters</a:t>
            </a:r>
            <a:endParaRPr lang="en-ZA" dirty="0"/>
          </a:p>
        </p:txBody>
      </p:sp>
      <p:sp>
        <p:nvSpPr>
          <p:cNvPr id="3" name="Content Placeholder 2"/>
          <p:cNvSpPr>
            <a:spLocks noGrp="1"/>
          </p:cNvSpPr>
          <p:nvPr>
            <p:ph idx="1"/>
          </p:nvPr>
        </p:nvSpPr>
        <p:spPr/>
        <p:txBody>
          <a:bodyPr/>
          <a:lstStyle/>
          <a:p>
            <a:r>
              <a:rPr lang="en-ZA" dirty="0" smtClean="0"/>
              <a:t>Be careful!</a:t>
            </a:r>
          </a:p>
          <a:p>
            <a:endParaRPr lang="en-ZA" dirty="0" smtClean="0"/>
          </a:p>
          <a:p>
            <a:r>
              <a:rPr lang="en-ZA" dirty="0" smtClean="0"/>
              <a:t>Order of routes with parameters is important!</a:t>
            </a:r>
          </a:p>
          <a:p>
            <a:endParaRPr lang="en-ZA" dirty="0" smtClean="0"/>
          </a:p>
          <a:p>
            <a:r>
              <a:rPr lang="en-ZA" dirty="0" smtClean="0"/>
              <a:t>Consider the routes:</a:t>
            </a:r>
          </a:p>
          <a:p>
            <a:pPr algn="ctr"/>
            <a:endParaRPr lang="en-ZA" dirty="0"/>
          </a:p>
          <a:p>
            <a:endParaRPr lang="en-ZA" dirty="0"/>
          </a:p>
        </p:txBody>
      </p:sp>
      <p:sp>
        <p:nvSpPr>
          <p:cNvPr id="5" name="Rectangle 2"/>
          <p:cNvSpPr>
            <a:spLocks noChangeArrowheads="1"/>
          </p:cNvSpPr>
          <p:nvPr/>
        </p:nvSpPr>
        <p:spPr bwMode="auto">
          <a:xfrm>
            <a:off x="1786052" y="4600546"/>
            <a:ext cx="8032968"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2000" dirty="0" err="1" smtClean="0">
                <a:solidFill>
                  <a:srgbClr val="A9B7C6"/>
                </a:solidFill>
                <a:latin typeface="Courier New" panose="02070309020205020404" pitchFamily="49" charset="0"/>
                <a:cs typeface="Courier New" panose="02070309020205020404" pitchFamily="49" charset="0"/>
              </a:rPr>
              <a:t>app</a:t>
            </a: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get</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“/posts/:</a:t>
            </a:r>
            <a:r>
              <a:rPr kumimoji="0" lang="en-US" sz="2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postId</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20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2180529" y="5629746"/>
            <a:ext cx="7725193"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2000" dirty="0" err="1" smtClean="0">
                <a:solidFill>
                  <a:srgbClr val="A9B7C6"/>
                </a:solidFill>
                <a:latin typeface="Courier New" panose="02070309020205020404" pitchFamily="49" charset="0"/>
                <a:cs typeface="Courier New" panose="02070309020205020404" pitchFamily="49" charset="0"/>
              </a:rPr>
              <a:t>app</a:t>
            </a: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get</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“/posts/about"</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20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537635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Positioning of handlers with route parameters</a:t>
            </a:r>
          </a:p>
        </p:txBody>
      </p:sp>
      <p:sp>
        <p:nvSpPr>
          <p:cNvPr id="3" name="Content Placeholder 2"/>
          <p:cNvSpPr>
            <a:spLocks noGrp="1"/>
          </p:cNvSpPr>
          <p:nvPr>
            <p:ph idx="1"/>
          </p:nvPr>
        </p:nvSpPr>
        <p:spPr/>
        <p:txBody>
          <a:bodyPr/>
          <a:lstStyle/>
          <a:p>
            <a:endParaRPr lang="en-ZA" dirty="0" smtClean="0"/>
          </a:p>
          <a:p>
            <a:r>
              <a:rPr lang="en-ZA" dirty="0" smtClean="0"/>
              <a:t>If we navigate to </a:t>
            </a:r>
            <a:endParaRPr lang="en-ZA" dirty="0"/>
          </a:p>
          <a:p>
            <a:endParaRPr lang="en-ZA" dirty="0" smtClean="0"/>
          </a:p>
          <a:p>
            <a:r>
              <a:rPr lang="en-ZA" dirty="0" smtClean="0"/>
              <a:t>Which handler will be invoked?</a:t>
            </a:r>
          </a:p>
          <a:p>
            <a:endParaRPr lang="en-ZA" dirty="0"/>
          </a:p>
          <a:p>
            <a:endParaRPr lang="en-ZA" dirty="0" smtClean="0"/>
          </a:p>
          <a:p>
            <a:endParaRPr lang="en-ZA" dirty="0"/>
          </a:p>
          <a:p>
            <a:endParaRPr lang="en-ZA" dirty="0" smtClean="0"/>
          </a:p>
          <a:p>
            <a:endParaRPr lang="en-ZA" dirty="0"/>
          </a:p>
          <a:p>
            <a:pPr marL="0" indent="0">
              <a:buNone/>
            </a:pPr>
            <a:endParaRPr lang="en-ZA" dirty="0"/>
          </a:p>
        </p:txBody>
      </p:sp>
      <p:sp>
        <p:nvSpPr>
          <p:cNvPr id="4" name="Rectangle 1"/>
          <p:cNvSpPr>
            <a:spLocks noChangeArrowheads="1"/>
          </p:cNvSpPr>
          <p:nvPr/>
        </p:nvSpPr>
        <p:spPr bwMode="auto">
          <a:xfrm>
            <a:off x="3860547" y="2454504"/>
            <a:ext cx="2185214"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“posts/about"</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52943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Positioning of handlers with route parameters</a:t>
            </a:r>
          </a:p>
        </p:txBody>
      </p:sp>
      <p:sp>
        <p:nvSpPr>
          <p:cNvPr id="3" name="Content Placeholder 2"/>
          <p:cNvSpPr>
            <a:spLocks noGrp="1"/>
          </p:cNvSpPr>
          <p:nvPr>
            <p:ph idx="1"/>
          </p:nvPr>
        </p:nvSpPr>
        <p:spPr/>
        <p:txBody>
          <a:bodyPr>
            <a:normAutofit lnSpcReduction="10000"/>
          </a:bodyPr>
          <a:lstStyle/>
          <a:p>
            <a:endParaRPr lang="en-ZA" dirty="0" smtClean="0"/>
          </a:p>
          <a:p>
            <a:r>
              <a:rPr lang="en-ZA" dirty="0" smtClean="0"/>
              <a:t>The handler at										</a:t>
            </a:r>
            <a:endParaRPr lang="en-ZA" dirty="0"/>
          </a:p>
          <a:p>
            <a:endParaRPr lang="en-ZA" dirty="0" smtClean="0"/>
          </a:p>
          <a:p>
            <a:r>
              <a:rPr lang="en-ZA" dirty="0" smtClean="0"/>
              <a:t>Will be invoked FIRST with  </a:t>
            </a:r>
          </a:p>
          <a:p>
            <a:endParaRPr lang="en-ZA" dirty="0"/>
          </a:p>
          <a:p>
            <a:r>
              <a:rPr lang="en-ZA" dirty="0" smtClean="0"/>
              <a:t>If this handler does not return a response, then the “/posts/about” handler will also be invoked. </a:t>
            </a:r>
          </a:p>
          <a:p>
            <a:endParaRPr lang="en-ZA" dirty="0" smtClean="0"/>
          </a:p>
          <a:p>
            <a:r>
              <a:rPr lang="en-ZA" dirty="0" smtClean="0"/>
              <a:t>To ensure we match the exact route we place the more specific handler (“/posts/about”) before the one with parameters (“/posts/:</a:t>
            </a:r>
            <a:r>
              <a:rPr lang="en-ZA" dirty="0" err="1" smtClean="0"/>
              <a:t>postId</a:t>
            </a:r>
            <a:r>
              <a:rPr lang="en-ZA" dirty="0" smtClean="0"/>
              <a:t>”)</a:t>
            </a:r>
            <a:endParaRPr lang="en-ZA" dirty="0"/>
          </a:p>
        </p:txBody>
      </p:sp>
      <p:sp>
        <p:nvSpPr>
          <p:cNvPr id="6" name="Rectangle 1"/>
          <p:cNvSpPr>
            <a:spLocks noChangeArrowheads="1"/>
          </p:cNvSpPr>
          <p:nvPr/>
        </p:nvSpPr>
        <p:spPr bwMode="auto">
          <a:xfrm>
            <a:off x="3377681" y="2510486"/>
            <a:ext cx="2800767"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"/posts/:</a:t>
            </a:r>
            <a:r>
              <a:rPr kumimoji="0" lang="en-US" sz="2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postId</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a:spLocks noChangeArrowheads="1"/>
          </p:cNvSpPr>
          <p:nvPr/>
        </p:nvSpPr>
        <p:spPr bwMode="auto">
          <a:xfrm>
            <a:off x="4778064" y="3322094"/>
            <a:ext cx="5724644"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sz="2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req</a:t>
            </a: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params</a:t>
            </a: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.routeParamName</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lang="en-US" sz="2000" dirty="0" smtClean="0">
                <a:solidFill>
                  <a:srgbClr val="6A8759"/>
                </a:solidFill>
                <a:latin typeface="Courier New" panose="02070309020205020404" pitchFamily="49" charset="0"/>
                <a:cs typeface="Courier New" panose="02070309020205020404" pitchFamily="49" charset="0"/>
              </a:rPr>
              <a:t>”about”</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65104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err="1" smtClean="0"/>
              <a:t>Express.Router</a:t>
            </a:r>
            <a:r>
              <a:rPr lang="en-ZA" dirty="0" smtClean="0"/>
              <a:t>()</a:t>
            </a:r>
            <a:endParaRPr lang="en-ZA" dirty="0"/>
          </a:p>
        </p:txBody>
      </p:sp>
      <p:sp>
        <p:nvSpPr>
          <p:cNvPr id="3" name="Content Placeholder 2"/>
          <p:cNvSpPr>
            <a:spLocks noGrp="1"/>
          </p:cNvSpPr>
          <p:nvPr>
            <p:ph idx="1"/>
          </p:nvPr>
        </p:nvSpPr>
        <p:spPr/>
        <p:txBody>
          <a:bodyPr/>
          <a:lstStyle/>
          <a:p>
            <a:pPr lvl="0"/>
            <a:r>
              <a:rPr lang="en-ZA" dirty="0" err="1"/>
              <a:t>Express.Router</a:t>
            </a:r>
            <a:r>
              <a:rPr lang="en-ZA" dirty="0"/>
              <a:t> module allow us to create modular, isolated handlers</a:t>
            </a:r>
            <a:r>
              <a:rPr lang="en-ZA" dirty="0" smtClean="0"/>
              <a:t>.</a:t>
            </a:r>
          </a:p>
          <a:p>
            <a:pPr marL="0" lvl="0" indent="0">
              <a:buNone/>
            </a:pPr>
            <a:r>
              <a:rPr lang="en-ZA" dirty="0" smtClean="0"/>
              <a:t> </a:t>
            </a:r>
            <a:endParaRPr lang="en-ZA" dirty="0"/>
          </a:p>
          <a:p>
            <a:pPr lvl="0"/>
            <a:r>
              <a:rPr lang="en-ZA" dirty="0"/>
              <a:t>These handlers are then attached or mounted to the main app</a:t>
            </a:r>
            <a:r>
              <a:rPr lang="en-ZA" dirty="0" smtClean="0"/>
              <a:t>.</a:t>
            </a:r>
          </a:p>
          <a:p>
            <a:pPr marL="0" lvl="0" indent="0">
              <a:buNone/>
            </a:pPr>
            <a:endParaRPr lang="en-ZA" dirty="0"/>
          </a:p>
          <a:p>
            <a:pPr lvl="0"/>
            <a:r>
              <a:rPr lang="en-ZA" dirty="0"/>
              <a:t>This allows us to keep the main app clean and abstract by delegating actual routing to Router instances. </a:t>
            </a:r>
          </a:p>
          <a:p>
            <a:endParaRPr lang="en-ZA" dirty="0"/>
          </a:p>
        </p:txBody>
      </p:sp>
    </p:spTree>
    <p:extLst>
      <p:ext uri="{BB962C8B-B14F-4D97-AF65-F5344CB8AC3E}">
        <p14:creationId xmlns:p14="http://schemas.microsoft.com/office/powerpoint/2010/main" val="2688555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err="1" smtClean="0"/>
              <a:t>Express.Router</a:t>
            </a:r>
            <a:r>
              <a:rPr lang="en-ZA" dirty="0" smtClean="0"/>
              <a:t>()</a:t>
            </a:r>
            <a:endParaRPr lang="en-ZA" dirty="0"/>
          </a:p>
        </p:txBody>
      </p:sp>
      <p:sp>
        <p:nvSpPr>
          <p:cNvPr id="8" name="Rectangle 4"/>
          <p:cNvSpPr>
            <a:spLocks noGrp="1" noChangeArrowheads="1"/>
          </p:cNvSpPr>
          <p:nvPr>
            <p:ph idx="1"/>
          </p:nvPr>
        </p:nvSpPr>
        <p:spPr bwMode="auto">
          <a:xfrm>
            <a:off x="1047329" y="1853248"/>
            <a:ext cx="9925472"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express = require(</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"express"</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router = </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express.</a:t>
            </a:r>
            <a:r>
              <a:rPr kumimoji="0" 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Router</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router.</a:t>
            </a:r>
            <a:r>
              <a:rPr kumimoji="0" 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get</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 {</a:t>
            </a:r>
            <a:b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a:t>
            </a:r>
            <a:r>
              <a:rPr kumimoji="0" 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send</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"Get all blog posts! - from router"</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router.</a:t>
            </a:r>
            <a:r>
              <a:rPr kumimoji="0" 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get</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postId</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 {</a:t>
            </a:r>
            <a:b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a:t>
            </a:r>
            <a:r>
              <a:rPr kumimoji="0" 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send</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"get post with id "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params</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.postId</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smtClean="0">
              <a:solidFill>
                <a:srgbClr val="CC7832"/>
              </a:solidFill>
              <a:latin typeface="Courier New" panose="02070309020205020404" pitchFamily="49" charset="0"/>
              <a:cs typeface="Courier New" panose="02070309020205020404" pitchFamily="49" charset="0"/>
            </a:endParaRPr>
          </a:p>
          <a:p>
            <a:pPr marL="0" lvl="0" indent="0" defTabSz="914400" eaLnBrk="0" fontAlgn="base" hangingPunct="0">
              <a:spcBef>
                <a:spcPct val="0"/>
              </a:spcBef>
              <a:spcAft>
                <a:spcPct val="0"/>
              </a:spcAft>
              <a:buClrTx/>
              <a:buSzTx/>
              <a:buNone/>
            </a:pPr>
            <a:r>
              <a:rPr lang="en-US" dirty="0" err="1">
                <a:solidFill>
                  <a:srgbClr val="A9B7C6"/>
                </a:solidFill>
                <a:latin typeface="Courier New" panose="02070309020205020404" pitchFamily="49" charset="0"/>
                <a:cs typeface="Courier New" panose="02070309020205020404" pitchFamily="49" charset="0"/>
              </a:rPr>
              <a:t>module.</a:t>
            </a:r>
            <a:r>
              <a:rPr lang="en-US" dirty="0" err="1">
                <a:solidFill>
                  <a:srgbClr val="FFC66D"/>
                </a:solidFill>
                <a:latin typeface="Courier New" panose="02070309020205020404" pitchFamily="49" charset="0"/>
                <a:cs typeface="Courier New" panose="02070309020205020404" pitchFamily="49" charset="0"/>
              </a:rPr>
              <a:t>exports</a:t>
            </a:r>
            <a:r>
              <a:rPr lang="en-US" dirty="0">
                <a:solidFill>
                  <a:srgbClr val="FFC66D"/>
                </a:solidFill>
                <a:latin typeface="Courier New" panose="02070309020205020404" pitchFamily="49" charset="0"/>
                <a:cs typeface="Courier New" panose="02070309020205020404" pitchFamily="49" charset="0"/>
              </a:rPr>
              <a:t> </a:t>
            </a:r>
            <a:r>
              <a:rPr lang="en-US" dirty="0">
                <a:solidFill>
                  <a:srgbClr val="A9B7C6"/>
                </a:solidFill>
                <a:latin typeface="Courier New" panose="02070309020205020404" pitchFamily="49" charset="0"/>
                <a:cs typeface="Courier New" panose="02070309020205020404" pitchFamily="49" charset="0"/>
              </a:rPr>
              <a:t>= router</a:t>
            </a:r>
            <a:r>
              <a:rPr lang="en-US" dirty="0">
                <a:solidFill>
                  <a:srgbClr val="CC7832"/>
                </a:solidFill>
                <a:latin typeface="Courier New" panose="02070309020205020404" pitchFamily="49" charset="0"/>
                <a:cs typeface="Courier New" panose="02070309020205020404" pitchFamily="49" charset="0"/>
              </a:rPr>
              <a:t>;</a:t>
            </a:r>
            <a:endParaRPr lang="en-US" sz="4800" dirty="0">
              <a:latin typeface="Arial" panose="020B0604020202020204" pitchFamily="34" charset="0"/>
            </a:endParaRPr>
          </a:p>
        </p:txBody>
      </p:sp>
    </p:spTree>
    <p:extLst>
      <p:ext uri="{BB962C8B-B14F-4D97-AF65-F5344CB8AC3E}">
        <p14:creationId xmlns:p14="http://schemas.microsoft.com/office/powerpoint/2010/main" val="31117464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err="1" smtClean="0"/>
              <a:t>Express.Router</a:t>
            </a:r>
            <a:r>
              <a:rPr lang="en-ZA" dirty="0" smtClean="0"/>
              <a:t>()</a:t>
            </a:r>
            <a:endParaRPr lang="en-ZA" dirty="0"/>
          </a:p>
        </p:txBody>
      </p:sp>
      <p:sp>
        <p:nvSpPr>
          <p:cNvPr id="3" name="Content Placeholder 2"/>
          <p:cNvSpPr>
            <a:spLocks noGrp="1"/>
          </p:cNvSpPr>
          <p:nvPr>
            <p:ph idx="1"/>
          </p:nvPr>
        </p:nvSpPr>
        <p:spPr/>
        <p:txBody>
          <a:bodyPr/>
          <a:lstStyle/>
          <a:p>
            <a:r>
              <a:rPr lang="en-ZA" dirty="0" smtClean="0"/>
              <a:t>Now we need to mount the </a:t>
            </a:r>
            <a:r>
              <a:rPr lang="en-ZA" i="1" dirty="0" smtClean="0"/>
              <a:t>posts </a:t>
            </a:r>
            <a:r>
              <a:rPr lang="en-ZA" dirty="0" smtClean="0"/>
              <a:t>handler on to the </a:t>
            </a:r>
            <a:endParaRPr lang="en-ZA" dirty="0"/>
          </a:p>
        </p:txBody>
      </p:sp>
      <p:sp>
        <p:nvSpPr>
          <p:cNvPr id="5" name="Rectangle 2"/>
          <p:cNvSpPr>
            <a:spLocks noChangeArrowheads="1"/>
          </p:cNvSpPr>
          <p:nvPr/>
        </p:nvSpPr>
        <p:spPr bwMode="auto">
          <a:xfrm>
            <a:off x="2708177" y="2898044"/>
            <a:ext cx="4955203"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//index.js</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b="1" dirty="0">
              <a:solidFill>
                <a:srgbClr val="CC7832"/>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sz="20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posts = require(</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"./posts"</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sz="2000" dirty="0" err="1">
                <a:solidFill>
                  <a:srgbClr val="A9B7C6"/>
                </a:solidFill>
                <a:latin typeface="Courier New" panose="02070309020205020404" pitchFamily="49" charset="0"/>
                <a:cs typeface="Courier New" panose="02070309020205020404" pitchFamily="49" charset="0"/>
              </a:rPr>
              <a:t>app.</a:t>
            </a:r>
            <a:r>
              <a:rPr lang="en-US" sz="2000" dirty="0" err="1">
                <a:solidFill>
                  <a:srgbClr val="FFC66D"/>
                </a:solidFill>
                <a:latin typeface="Courier New" panose="02070309020205020404" pitchFamily="49" charset="0"/>
                <a:cs typeface="Courier New" panose="02070309020205020404" pitchFamily="49" charset="0"/>
              </a:rPr>
              <a:t>use</a:t>
            </a:r>
            <a:r>
              <a:rPr lang="en-US" sz="2000" dirty="0">
                <a:solidFill>
                  <a:srgbClr val="A9B7C6"/>
                </a:solidFill>
                <a:latin typeface="Courier New" panose="02070309020205020404" pitchFamily="49" charset="0"/>
                <a:cs typeface="Courier New" panose="02070309020205020404" pitchFamily="49" charset="0"/>
              </a:rPr>
              <a:t>(</a:t>
            </a:r>
            <a:r>
              <a:rPr lang="en-US" sz="2000" dirty="0">
                <a:solidFill>
                  <a:srgbClr val="6A8759"/>
                </a:solidFill>
                <a:latin typeface="Courier New" panose="02070309020205020404" pitchFamily="49" charset="0"/>
                <a:cs typeface="Courier New" panose="02070309020205020404" pitchFamily="49" charset="0"/>
              </a:rPr>
              <a:t>"/posts"</a:t>
            </a:r>
            <a:r>
              <a:rPr lang="en-US" sz="2000" dirty="0">
                <a:solidFill>
                  <a:srgbClr val="CC7832"/>
                </a:solidFill>
                <a:latin typeface="Courier New" panose="02070309020205020404" pitchFamily="49" charset="0"/>
                <a:cs typeface="Courier New" panose="02070309020205020404" pitchFamily="49" charset="0"/>
              </a:rPr>
              <a:t>, </a:t>
            </a:r>
            <a:r>
              <a:rPr lang="en-US" sz="2000" dirty="0">
                <a:solidFill>
                  <a:srgbClr val="A9B7C6"/>
                </a:solidFill>
                <a:latin typeface="Courier New" panose="02070309020205020404" pitchFamily="49" charset="0"/>
                <a:cs typeface="Courier New" panose="02070309020205020404" pitchFamily="49" charset="0"/>
              </a:rPr>
              <a:t>posts)</a:t>
            </a:r>
            <a:r>
              <a:rPr lang="en-US" sz="2000" dirty="0">
                <a:solidFill>
                  <a:srgbClr val="CC7832"/>
                </a:solidFill>
                <a:latin typeface="Courier New" panose="02070309020205020404" pitchFamily="49" charset="0"/>
                <a:cs typeface="Courier New" panose="02070309020205020404" pitchFamily="49" charset="0"/>
              </a:rPr>
              <a:t>;</a:t>
            </a:r>
            <a:endParaRPr lang="en-US" sz="4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250611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Middleware</a:t>
            </a:r>
            <a:endParaRPr lang="en-ZA" dirty="0"/>
          </a:p>
        </p:txBody>
      </p:sp>
      <p:sp>
        <p:nvSpPr>
          <p:cNvPr id="3" name="Content Placeholder 2"/>
          <p:cNvSpPr>
            <a:spLocks noGrp="1"/>
          </p:cNvSpPr>
          <p:nvPr>
            <p:ph idx="1"/>
          </p:nvPr>
        </p:nvSpPr>
        <p:spPr/>
        <p:txBody>
          <a:bodyPr>
            <a:normAutofit/>
          </a:bodyPr>
          <a:lstStyle/>
          <a:p>
            <a:r>
              <a:rPr lang="en-ZA" dirty="0" smtClean="0"/>
              <a:t>Middleware function is one that is placed on the request processing pipeline to perform a very specific function.</a:t>
            </a:r>
          </a:p>
          <a:p>
            <a:endParaRPr lang="en-ZA" dirty="0"/>
          </a:p>
          <a:p>
            <a:r>
              <a:rPr lang="en-ZA" dirty="0" smtClean="0"/>
              <a:t>It may or may not respond to the request. </a:t>
            </a:r>
          </a:p>
          <a:p>
            <a:endParaRPr lang="en-ZA" dirty="0"/>
          </a:p>
          <a:p>
            <a:r>
              <a:rPr lang="en-ZA" dirty="0" smtClean="0"/>
              <a:t>If it does not respond, </a:t>
            </a:r>
            <a:r>
              <a:rPr lang="en-ZA" dirty="0"/>
              <a:t>it will pass control over to the next middleware or route </a:t>
            </a:r>
            <a:r>
              <a:rPr lang="en-ZA" dirty="0" smtClean="0"/>
              <a:t>handler.</a:t>
            </a:r>
          </a:p>
          <a:p>
            <a:endParaRPr lang="en-ZA" dirty="0" smtClean="0"/>
          </a:p>
          <a:p>
            <a:r>
              <a:rPr lang="en-ZA" dirty="0" smtClean="0"/>
              <a:t>If it does, </a:t>
            </a:r>
            <a:r>
              <a:rPr lang="en-ZA" dirty="0"/>
              <a:t>then the processing pipeline can be ended and any middleware that was yet to be invoked ignored. </a:t>
            </a:r>
            <a:endParaRPr lang="en-ZA" dirty="0" smtClean="0"/>
          </a:p>
        </p:txBody>
      </p:sp>
    </p:spTree>
    <p:extLst>
      <p:ext uri="{BB962C8B-B14F-4D97-AF65-F5344CB8AC3E}">
        <p14:creationId xmlns:p14="http://schemas.microsoft.com/office/powerpoint/2010/main" val="1757864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INTRO</a:t>
            </a:r>
            <a:br>
              <a:rPr lang="en-ZA" dirty="0" smtClean="0"/>
            </a:br>
            <a:r>
              <a:rPr lang="en-ZA" dirty="0"/>
              <a:t>	</a:t>
            </a:r>
          </a:p>
        </p:txBody>
      </p:sp>
      <p:sp>
        <p:nvSpPr>
          <p:cNvPr id="3" name="Content Placeholder 2"/>
          <p:cNvSpPr>
            <a:spLocks noGrp="1"/>
          </p:cNvSpPr>
          <p:nvPr>
            <p:ph idx="1"/>
          </p:nvPr>
        </p:nvSpPr>
        <p:spPr/>
        <p:txBody>
          <a:bodyPr/>
          <a:lstStyle/>
          <a:p>
            <a:r>
              <a:rPr lang="en-ZA" dirty="0" smtClean="0"/>
              <a:t>Express a web framework for Node JS</a:t>
            </a:r>
          </a:p>
          <a:p>
            <a:endParaRPr lang="en-ZA" dirty="0" smtClean="0"/>
          </a:p>
          <a:p>
            <a:r>
              <a:rPr lang="en-ZA" dirty="0" smtClean="0"/>
              <a:t>Wrapper around Node’s HTTP Server to greatly simplify request handling</a:t>
            </a:r>
          </a:p>
          <a:p>
            <a:endParaRPr lang="en-ZA" dirty="0"/>
          </a:p>
          <a:p>
            <a:r>
              <a:rPr lang="en-ZA" dirty="0" smtClean="0"/>
              <a:t>Provides a very clean routing mechanism </a:t>
            </a:r>
          </a:p>
          <a:p>
            <a:endParaRPr lang="en-ZA" dirty="0"/>
          </a:p>
          <a:p>
            <a:r>
              <a:rPr lang="en-ZA" dirty="0" smtClean="0"/>
              <a:t>Concept of middleware – Chainable method pipeline (Similar to filters in .NET)</a:t>
            </a:r>
          </a:p>
        </p:txBody>
      </p:sp>
    </p:spTree>
    <p:extLst>
      <p:ext uri="{BB962C8B-B14F-4D97-AF65-F5344CB8AC3E}">
        <p14:creationId xmlns:p14="http://schemas.microsoft.com/office/powerpoint/2010/main" val="31503014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Examples of useful middleware</a:t>
            </a:r>
            <a:endParaRPr lang="en-ZA" dirty="0"/>
          </a:p>
        </p:txBody>
      </p:sp>
      <p:sp>
        <p:nvSpPr>
          <p:cNvPr id="3" name="Content Placeholder 2"/>
          <p:cNvSpPr>
            <a:spLocks noGrp="1"/>
          </p:cNvSpPr>
          <p:nvPr>
            <p:ph idx="1"/>
          </p:nvPr>
        </p:nvSpPr>
        <p:spPr/>
        <p:txBody>
          <a:bodyPr/>
          <a:lstStyle/>
          <a:p>
            <a:r>
              <a:rPr lang="en-ZA" dirty="0" smtClean="0"/>
              <a:t>Authentication</a:t>
            </a:r>
          </a:p>
          <a:p>
            <a:endParaRPr lang="en-ZA" dirty="0"/>
          </a:p>
          <a:p>
            <a:r>
              <a:rPr lang="en-ZA" dirty="0" smtClean="0"/>
              <a:t>Logging</a:t>
            </a:r>
          </a:p>
          <a:p>
            <a:endParaRPr lang="en-ZA" dirty="0"/>
          </a:p>
          <a:p>
            <a:r>
              <a:rPr lang="en-ZA" dirty="0" smtClean="0"/>
              <a:t>Validation</a:t>
            </a:r>
          </a:p>
          <a:p>
            <a:endParaRPr lang="en-ZA" dirty="0"/>
          </a:p>
          <a:p>
            <a:r>
              <a:rPr lang="en-ZA" dirty="0" smtClean="0"/>
              <a:t>Any other examples?</a:t>
            </a:r>
          </a:p>
        </p:txBody>
      </p:sp>
    </p:spTree>
    <p:extLst>
      <p:ext uri="{BB962C8B-B14F-4D97-AF65-F5344CB8AC3E}">
        <p14:creationId xmlns:p14="http://schemas.microsoft.com/office/powerpoint/2010/main" val="1465330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Middleware example - logger</a:t>
            </a:r>
            <a:endParaRPr lang="en-ZA" dirty="0"/>
          </a:p>
        </p:txBody>
      </p:sp>
      <p:sp>
        <p:nvSpPr>
          <p:cNvPr id="5" name="Rectangle 2"/>
          <p:cNvSpPr>
            <a:spLocks noGrp="1" noChangeArrowheads="1"/>
          </p:cNvSpPr>
          <p:nvPr>
            <p:ph idx="1"/>
          </p:nvPr>
        </p:nvSpPr>
        <p:spPr bwMode="auto">
          <a:xfrm>
            <a:off x="821094" y="1853248"/>
            <a:ext cx="10599576" cy="163121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module.exports</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 {</a:t>
            </a:r>
            <a:b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console</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log</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 %s - %s "</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new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Date().</a:t>
            </a:r>
            <a:r>
              <a:rPr kumimoji="0" 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toISOString</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method</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originalUrl</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821094" y="4092580"/>
            <a:ext cx="7109639" cy="10156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eaLnBrk="0" fontAlgn="base" hangingPunct="0">
              <a:spcBef>
                <a:spcPct val="0"/>
              </a:spcBef>
              <a:spcAft>
                <a:spcPct val="0"/>
              </a:spcAft>
            </a:pPr>
            <a:r>
              <a:rPr lang="en-US" sz="2000" b="1" dirty="0" err="1">
                <a:solidFill>
                  <a:srgbClr val="CC7832"/>
                </a:solidFill>
                <a:latin typeface="Courier New" panose="02070309020205020404" pitchFamily="49" charset="0"/>
                <a:cs typeface="Courier New" panose="02070309020205020404" pitchFamily="49" charset="0"/>
              </a:rPr>
              <a:t>var</a:t>
            </a:r>
            <a:r>
              <a:rPr lang="en-US" sz="2000" b="1" dirty="0">
                <a:solidFill>
                  <a:srgbClr val="CC7832"/>
                </a:solidFill>
                <a:latin typeface="Courier New" panose="02070309020205020404" pitchFamily="49" charset="0"/>
                <a:cs typeface="Courier New" panose="02070309020205020404" pitchFamily="49" charset="0"/>
              </a:rPr>
              <a:t> </a:t>
            </a:r>
            <a:r>
              <a:rPr lang="en-US" sz="2000" dirty="0">
                <a:solidFill>
                  <a:srgbClr val="A9B7C6"/>
                </a:solidFill>
                <a:latin typeface="Courier New" panose="02070309020205020404" pitchFamily="49" charset="0"/>
                <a:cs typeface="Courier New" panose="02070309020205020404" pitchFamily="49" charset="0"/>
              </a:rPr>
              <a:t>logger = require(</a:t>
            </a:r>
            <a:r>
              <a:rPr lang="en-US" sz="2000" dirty="0">
                <a:solidFill>
                  <a:srgbClr val="6A8759"/>
                </a:solidFill>
                <a:latin typeface="Courier New" panose="02070309020205020404" pitchFamily="49" charset="0"/>
                <a:cs typeface="Courier New" panose="02070309020205020404" pitchFamily="49" charset="0"/>
              </a:rPr>
              <a:t>"../middleware/logger"</a:t>
            </a:r>
            <a:r>
              <a:rPr lang="en-US" sz="2000" dirty="0">
                <a:solidFill>
                  <a:srgbClr val="A9B7C6"/>
                </a:solidFill>
                <a:latin typeface="Courier New" panose="02070309020205020404" pitchFamily="49" charset="0"/>
                <a:cs typeface="Courier New" panose="02070309020205020404" pitchFamily="49" charset="0"/>
              </a:rPr>
              <a:t>)</a:t>
            </a:r>
            <a:r>
              <a:rPr lang="en-US" sz="2000" dirty="0">
                <a:solidFill>
                  <a:srgbClr val="CC7832"/>
                </a:solidFill>
                <a:latin typeface="Courier New" panose="02070309020205020404" pitchFamily="49" charset="0"/>
                <a:cs typeface="Courier New" panose="02070309020205020404" pitchFamily="49" charset="0"/>
              </a:rPr>
              <a:t>;</a:t>
            </a:r>
            <a:endParaRPr 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solidFill>
                <a:srgbClr val="A9B7C6"/>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a:t>
            </a:r>
            <a:r>
              <a:rPr kumimoji="0" lang="en-US" sz="2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use</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(logger)</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8632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Route </a:t>
            </a:r>
            <a:r>
              <a:rPr lang="en-ZA" dirty="0" smtClean="0"/>
              <a:t>level middleware</a:t>
            </a:r>
            <a:endParaRPr lang="en-ZA" dirty="0"/>
          </a:p>
        </p:txBody>
      </p:sp>
      <p:sp>
        <p:nvSpPr>
          <p:cNvPr id="3" name="Content Placeholder 2"/>
          <p:cNvSpPr>
            <a:spLocks noGrp="1"/>
          </p:cNvSpPr>
          <p:nvPr>
            <p:ph idx="1"/>
          </p:nvPr>
        </p:nvSpPr>
        <p:spPr/>
        <p:txBody>
          <a:bodyPr/>
          <a:lstStyle/>
          <a:p>
            <a:r>
              <a:rPr lang="en-ZA" dirty="0" smtClean="0"/>
              <a:t>We can also attach middleware to specific routes. </a:t>
            </a:r>
          </a:p>
          <a:p>
            <a:endParaRPr lang="en-ZA" dirty="0" smtClean="0"/>
          </a:p>
          <a:p>
            <a:r>
              <a:rPr lang="en-ZA" dirty="0" smtClean="0"/>
              <a:t>For example, we can add a logger just to our posts route handler. </a:t>
            </a:r>
          </a:p>
          <a:p>
            <a:endParaRPr lang="en-ZA" dirty="0"/>
          </a:p>
          <a:p>
            <a:endParaRPr lang="en-ZA" dirty="0"/>
          </a:p>
        </p:txBody>
      </p:sp>
      <p:sp>
        <p:nvSpPr>
          <p:cNvPr id="4" name="Rectangle 1"/>
          <p:cNvSpPr>
            <a:spLocks noChangeArrowheads="1"/>
          </p:cNvSpPr>
          <p:nvPr/>
        </p:nvSpPr>
        <p:spPr bwMode="auto">
          <a:xfrm>
            <a:off x="1103312" y="3539966"/>
            <a:ext cx="9725739" cy="286232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//posts.js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router.</a:t>
            </a:r>
            <a:r>
              <a:rPr kumimoji="0" lang="en-US" sz="2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use</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20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 {</a:t>
            </a:r>
            <a:b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20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console</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log</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 - Logging on the posts page"</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20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new </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Date())</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29406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Middleware</a:t>
            </a:r>
            <a:endParaRPr lang="en-ZA" dirty="0"/>
          </a:p>
        </p:txBody>
      </p:sp>
      <p:sp>
        <p:nvSpPr>
          <p:cNvPr id="3" name="Content Placeholder 2"/>
          <p:cNvSpPr>
            <a:spLocks noGrp="1"/>
          </p:cNvSpPr>
          <p:nvPr>
            <p:ph idx="1"/>
          </p:nvPr>
        </p:nvSpPr>
        <p:spPr/>
        <p:txBody>
          <a:bodyPr/>
          <a:lstStyle/>
          <a:p>
            <a:r>
              <a:rPr lang="en-ZA" dirty="0"/>
              <a:t>Middleware added to the </a:t>
            </a:r>
            <a:r>
              <a:rPr lang="en-ZA" i="1" dirty="0"/>
              <a:t>app </a:t>
            </a:r>
            <a:r>
              <a:rPr lang="en-ZA" dirty="0"/>
              <a:t>instance is known as </a:t>
            </a:r>
            <a:r>
              <a:rPr lang="en-ZA" b="1" dirty="0"/>
              <a:t>Application level </a:t>
            </a:r>
            <a:r>
              <a:rPr lang="en-ZA" b="1" dirty="0" smtClean="0"/>
              <a:t>middleware</a:t>
            </a:r>
          </a:p>
          <a:p>
            <a:endParaRPr lang="en-ZA" b="1" dirty="0"/>
          </a:p>
          <a:p>
            <a:r>
              <a:rPr lang="en-ZA" dirty="0" smtClean="0"/>
              <a:t>Middleware </a:t>
            </a:r>
            <a:r>
              <a:rPr lang="en-ZA" dirty="0"/>
              <a:t>attached to </a:t>
            </a:r>
            <a:r>
              <a:rPr lang="en-ZA" dirty="0" smtClean="0"/>
              <a:t>a </a:t>
            </a:r>
            <a:r>
              <a:rPr lang="en-ZA" i="1" dirty="0" smtClean="0"/>
              <a:t>Router </a:t>
            </a:r>
            <a:r>
              <a:rPr lang="en-ZA" dirty="0"/>
              <a:t>instance is called </a:t>
            </a:r>
            <a:r>
              <a:rPr lang="en-ZA" b="1" dirty="0"/>
              <a:t>Router level middleware. </a:t>
            </a:r>
            <a:endParaRPr lang="en-ZA" dirty="0"/>
          </a:p>
        </p:txBody>
      </p:sp>
    </p:spTree>
    <p:extLst>
      <p:ext uri="{BB962C8B-B14F-4D97-AF65-F5344CB8AC3E}">
        <p14:creationId xmlns:p14="http://schemas.microsoft.com/office/powerpoint/2010/main" val="2734450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Middleware </a:t>
            </a:r>
            <a:endParaRPr lang="en-ZA" dirty="0"/>
          </a:p>
        </p:txBody>
      </p:sp>
      <p:sp>
        <p:nvSpPr>
          <p:cNvPr id="4" name="Rectangle 1"/>
          <p:cNvSpPr>
            <a:spLocks noGrp="1" noChangeArrowheads="1"/>
          </p:cNvSpPr>
          <p:nvPr>
            <p:ph idx="1"/>
          </p:nvPr>
        </p:nvSpPr>
        <p:spPr bwMode="auto">
          <a:xfrm>
            <a:off x="186612" y="1866035"/>
            <a:ext cx="12005388"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router.</a:t>
            </a:r>
            <a:r>
              <a:rPr kumimoji="0" 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get</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"/lots-of-pre-processing"</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 {</a:t>
            </a:r>
            <a:b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responseMessage</a:t>
            </a:r>
            <a:r>
              <a:rPr kumimoji="0" lang="en-US"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"First middleware here - "</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 {</a:t>
            </a:r>
            <a:b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responseMessage</a:t>
            </a:r>
            <a:r>
              <a:rPr kumimoji="0" lang="en-US"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"Second middleware here - "</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 {</a:t>
            </a:r>
            <a:b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a:t>
            </a:r>
            <a:r>
              <a:rPr kumimoji="0" 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send</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responseMessage</a:t>
            </a:r>
            <a:r>
              <a:rPr kumimoji="0" lang="en-US"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"3rd middleware returning the result"</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097121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Error handling middleware</a:t>
            </a:r>
            <a:endParaRPr lang="en-ZA" dirty="0"/>
          </a:p>
        </p:txBody>
      </p:sp>
      <p:sp>
        <p:nvSpPr>
          <p:cNvPr id="3" name="Content Placeholder 2"/>
          <p:cNvSpPr>
            <a:spLocks noGrp="1"/>
          </p:cNvSpPr>
          <p:nvPr>
            <p:ph idx="1"/>
          </p:nvPr>
        </p:nvSpPr>
        <p:spPr/>
        <p:txBody>
          <a:bodyPr>
            <a:normAutofit/>
          </a:bodyPr>
          <a:lstStyle/>
          <a:p>
            <a:r>
              <a:rPr lang="en-ZA" dirty="0" smtClean="0"/>
              <a:t>4 parameters, </a:t>
            </a:r>
            <a:r>
              <a:rPr lang="en-ZA" dirty="0"/>
              <a:t>First  is the error</a:t>
            </a:r>
          </a:p>
          <a:p>
            <a:endParaRPr lang="en-ZA" dirty="0" smtClean="0"/>
          </a:p>
          <a:p>
            <a:pPr marL="0" indent="0">
              <a:buNone/>
            </a:pPr>
            <a:endParaRPr lang="en-ZA" dirty="0"/>
          </a:p>
          <a:p>
            <a:r>
              <a:rPr lang="en-ZA" dirty="0" smtClean="0"/>
              <a:t>If a middleware function or route handler has 4 parameters, it is assumed to be able to handle errors. </a:t>
            </a:r>
          </a:p>
          <a:p>
            <a:endParaRPr lang="en-ZA" dirty="0" smtClean="0"/>
          </a:p>
          <a:p>
            <a:r>
              <a:rPr lang="en-ZA" dirty="0" smtClean="0"/>
              <a:t>Error handling middleware is – quite rightly – only invoked when an error occurs. </a:t>
            </a:r>
          </a:p>
          <a:p>
            <a:endParaRPr lang="en-ZA" dirty="0" smtClean="0"/>
          </a:p>
          <a:p>
            <a:r>
              <a:rPr lang="en-ZA" dirty="0" smtClean="0"/>
              <a:t>But how does express know that an error has occurred? </a:t>
            </a:r>
          </a:p>
          <a:p>
            <a:endParaRPr lang="en-ZA" dirty="0" smtClean="0"/>
          </a:p>
          <a:p>
            <a:endParaRPr lang="en-ZA" dirty="0"/>
          </a:p>
        </p:txBody>
      </p:sp>
    </p:spTree>
    <p:extLst>
      <p:ext uri="{BB962C8B-B14F-4D97-AF65-F5344CB8AC3E}">
        <p14:creationId xmlns:p14="http://schemas.microsoft.com/office/powerpoint/2010/main" val="8511952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Error handler example</a:t>
            </a:r>
            <a:endParaRPr lang="en-ZA" dirty="0"/>
          </a:p>
        </p:txBody>
      </p:sp>
      <p:sp>
        <p:nvSpPr>
          <p:cNvPr id="4" name="Rectangle 1"/>
          <p:cNvSpPr>
            <a:spLocks noGrp="1" noChangeArrowheads="1"/>
          </p:cNvSpPr>
          <p:nvPr>
            <p:ph idx="1"/>
          </p:nvPr>
        </p:nvSpPr>
        <p:spPr bwMode="auto">
          <a:xfrm>
            <a:off x="646111" y="2199635"/>
            <a:ext cx="11226150" cy="218521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router.</a:t>
            </a:r>
            <a:r>
              <a:rPr kumimoji="0" lang="en-US" sz="17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get</a:t>
            </a: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7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sz="17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postId</a:t>
            </a:r>
            <a:r>
              <a:rPr kumimoji="0" lang="en-US" sz="17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sz="17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7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7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sz="17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a:t>
            </a:r>
            <a:r>
              <a:rPr kumimoji="0" lang="en-US" sz="17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 {</a:t>
            </a:r>
            <a:b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7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if </a:t>
            </a: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7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sz="17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params</a:t>
            </a:r>
            <a:r>
              <a:rPr kumimoji="0" lang="en-US" sz="17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.postId</a:t>
            </a: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sz="17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100</a:t>
            </a: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7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a:t>
            </a:r>
            <a:r>
              <a:rPr kumimoji="0" lang="en-US" sz="17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status</a:t>
            </a: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7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404</a:t>
            </a:r>
            <a:r>
              <a:rPr kumimoji="0" lang="en-US" sz="17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7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message</a:t>
            </a: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7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"No post with Id " </a:t>
            </a: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7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sz="17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params</a:t>
            </a:r>
            <a:r>
              <a:rPr kumimoji="0" lang="en-US" sz="17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.postId</a:t>
            </a: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7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sz="17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17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7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a:t>
            </a:r>
            <a:r>
              <a:rPr kumimoji="0" lang="en-US" sz="17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send</a:t>
            </a: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7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"get post with id " </a:t>
            </a: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7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sz="17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params</a:t>
            </a:r>
            <a:r>
              <a:rPr kumimoji="0" lang="en-US" sz="17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.postId</a:t>
            </a: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7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sz="17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7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sz="17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endParaRPr kumimoji="0" lang="en-US" sz="17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16952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Error handler example</a:t>
            </a:r>
            <a:endParaRPr lang="en-ZA" dirty="0"/>
          </a:p>
        </p:txBody>
      </p:sp>
      <p:sp>
        <p:nvSpPr>
          <p:cNvPr id="4" name="Rectangle 1"/>
          <p:cNvSpPr>
            <a:spLocks noGrp="1" noChangeArrowheads="1"/>
          </p:cNvSpPr>
          <p:nvPr>
            <p:ph idx="1"/>
          </p:nvPr>
        </p:nvSpPr>
        <p:spPr bwMode="auto">
          <a:xfrm>
            <a:off x="1103312" y="2257832"/>
            <a:ext cx="9832166"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"use strict"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module.</a:t>
            </a:r>
            <a:r>
              <a:rPr kumimoji="0" 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exports</a:t>
            </a:r>
            <a:r>
              <a:rPr kumimoji="0" lang="en-US"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(err</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 {</a:t>
            </a:r>
            <a:b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console</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log</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"handling error"</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if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err.</a:t>
            </a:r>
            <a:r>
              <a:rPr kumimoji="0" lang="en-US"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status</a:t>
            </a:r>
            <a:r>
              <a:rPr kumimoji="0" lang="en-US"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404</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a:t>
            </a:r>
            <a:r>
              <a:rPr kumimoji="0" lang="en-US"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status</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404</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json</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message</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err.</a:t>
            </a:r>
            <a:r>
              <a:rPr kumimoji="0" lang="en-US"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message</a:t>
            </a:r>
            <a:r>
              <a:rPr kumimoji="0" lang="en-US"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 “not found”</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next(err)</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endParaRPr kumimoji="0" 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0793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Common Middleware - Morgan logger</a:t>
            </a:r>
            <a:endParaRPr lang="en-ZA" dirty="0"/>
          </a:p>
        </p:txBody>
      </p:sp>
      <p:sp>
        <p:nvSpPr>
          <p:cNvPr id="3" name="Content Placeholder 2"/>
          <p:cNvSpPr>
            <a:spLocks noGrp="1"/>
          </p:cNvSpPr>
          <p:nvPr>
            <p:ph idx="1"/>
          </p:nvPr>
        </p:nvSpPr>
        <p:spPr/>
        <p:txBody>
          <a:bodyPr/>
          <a:lstStyle/>
          <a:p>
            <a:r>
              <a:rPr lang="en-ZA" dirty="0" smtClean="0"/>
              <a:t>Feature packed logger for incoming requests</a:t>
            </a:r>
          </a:p>
          <a:p>
            <a:endParaRPr lang="en-ZA" dirty="0"/>
          </a:p>
          <a:p>
            <a:r>
              <a:rPr lang="en-ZA" dirty="0"/>
              <a:t>(https://github.com/expressjs/morgan) </a:t>
            </a:r>
            <a:endParaRPr lang="en-ZA" dirty="0" smtClean="0"/>
          </a:p>
          <a:p>
            <a:endParaRPr lang="en-ZA" dirty="0"/>
          </a:p>
          <a:p>
            <a:endParaRPr lang="en-ZA" dirty="0" smtClean="0"/>
          </a:p>
        </p:txBody>
      </p:sp>
      <p:sp>
        <p:nvSpPr>
          <p:cNvPr id="5" name="Rectangle 2"/>
          <p:cNvSpPr>
            <a:spLocks noChangeArrowheads="1"/>
          </p:cNvSpPr>
          <p:nvPr/>
        </p:nvSpPr>
        <p:spPr bwMode="auto">
          <a:xfrm>
            <a:off x="1418255" y="4150658"/>
            <a:ext cx="8957387" cy="10156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sz="20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morgan</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require(</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morgan</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r>
            <a:br>
              <a:rPr kumimoji="0" 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a:t>
            </a:r>
            <a:r>
              <a:rPr kumimoji="0" lang="en-US" sz="2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use</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morgan</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'combined'</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148185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Common middleware – Body Parser</a:t>
            </a:r>
            <a:endParaRPr lang="en-ZA" dirty="0"/>
          </a:p>
        </p:txBody>
      </p:sp>
      <p:sp>
        <p:nvSpPr>
          <p:cNvPr id="3" name="Content Placeholder 2"/>
          <p:cNvSpPr>
            <a:spLocks noGrp="1"/>
          </p:cNvSpPr>
          <p:nvPr>
            <p:ph idx="1"/>
          </p:nvPr>
        </p:nvSpPr>
        <p:spPr/>
        <p:txBody>
          <a:bodyPr/>
          <a:lstStyle/>
          <a:p>
            <a:r>
              <a:rPr lang="en-ZA" dirty="0" smtClean="0"/>
              <a:t>Retrieve the body from a request </a:t>
            </a:r>
          </a:p>
          <a:p>
            <a:endParaRPr lang="en-ZA" dirty="0" smtClean="0"/>
          </a:p>
          <a:p>
            <a:r>
              <a:rPr lang="en-ZA" dirty="0" smtClean="0"/>
              <a:t>Can parse body as:</a:t>
            </a:r>
          </a:p>
          <a:p>
            <a:pPr lvl="1"/>
            <a:r>
              <a:rPr lang="en-ZA" dirty="0" smtClean="0"/>
              <a:t>JSON</a:t>
            </a:r>
            <a:endParaRPr lang="en-ZA" dirty="0"/>
          </a:p>
          <a:p>
            <a:pPr lvl="1"/>
            <a:r>
              <a:rPr lang="en-ZA" dirty="0"/>
              <a:t>Raw – parses body as buffer </a:t>
            </a:r>
          </a:p>
          <a:p>
            <a:pPr lvl="1"/>
            <a:r>
              <a:rPr lang="en-ZA" dirty="0"/>
              <a:t>Text – parses as string</a:t>
            </a:r>
          </a:p>
          <a:p>
            <a:pPr lvl="1"/>
            <a:r>
              <a:rPr lang="en-ZA" dirty="0" err="1"/>
              <a:t>Urlencoded</a:t>
            </a:r>
            <a:r>
              <a:rPr lang="en-ZA" dirty="0"/>
              <a:t> – URL encoded body</a:t>
            </a:r>
          </a:p>
          <a:p>
            <a:endParaRPr lang="en-ZA" dirty="0"/>
          </a:p>
        </p:txBody>
      </p:sp>
    </p:spTree>
    <p:extLst>
      <p:ext uri="{BB962C8B-B14F-4D97-AF65-F5344CB8AC3E}">
        <p14:creationId xmlns:p14="http://schemas.microsoft.com/office/powerpoint/2010/main" val="2101083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Installation	</a:t>
            </a:r>
            <a:br>
              <a:rPr lang="en-ZA" dirty="0" smtClean="0"/>
            </a:br>
            <a:r>
              <a:rPr lang="en-ZA" dirty="0"/>
              <a:t/>
            </a:r>
            <a:br>
              <a:rPr lang="en-ZA" dirty="0"/>
            </a:br>
            <a:endParaRPr lang="en-ZA" dirty="0"/>
          </a:p>
        </p:txBody>
      </p:sp>
      <p:sp>
        <p:nvSpPr>
          <p:cNvPr id="3" name="Content Placeholder 2"/>
          <p:cNvSpPr>
            <a:spLocks noGrp="1"/>
          </p:cNvSpPr>
          <p:nvPr>
            <p:ph idx="1"/>
          </p:nvPr>
        </p:nvSpPr>
        <p:spPr/>
        <p:txBody>
          <a:bodyPr/>
          <a:lstStyle/>
          <a:p>
            <a:pPr marL="0" indent="0">
              <a:buNone/>
            </a:pPr>
            <a:endParaRPr lang="en-ZA" dirty="0" smtClean="0"/>
          </a:p>
          <a:p>
            <a:pPr marL="0" indent="0">
              <a:buNone/>
            </a:pPr>
            <a:r>
              <a:rPr lang="en-ZA" dirty="0" err="1"/>
              <a:t>mkdir</a:t>
            </a:r>
            <a:r>
              <a:rPr lang="en-ZA" dirty="0"/>
              <a:t> blog-</a:t>
            </a:r>
            <a:r>
              <a:rPr lang="en-ZA" dirty="0" err="1"/>
              <a:t>api</a:t>
            </a:r>
            <a:endParaRPr lang="en-ZA" dirty="0"/>
          </a:p>
          <a:p>
            <a:pPr marL="0" indent="0">
              <a:buNone/>
            </a:pPr>
            <a:endParaRPr lang="en-ZA" dirty="0"/>
          </a:p>
          <a:p>
            <a:pPr marL="0" indent="0">
              <a:buNone/>
            </a:pPr>
            <a:r>
              <a:rPr lang="en-ZA" dirty="0" err="1"/>
              <a:t>npm</a:t>
            </a:r>
            <a:r>
              <a:rPr lang="en-ZA" dirty="0"/>
              <a:t> </a:t>
            </a:r>
            <a:r>
              <a:rPr lang="en-ZA" dirty="0" err="1" smtClean="0"/>
              <a:t>init</a:t>
            </a:r>
            <a:endParaRPr lang="en-ZA" dirty="0" smtClean="0"/>
          </a:p>
          <a:p>
            <a:pPr marL="0" indent="0">
              <a:buNone/>
            </a:pPr>
            <a:endParaRPr lang="en-ZA" dirty="0"/>
          </a:p>
          <a:p>
            <a:pPr marL="0" indent="0">
              <a:buNone/>
            </a:pPr>
            <a:r>
              <a:rPr lang="en-ZA" dirty="0" err="1" smtClean="0"/>
              <a:t>npm</a:t>
            </a:r>
            <a:r>
              <a:rPr lang="en-ZA" dirty="0" smtClean="0"/>
              <a:t> install express –SE</a:t>
            </a:r>
          </a:p>
          <a:p>
            <a:pPr marL="0" indent="0">
              <a:buNone/>
            </a:pPr>
            <a:endParaRPr lang="en-ZA" dirty="0"/>
          </a:p>
          <a:p>
            <a:pPr marL="0" indent="0">
              <a:buNone/>
            </a:pPr>
            <a:endParaRPr lang="en-ZA" dirty="0" smtClean="0"/>
          </a:p>
        </p:txBody>
      </p:sp>
    </p:spTree>
    <p:extLst>
      <p:ext uri="{BB962C8B-B14F-4D97-AF65-F5344CB8AC3E}">
        <p14:creationId xmlns:p14="http://schemas.microsoft.com/office/powerpoint/2010/main" val="3671937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err="1"/>
              <a:t>C</a:t>
            </a:r>
            <a:r>
              <a:rPr lang="en-ZA" dirty="0" err="1" smtClean="0"/>
              <a:t>ors</a:t>
            </a:r>
            <a:endParaRPr lang="en-ZA" dirty="0"/>
          </a:p>
        </p:txBody>
      </p:sp>
      <p:sp>
        <p:nvSpPr>
          <p:cNvPr id="3" name="Content Placeholder 2"/>
          <p:cNvSpPr>
            <a:spLocks noGrp="1"/>
          </p:cNvSpPr>
          <p:nvPr>
            <p:ph idx="1"/>
          </p:nvPr>
        </p:nvSpPr>
        <p:spPr/>
        <p:txBody>
          <a:bodyPr/>
          <a:lstStyle/>
          <a:p>
            <a:r>
              <a:rPr lang="en-ZA" dirty="0" smtClean="0"/>
              <a:t>Cross-origin resource sharing</a:t>
            </a:r>
          </a:p>
          <a:p>
            <a:endParaRPr lang="en-ZA" dirty="0"/>
          </a:p>
          <a:p>
            <a:r>
              <a:rPr lang="en-ZA" dirty="0" smtClean="0"/>
              <a:t>Browsers restrict access to certain resources if the requesting page and requested route are from different origins</a:t>
            </a:r>
            <a:endParaRPr lang="en-ZA" dirty="0"/>
          </a:p>
          <a:p>
            <a:r>
              <a:rPr lang="en-ZA" dirty="0" smtClean="0"/>
              <a:t>Where origin is protocol</a:t>
            </a:r>
            <a:r>
              <a:rPr lang="en-ZA" dirty="0"/>
              <a:t>://</a:t>
            </a:r>
            <a:r>
              <a:rPr lang="en-ZA" dirty="0" smtClean="0"/>
              <a:t>host:port</a:t>
            </a:r>
          </a:p>
          <a:p>
            <a:endParaRPr lang="en-ZA" dirty="0" smtClean="0"/>
          </a:p>
          <a:p>
            <a:r>
              <a:rPr lang="en-ZA" dirty="0" err="1" smtClean="0"/>
              <a:t>app.use</a:t>
            </a:r>
            <a:r>
              <a:rPr lang="en-ZA" dirty="0" smtClean="0"/>
              <a:t>(</a:t>
            </a:r>
            <a:r>
              <a:rPr lang="en-ZA" dirty="0" err="1" smtClean="0"/>
              <a:t>cors</a:t>
            </a:r>
            <a:r>
              <a:rPr lang="en-ZA" dirty="0" smtClean="0"/>
              <a:t>()) - </a:t>
            </a:r>
            <a:r>
              <a:rPr lang="en-ZA" dirty="0"/>
              <a:t>enables </a:t>
            </a:r>
            <a:r>
              <a:rPr lang="en-ZA" dirty="0" err="1"/>
              <a:t>cors</a:t>
            </a:r>
            <a:r>
              <a:rPr lang="en-ZA" dirty="0"/>
              <a:t> for all domains and for all </a:t>
            </a:r>
            <a:r>
              <a:rPr lang="en-ZA" dirty="0" smtClean="0"/>
              <a:t>requests</a:t>
            </a:r>
          </a:p>
          <a:p>
            <a:endParaRPr lang="en-ZA" dirty="0"/>
          </a:p>
          <a:p>
            <a:r>
              <a:rPr lang="en-ZA" dirty="0" err="1"/>
              <a:t>app.use</a:t>
            </a:r>
            <a:r>
              <a:rPr lang="en-ZA" dirty="0"/>
              <a:t>(</a:t>
            </a:r>
            <a:r>
              <a:rPr lang="en-ZA" dirty="0" err="1"/>
              <a:t>cors</a:t>
            </a:r>
            <a:r>
              <a:rPr lang="en-ZA" dirty="0"/>
              <a:t>({origin: 'http://example.com'})); //</a:t>
            </a:r>
            <a:r>
              <a:rPr lang="en-ZA" dirty="0" err="1"/>
              <a:t>whiltelists</a:t>
            </a:r>
            <a:r>
              <a:rPr lang="en-ZA" dirty="0"/>
              <a:t> only example.com</a:t>
            </a:r>
          </a:p>
          <a:p>
            <a:endParaRPr lang="en-ZA" dirty="0"/>
          </a:p>
          <a:p>
            <a:endParaRPr lang="en-ZA" dirty="0"/>
          </a:p>
        </p:txBody>
      </p:sp>
    </p:spTree>
    <p:extLst>
      <p:ext uri="{BB962C8B-B14F-4D97-AF65-F5344CB8AC3E}">
        <p14:creationId xmlns:p14="http://schemas.microsoft.com/office/powerpoint/2010/main" val="12385934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err="1" smtClean="0"/>
              <a:t>Cors</a:t>
            </a:r>
            <a:r>
              <a:rPr lang="en-ZA" dirty="0" smtClean="0"/>
              <a:t> resources</a:t>
            </a:r>
            <a:endParaRPr lang="en-ZA" dirty="0"/>
          </a:p>
        </p:txBody>
      </p:sp>
      <p:sp>
        <p:nvSpPr>
          <p:cNvPr id="3" name="Content Placeholder 2"/>
          <p:cNvSpPr>
            <a:spLocks noGrp="1"/>
          </p:cNvSpPr>
          <p:nvPr>
            <p:ph idx="1"/>
          </p:nvPr>
        </p:nvSpPr>
        <p:spPr/>
        <p:txBody>
          <a:bodyPr/>
          <a:lstStyle/>
          <a:p>
            <a:endParaRPr lang="en-ZA" u="sng" dirty="0" smtClean="0">
              <a:hlinkClick r:id="rId2"/>
            </a:endParaRPr>
          </a:p>
          <a:p>
            <a:endParaRPr lang="en-ZA" u="sng" dirty="0">
              <a:hlinkClick r:id="rId2"/>
            </a:endParaRPr>
          </a:p>
          <a:p>
            <a:r>
              <a:rPr lang="en-ZA" u="sng" dirty="0"/>
              <a:t>https://www.npmjs.com/package/cors#usage </a:t>
            </a:r>
            <a:endParaRPr lang="en-ZA" u="sng" dirty="0" smtClean="0"/>
          </a:p>
          <a:p>
            <a:endParaRPr lang="en-ZA" u="sng" dirty="0"/>
          </a:p>
          <a:p>
            <a:r>
              <a:rPr lang="en-ZA" u="sng" dirty="0"/>
              <a:t>https://developer.mozilla.org/en-US/docs/Web/HTTP/Access_control_CORS - The CORS </a:t>
            </a:r>
            <a:r>
              <a:rPr lang="en-ZA" u="sng" dirty="0" smtClean="0"/>
              <a:t>standard</a:t>
            </a:r>
          </a:p>
          <a:p>
            <a:endParaRPr lang="en-ZA" u="sng" dirty="0"/>
          </a:p>
          <a:p>
            <a:r>
              <a:rPr lang="en-ZA" u="sng" dirty="0"/>
              <a:t>https://www.npmjs.com/package/cors </a:t>
            </a:r>
          </a:p>
          <a:p>
            <a:endParaRPr lang="en-ZA" dirty="0"/>
          </a:p>
        </p:txBody>
      </p:sp>
    </p:spTree>
    <p:extLst>
      <p:ext uri="{BB962C8B-B14F-4D97-AF65-F5344CB8AC3E}">
        <p14:creationId xmlns:p14="http://schemas.microsoft.com/office/powerpoint/2010/main" val="32073814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JSON Schema</a:t>
            </a:r>
            <a:endParaRPr lang="en-ZA" dirty="0"/>
          </a:p>
        </p:txBody>
      </p:sp>
      <p:sp>
        <p:nvSpPr>
          <p:cNvPr id="3" name="Content Placeholder 2"/>
          <p:cNvSpPr>
            <a:spLocks noGrp="1"/>
          </p:cNvSpPr>
          <p:nvPr>
            <p:ph idx="1"/>
          </p:nvPr>
        </p:nvSpPr>
        <p:spPr/>
        <p:txBody>
          <a:bodyPr/>
          <a:lstStyle/>
          <a:p>
            <a:r>
              <a:rPr lang="en-ZA" dirty="0" smtClean="0"/>
              <a:t>Helps validate any object against a predetermined blueprint</a:t>
            </a:r>
          </a:p>
          <a:p>
            <a:endParaRPr lang="en-ZA" dirty="0"/>
          </a:p>
          <a:p>
            <a:endParaRPr lang="en-ZA" dirty="0"/>
          </a:p>
        </p:txBody>
      </p:sp>
      <p:sp>
        <p:nvSpPr>
          <p:cNvPr id="5" name="Rectangle 2"/>
          <p:cNvSpPr>
            <a:spLocks noChangeArrowheads="1"/>
          </p:cNvSpPr>
          <p:nvPr/>
        </p:nvSpPr>
        <p:spPr bwMode="auto">
          <a:xfrm>
            <a:off x="1410953" y="3278354"/>
            <a:ext cx="8946027" cy="250837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ZA" sz="2000" b="0" i="0" u="none" strike="noStrike" cap="none" normalizeH="0" baseline="0" dirty="0" smtClean="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ZA" sz="2000" b="0" i="0" u="none" strike="noStrike" cap="none" normalizeH="0" baseline="0" dirty="0" smtClean="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ZA" sz="2000" b="0" i="0" u="none" strike="noStrike" cap="none" normalizeH="0" baseline="0" dirty="0" smtClean="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ZA" sz="2000" b="0" i="0" u="none" strike="noStrike" cap="none" normalizeH="0" baseline="0" dirty="0" smtClean="0">
                <a:ln>
                  <a:noFill/>
                </a:ln>
                <a:solidFill>
                  <a:srgbClr val="9876AA"/>
                </a:solidFill>
                <a:effectLst/>
                <a:latin typeface="Arial Unicode MS" panose="020B0604020202020204" pitchFamily="34" charset="-128"/>
                <a:ea typeface="Times New Roman" panose="02020603050405020304" pitchFamily="18" charset="0"/>
                <a:cs typeface="Courier New" panose="02070309020205020404" pitchFamily="49" charset="0"/>
              </a:rPr>
              <a:t>"_id"</a:t>
            </a:r>
            <a:r>
              <a:rPr kumimoji="0" lang="en-ZA" sz="2000" b="0" i="0" u="none" strike="noStrike" cap="none" normalizeH="0" baseline="0" dirty="0" smtClean="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ZA" sz="2000" b="0" i="0" u="none" strike="noStrike" cap="none" normalizeH="0" baseline="0" dirty="0" smtClean="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1036</a:t>
            </a:r>
            <a:r>
              <a:rPr kumimoji="0" lang="en-ZA" sz="2000" b="0" i="0" u="none" strike="noStrike" cap="none" normalizeH="0" baseline="0" dirty="0" smtClean="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ZA" sz="2000" b="0" i="0" u="none" strike="noStrike" cap="none" normalizeH="0" baseline="0" dirty="0" smtClean="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ZA" sz="2000" b="0" i="0" u="none" strike="noStrike" cap="none" normalizeH="0" baseline="0" dirty="0" smtClean="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ZA" sz="2000" b="0" i="0" u="none" strike="noStrike" cap="none" normalizeH="0" baseline="0" dirty="0" smtClean="0">
                <a:ln>
                  <a:noFill/>
                </a:ln>
                <a:solidFill>
                  <a:srgbClr val="9876AA"/>
                </a:solidFill>
                <a:effectLst/>
                <a:latin typeface="Arial Unicode MS" panose="020B0604020202020204" pitchFamily="34" charset="-128"/>
                <a:ea typeface="Times New Roman" panose="02020603050405020304" pitchFamily="18" charset="0"/>
                <a:cs typeface="Courier New" panose="02070309020205020404" pitchFamily="49" charset="0"/>
              </a:rPr>
              <a:t>“title"</a:t>
            </a:r>
            <a:r>
              <a:rPr kumimoji="0" lang="en-ZA" sz="2000" b="0" i="0" u="none" strike="noStrike" cap="none" normalizeH="0" baseline="0" dirty="0" smtClean="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ZA" sz="2000" b="0" i="0" u="none" strike="noStrike" cap="none" normalizeH="0" baseline="0" dirty="0" smtClean="0">
                <a:ln>
                  <a:noFill/>
                </a:ln>
                <a:solidFill>
                  <a:srgbClr val="6A8759"/>
                </a:solidFill>
                <a:effectLst/>
                <a:latin typeface="Arial Unicode MS" panose="020B0604020202020204" pitchFamily="34" charset="-128"/>
                <a:ea typeface="Times New Roman" panose="02020603050405020304" pitchFamily="18" charset="0"/>
                <a:cs typeface="Courier New" panose="02070309020205020404" pitchFamily="49" charset="0"/>
              </a:rPr>
              <a:t>"The good life"</a:t>
            </a:r>
            <a:r>
              <a:rPr kumimoji="0" lang="en-ZA" sz="2000" b="0" i="0" u="none" strike="noStrike" cap="none" normalizeH="0" baseline="0" dirty="0" smtClean="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ZA" sz="2000" b="0" i="0" u="none" strike="noStrike" cap="none" normalizeH="0" baseline="0" dirty="0" smtClean="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ZA" sz="2000" b="0" i="0" u="none" strike="noStrike" cap="none" normalizeH="0" baseline="0" dirty="0" smtClean="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ZA" sz="2000" b="0" i="0" u="none" strike="noStrike" cap="none" normalizeH="0" baseline="0" dirty="0" smtClean="0">
                <a:ln>
                  <a:noFill/>
                </a:ln>
                <a:solidFill>
                  <a:srgbClr val="9876AA"/>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ZA" sz="2000" b="0" i="0" u="none" strike="noStrike" cap="none" normalizeH="0" baseline="0" dirty="0" err="1" smtClean="0">
                <a:ln>
                  <a:noFill/>
                </a:ln>
                <a:solidFill>
                  <a:srgbClr val="9876AA"/>
                </a:solidFill>
                <a:effectLst/>
                <a:latin typeface="Arial Unicode MS" panose="020B0604020202020204" pitchFamily="34" charset="-128"/>
                <a:ea typeface="Times New Roman" panose="02020603050405020304" pitchFamily="18" charset="0"/>
                <a:cs typeface="Courier New" panose="02070309020205020404" pitchFamily="49" charset="0"/>
              </a:rPr>
              <a:t>datePosted</a:t>
            </a:r>
            <a:r>
              <a:rPr kumimoji="0" lang="en-ZA" sz="2000" b="0" i="0" u="none" strike="noStrike" cap="none" normalizeH="0" baseline="0" dirty="0" smtClean="0">
                <a:ln>
                  <a:noFill/>
                </a:ln>
                <a:solidFill>
                  <a:srgbClr val="9876AA"/>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ZA" sz="2000" b="0" i="0" u="none" strike="noStrike" cap="none" normalizeH="0" baseline="0" dirty="0" smtClean="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ZA" sz="2000" b="0" i="0" u="none" strike="noStrike" cap="none" normalizeH="0" baseline="0" dirty="0" smtClean="0">
                <a:ln>
                  <a:noFill/>
                </a:ln>
                <a:solidFill>
                  <a:srgbClr val="6A8759"/>
                </a:solidFill>
                <a:effectLst/>
                <a:latin typeface="Arial Unicode MS" panose="020B0604020202020204" pitchFamily="34" charset="-128"/>
                <a:ea typeface="Times New Roman" panose="02020603050405020304" pitchFamily="18" charset="0"/>
                <a:cs typeface="Courier New" panose="02070309020205020404" pitchFamily="49" charset="0"/>
              </a:rPr>
              <a:t>"2016-03-03:T12:23:00Z"</a:t>
            </a:r>
            <a:r>
              <a:rPr kumimoji="0" lang="en-ZA" sz="2000" b="0" i="0" u="none" strike="noStrike" cap="none" normalizeH="0" baseline="0" dirty="0" smtClean="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ZA" sz="2000" b="0" i="0" u="none" strike="noStrike" cap="none" normalizeH="0" baseline="0" dirty="0" smtClean="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ZA" sz="2000" b="0" i="0" u="none" strike="noStrike" cap="none" normalizeH="0" baseline="0" dirty="0" smtClean="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ZA" sz="2000" b="0" i="0" u="none" strike="noStrike" cap="none" normalizeH="0" baseline="0" dirty="0" smtClean="0">
                <a:ln>
                  <a:noFill/>
                </a:ln>
                <a:solidFill>
                  <a:srgbClr val="9876AA"/>
                </a:solidFill>
                <a:effectLst/>
                <a:latin typeface="Arial Unicode MS" panose="020B0604020202020204" pitchFamily="34" charset="-128"/>
                <a:ea typeface="Times New Roman" panose="02020603050405020304" pitchFamily="18" charset="0"/>
                <a:cs typeface="Courier New" panose="02070309020205020404" pitchFamily="49" charset="0"/>
              </a:rPr>
              <a:t>"author"</a:t>
            </a:r>
            <a:r>
              <a:rPr kumimoji="0" lang="en-ZA" sz="2000" b="0" i="0" u="none" strike="noStrike" cap="none" normalizeH="0" baseline="0" dirty="0" smtClean="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ZA" sz="2000" b="0" i="0" u="none" strike="noStrike" cap="none" normalizeH="0" baseline="0" dirty="0" smtClean="0">
                <a:ln>
                  <a:noFill/>
                </a:ln>
                <a:solidFill>
                  <a:srgbClr val="6A8759"/>
                </a:solidFill>
                <a:effectLst/>
                <a:latin typeface="Arial Unicode MS" panose="020B0604020202020204" pitchFamily="34" charset="-128"/>
                <a:ea typeface="Times New Roman" panose="02020603050405020304" pitchFamily="18" charset="0"/>
                <a:cs typeface="Courier New" panose="02070309020205020404" pitchFamily="49" charset="0"/>
              </a:rPr>
              <a:t>"Sello Mkantjwa"</a:t>
            </a:r>
            <a:r>
              <a:rPr kumimoji="0" lang="en-ZA" sz="2000" b="0" i="0" u="none" strike="noStrike" cap="none" normalizeH="0" baseline="0" dirty="0" smtClean="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ZA" sz="2000" b="0" i="0" u="none" strike="noStrike" cap="none" normalizeH="0" baseline="0" dirty="0" smtClean="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ZA" sz="2000" b="0" i="0" u="none" strike="noStrike" cap="none" normalizeH="0" baseline="0" dirty="0" smtClean="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ZA" sz="2000" b="0" i="0" u="none" strike="noStrike" cap="none" normalizeH="0" baseline="0" dirty="0" smtClean="0">
                <a:ln>
                  <a:noFill/>
                </a:ln>
                <a:solidFill>
                  <a:srgbClr val="9876AA"/>
                </a:solidFill>
                <a:effectLst/>
                <a:latin typeface="Arial Unicode MS" panose="020B0604020202020204" pitchFamily="34" charset="-128"/>
                <a:ea typeface="Times New Roman" panose="02020603050405020304" pitchFamily="18" charset="0"/>
                <a:cs typeface="Courier New" panose="02070309020205020404" pitchFamily="49" charset="0"/>
              </a:rPr>
              <a:t>"views"</a:t>
            </a:r>
            <a:r>
              <a:rPr kumimoji="0" lang="en-ZA" sz="2000" b="0" i="0" u="none" strike="noStrike" cap="none" normalizeH="0" baseline="0" dirty="0" smtClean="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ZA" sz="2000" b="0" i="0" u="none" strike="noStrike" cap="none" normalizeH="0" baseline="0" dirty="0" smtClean="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25</a:t>
            </a:r>
            <a:r>
              <a:rPr kumimoji="0" lang="en-ZA" sz="2000" b="0" i="0" u="none" strike="noStrike" cap="none" normalizeH="0" baseline="0" dirty="0" smtClean="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ZA" sz="2000" b="0" i="0" u="none" strike="noStrike" cap="none" normalizeH="0" baseline="0" dirty="0" smtClean="0">
                <a:ln>
                  <a:noFill/>
                </a:ln>
                <a:solidFill>
                  <a:srgbClr val="6A8759"/>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ZA" sz="2000" b="0" i="0" u="none" strike="noStrike" cap="none" normalizeH="0" baseline="0" dirty="0" smtClean="0">
                <a:ln>
                  <a:noFill/>
                </a:ln>
                <a:solidFill>
                  <a:srgbClr val="6A8759"/>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ZA" sz="2000" b="0" i="0" u="none" strike="noStrike" cap="none" normalizeH="0" baseline="0" dirty="0" smtClean="0">
                <a:ln>
                  <a:noFill/>
                </a:ln>
                <a:solidFill>
                  <a:srgbClr val="6A8759"/>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ZA" sz="2000" b="0" i="0" u="none" strike="noStrike" cap="none" normalizeH="0" baseline="0" dirty="0" smtClean="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ZA" sz="2000" b="0" i="0" u="none" strike="noStrike" cap="none" normalizeH="0" baseline="0" dirty="0" smtClean="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ZA" sz="2000" b="0" i="0" u="none" strike="noStrike" cap="none" normalizeH="0" baseline="0" dirty="0" smtClean="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ZA" sz="2000" b="0" i="0" u="none" strike="noStrike" cap="none" normalizeH="0" baseline="0" dirty="0" smtClean="0">
                <a:ln>
                  <a:noFill/>
                </a:ln>
                <a:solidFill>
                  <a:schemeClr val="tx1"/>
                </a:solidFill>
                <a:effectLst/>
              </a:rPr>
              <a:t> </a:t>
            </a:r>
            <a:endParaRPr kumimoji="0" lang="en-ZA"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81306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JSON Schema</a:t>
            </a:r>
            <a:endParaRPr lang="en-ZA" dirty="0"/>
          </a:p>
        </p:txBody>
      </p:sp>
      <p:sp>
        <p:nvSpPr>
          <p:cNvPr id="3" name="Content Placeholder 2"/>
          <p:cNvSpPr>
            <a:spLocks noGrp="1"/>
          </p:cNvSpPr>
          <p:nvPr>
            <p:ph idx="1"/>
          </p:nvPr>
        </p:nvSpPr>
        <p:spPr/>
        <p:txBody>
          <a:bodyPr/>
          <a:lstStyle/>
          <a:p>
            <a:r>
              <a:rPr lang="en-ZA" dirty="0" smtClean="0"/>
              <a:t>HERE SHOW THE JSON SCHEMA FOR A POST OBJECT AND COMMENTATE ON IT</a:t>
            </a:r>
            <a:endParaRPr lang="en-ZA" dirty="0"/>
          </a:p>
        </p:txBody>
      </p:sp>
    </p:spTree>
    <p:extLst>
      <p:ext uri="{BB962C8B-B14F-4D97-AF65-F5344CB8AC3E}">
        <p14:creationId xmlns:p14="http://schemas.microsoft.com/office/powerpoint/2010/main" val="1800813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err="1" smtClean="0"/>
              <a:t>Templating</a:t>
            </a:r>
            <a:endParaRPr lang="en-ZA" dirty="0"/>
          </a:p>
        </p:txBody>
      </p:sp>
      <p:sp>
        <p:nvSpPr>
          <p:cNvPr id="3" name="Content Placeholder 2"/>
          <p:cNvSpPr>
            <a:spLocks noGrp="1"/>
          </p:cNvSpPr>
          <p:nvPr>
            <p:ph idx="1"/>
          </p:nvPr>
        </p:nvSpPr>
        <p:spPr/>
        <p:txBody>
          <a:bodyPr/>
          <a:lstStyle/>
          <a:p>
            <a:r>
              <a:rPr lang="en-ZA" dirty="0" err="1" smtClean="0"/>
              <a:t>Templating</a:t>
            </a:r>
            <a:r>
              <a:rPr lang="en-ZA" dirty="0" smtClean="0"/>
              <a:t> allow us to buil</a:t>
            </a:r>
            <a:r>
              <a:rPr lang="en-ZA" dirty="0" smtClean="0"/>
              <a:t>d Templates for pages that have the same structure but may differ in content. </a:t>
            </a:r>
          </a:p>
          <a:p>
            <a:endParaRPr lang="en-ZA" dirty="0"/>
          </a:p>
          <a:p>
            <a:r>
              <a:rPr lang="en-ZA" dirty="0" err="1" smtClean="0"/>
              <a:t>E.g</a:t>
            </a:r>
            <a:r>
              <a:rPr lang="en-ZA" dirty="0" smtClean="0"/>
              <a:t> A profile </a:t>
            </a:r>
            <a:r>
              <a:rPr lang="en-ZA" dirty="0"/>
              <a:t>page that includes a user’s unique activity on the </a:t>
            </a:r>
            <a:r>
              <a:rPr lang="en-ZA" dirty="0" smtClean="0"/>
              <a:t>system</a:t>
            </a:r>
            <a:endParaRPr lang="en-ZA" dirty="0"/>
          </a:p>
          <a:p>
            <a:endParaRPr lang="en-ZA" dirty="0" smtClean="0"/>
          </a:p>
          <a:p>
            <a:r>
              <a:rPr lang="en-ZA" dirty="0"/>
              <a:t>.NET users will be familiar with the Razor syntax which is common on that stack. </a:t>
            </a:r>
            <a:endParaRPr lang="en-ZA" dirty="0" smtClean="0"/>
          </a:p>
          <a:p>
            <a:endParaRPr lang="en-ZA" dirty="0"/>
          </a:p>
          <a:p>
            <a:r>
              <a:rPr lang="en-ZA" dirty="0" smtClean="0"/>
              <a:t>Java?</a:t>
            </a:r>
            <a:endParaRPr lang="en-ZA" dirty="0"/>
          </a:p>
        </p:txBody>
      </p:sp>
    </p:spTree>
    <p:extLst>
      <p:ext uri="{BB962C8B-B14F-4D97-AF65-F5344CB8AC3E}">
        <p14:creationId xmlns:p14="http://schemas.microsoft.com/office/powerpoint/2010/main" val="16608190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Express template engines</a:t>
            </a:r>
            <a:endParaRPr lang="en-ZA" dirty="0"/>
          </a:p>
        </p:txBody>
      </p:sp>
      <p:sp>
        <p:nvSpPr>
          <p:cNvPr id="3" name="Content Placeholder 2"/>
          <p:cNvSpPr>
            <a:spLocks noGrp="1"/>
          </p:cNvSpPr>
          <p:nvPr>
            <p:ph idx="1"/>
          </p:nvPr>
        </p:nvSpPr>
        <p:spPr/>
        <p:txBody>
          <a:bodyPr/>
          <a:lstStyle/>
          <a:p>
            <a:r>
              <a:rPr lang="en-ZA" dirty="0" smtClean="0"/>
              <a:t>Pug (Formerly Jade)</a:t>
            </a:r>
          </a:p>
          <a:p>
            <a:endParaRPr lang="en-ZA" dirty="0"/>
          </a:p>
          <a:p>
            <a:r>
              <a:rPr lang="en-ZA" dirty="0"/>
              <a:t>EJS </a:t>
            </a:r>
            <a:r>
              <a:rPr lang="en-ZA" dirty="0" smtClean="0"/>
              <a:t>- </a:t>
            </a:r>
            <a:r>
              <a:rPr lang="en-ZA" dirty="0"/>
              <a:t>Embedded JavaScript template </a:t>
            </a:r>
            <a:r>
              <a:rPr lang="en-ZA" dirty="0" smtClean="0"/>
              <a:t>engine</a:t>
            </a:r>
          </a:p>
          <a:p>
            <a:endParaRPr lang="en-ZA" dirty="0"/>
          </a:p>
          <a:p>
            <a:r>
              <a:rPr lang="en-ZA" dirty="0" err="1" smtClean="0"/>
              <a:t>hbs</a:t>
            </a:r>
            <a:r>
              <a:rPr lang="en-ZA" dirty="0" smtClean="0"/>
              <a:t> – Express adapter for Handlebars.js (Moustache syntax)</a:t>
            </a:r>
          </a:p>
          <a:p>
            <a:endParaRPr lang="en-ZA" dirty="0"/>
          </a:p>
          <a:p>
            <a:r>
              <a:rPr lang="en-ZA" dirty="0" smtClean="0"/>
              <a:t>Comprehensive list at https</a:t>
            </a:r>
            <a:r>
              <a:rPr lang="en-ZA" dirty="0"/>
              <a:t>://github.com/expressjs/express/wiki?_#template-engines</a:t>
            </a:r>
          </a:p>
        </p:txBody>
      </p:sp>
    </p:spTree>
    <p:extLst>
      <p:ext uri="{BB962C8B-B14F-4D97-AF65-F5344CB8AC3E}">
        <p14:creationId xmlns:p14="http://schemas.microsoft.com/office/powerpoint/2010/main" val="28325219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err="1"/>
              <a:t>h</a:t>
            </a:r>
            <a:r>
              <a:rPr lang="en-ZA" dirty="0" err="1" smtClean="0"/>
              <a:t>bs</a:t>
            </a:r>
            <a:r>
              <a:rPr lang="en-ZA" dirty="0" smtClean="0"/>
              <a:t>		</a:t>
            </a:r>
            <a:endParaRPr lang="en-ZA" dirty="0"/>
          </a:p>
        </p:txBody>
      </p:sp>
      <p:sp>
        <p:nvSpPr>
          <p:cNvPr id="3" name="Content Placeholder 2"/>
          <p:cNvSpPr>
            <a:spLocks noGrp="1"/>
          </p:cNvSpPr>
          <p:nvPr>
            <p:ph idx="1"/>
          </p:nvPr>
        </p:nvSpPr>
        <p:spPr/>
        <p:txBody>
          <a:bodyPr/>
          <a:lstStyle/>
          <a:p>
            <a:r>
              <a:rPr lang="en-ZA" dirty="0" smtClean="0"/>
              <a:t>Handlebars </a:t>
            </a:r>
            <a:r>
              <a:rPr lang="en-ZA" dirty="0" err="1" smtClean="0"/>
              <a:t>api</a:t>
            </a:r>
            <a:endParaRPr lang="en-ZA" dirty="0" smtClean="0"/>
          </a:p>
          <a:p>
            <a:endParaRPr lang="en-ZA" dirty="0" smtClean="0"/>
          </a:p>
          <a:p>
            <a:r>
              <a:rPr lang="en-ZA" dirty="0" smtClean="0"/>
              <a:t>To Use:</a:t>
            </a:r>
            <a:endParaRPr lang="en-ZA" dirty="0"/>
          </a:p>
          <a:p>
            <a:endParaRPr lang="en-ZA" dirty="0" smtClean="0"/>
          </a:p>
          <a:p>
            <a:endParaRPr lang="en-ZA" dirty="0"/>
          </a:p>
          <a:p>
            <a:pPr marL="0" indent="0">
              <a:buNone/>
            </a:pPr>
            <a:endParaRPr lang="en-ZA" dirty="0" smtClean="0"/>
          </a:p>
          <a:p>
            <a:r>
              <a:rPr lang="en-ZA" dirty="0" smtClean="0"/>
              <a:t>To render a page: </a:t>
            </a:r>
          </a:p>
          <a:p>
            <a:endParaRPr lang="en-ZA" dirty="0"/>
          </a:p>
          <a:p>
            <a:endParaRPr lang="en-ZA" dirty="0"/>
          </a:p>
        </p:txBody>
      </p:sp>
      <p:sp>
        <p:nvSpPr>
          <p:cNvPr id="5" name="Rectangle 2"/>
          <p:cNvSpPr>
            <a:spLocks noChangeArrowheads="1"/>
          </p:cNvSpPr>
          <p:nvPr/>
        </p:nvSpPr>
        <p:spPr bwMode="auto">
          <a:xfrm>
            <a:off x="1890728" y="3589527"/>
            <a:ext cx="8283303" cy="70788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a:t>
            </a:r>
            <a:r>
              <a:rPr kumimoji="0" lang="en-US" sz="2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set</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'view-engine'</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hbs</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//set</a:t>
            </a:r>
            <a:r>
              <a:rPr kumimoji="0" lang="en-US" sz="2000" b="0" i="0" u="none" strike="noStrike" cap="none" normalizeH="0" dirty="0" smtClean="0">
                <a:ln>
                  <a:noFill/>
                </a:ln>
                <a:solidFill>
                  <a:srgbClr val="CC7832"/>
                </a:solidFill>
                <a:effectLst/>
                <a:latin typeface="Courier New" panose="02070309020205020404" pitchFamily="49" charset="0"/>
                <a:cs typeface="Courier New" panose="02070309020205020404" pitchFamily="49" charset="0"/>
              </a:rPr>
              <a:t> the view engine</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a:t>
            </a:r>
            <a:r>
              <a:rPr kumimoji="0" lang="en-US" sz="2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set</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'views'</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'../pages'</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//path to templates</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2957688" y="5219607"/>
            <a:ext cx="5881511"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a:t>
            </a:r>
            <a:r>
              <a:rPr kumimoji="0" lang="en-US" sz="2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render</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hello.hbs</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lang="en-US" sz="2000" dirty="0" smtClean="0">
                <a:solidFill>
                  <a:srgbClr val="A9B7C6"/>
                </a:solidFill>
                <a:latin typeface="Courier New" panose="02070309020205020404" pitchFamily="49" charset="0"/>
                <a:cs typeface="Courier New" panose="02070309020205020404" pitchFamily="49" charset="0"/>
              </a:rPr>
              <a:t>context</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95862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Hello</a:t>
            </a:r>
            <a:endParaRPr lang="en-ZA" dirty="0"/>
          </a:p>
        </p:txBody>
      </p:sp>
      <p:sp>
        <p:nvSpPr>
          <p:cNvPr id="4" name="Rectangle 1"/>
          <p:cNvSpPr>
            <a:spLocks noGrp="1" noChangeArrowheads="1"/>
          </p:cNvSpPr>
          <p:nvPr>
            <p:ph idx="1"/>
          </p:nvPr>
        </p:nvSpPr>
        <p:spPr bwMode="auto">
          <a:xfrm>
            <a:off x="3203045" y="1741294"/>
            <a:ext cx="4647426" cy="255454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&lt;div&gt;</a:t>
            </a:r>
            <a:br>
              <a:rPr kumimoji="0" lang="en-US"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if name</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Hello </a:t>
            </a:r>
            <a:r>
              <a:rPr kumimoji="0" lang="en-US"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&lt;b&gt;</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name</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&lt;/b&gt;</a:t>
            </a:r>
            <a:br>
              <a:rPr kumimoji="0" lang="en-US"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else</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Hello </a:t>
            </a:r>
            <a:r>
              <a:rPr kumimoji="0" lang="en-US"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&lt;b&gt;</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Stranger</a:t>
            </a:r>
            <a:r>
              <a:rPr kumimoji="0" lang="en-US"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&lt;/b&gt;</a:t>
            </a:r>
            <a:br>
              <a:rPr kumimoji="0" lang="en-US"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if</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&lt;/div&gt;</a:t>
            </a:r>
            <a:br>
              <a:rPr kumimoji="0" lang="en-US"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endParaRPr kumimoji="0" lang="en-US" b="0" i="0" u="none" strike="noStrike" cap="none" normalizeH="0" baseline="0" dirty="0" smtClean="0">
              <a:ln>
                <a:noFill/>
              </a:ln>
              <a:solidFill>
                <a:schemeClr val="tx1"/>
              </a:solidFill>
              <a:effectLst/>
              <a:latin typeface="Arial" panose="020B0604020202020204" pitchFamily="34" charset="0"/>
            </a:endParaRPr>
          </a:p>
        </p:txBody>
      </p:sp>
      <p:sp>
        <p:nvSpPr>
          <p:cNvPr id="8" name="TextBox 7"/>
          <p:cNvSpPr txBox="1"/>
          <p:nvPr/>
        </p:nvSpPr>
        <p:spPr>
          <a:xfrm>
            <a:off x="1354665" y="5260238"/>
            <a:ext cx="970845" cy="646331"/>
          </a:xfrm>
          <a:prstGeom prst="rect">
            <a:avLst/>
          </a:prstGeom>
          <a:noFill/>
        </p:spPr>
        <p:txBody>
          <a:bodyPr wrap="square" rtlCol="0">
            <a:spAutoFit/>
          </a:bodyPr>
          <a:lstStyle/>
          <a:p>
            <a:r>
              <a:rPr lang="en-ZA" dirty="0" smtClean="0"/>
              <a:t>Code</a:t>
            </a:r>
          </a:p>
          <a:p>
            <a:endParaRPr lang="en-ZA" dirty="0"/>
          </a:p>
        </p:txBody>
      </p:sp>
    </p:spTree>
    <p:extLst>
      <p:ext uri="{BB962C8B-B14F-4D97-AF65-F5344CB8AC3E}">
        <p14:creationId xmlns:p14="http://schemas.microsoft.com/office/powerpoint/2010/main" val="32726540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Block helpers	</a:t>
            </a:r>
            <a:endParaRPr lang="en-ZA" dirty="0"/>
          </a:p>
        </p:txBody>
      </p:sp>
      <p:sp>
        <p:nvSpPr>
          <p:cNvPr id="3" name="Content Placeholder 2"/>
          <p:cNvSpPr>
            <a:spLocks noGrp="1"/>
          </p:cNvSpPr>
          <p:nvPr>
            <p:ph idx="1"/>
          </p:nvPr>
        </p:nvSpPr>
        <p:spPr/>
        <p:txBody>
          <a:bodyPr/>
          <a:lstStyle/>
          <a:p>
            <a:r>
              <a:rPr lang="en-ZA" dirty="0" smtClean="0"/>
              <a:t>#each – iterate through a list </a:t>
            </a:r>
          </a:p>
          <a:p>
            <a:endParaRPr lang="en-ZA" dirty="0"/>
          </a:p>
          <a:p>
            <a:r>
              <a:rPr lang="en-ZA" dirty="0" smtClean="0"/>
              <a:t>#with – switch context </a:t>
            </a:r>
          </a:p>
          <a:p>
            <a:endParaRPr lang="en-ZA" dirty="0"/>
          </a:p>
          <a:p>
            <a:r>
              <a:rPr lang="en-ZA" dirty="0" smtClean="0"/>
              <a:t>#if – render conditionally. [], {} are also </a:t>
            </a:r>
            <a:r>
              <a:rPr lang="en-ZA" dirty="0" err="1" smtClean="0"/>
              <a:t>falsy</a:t>
            </a:r>
            <a:r>
              <a:rPr lang="en-ZA" dirty="0" smtClean="0"/>
              <a:t>.</a:t>
            </a:r>
          </a:p>
          <a:p>
            <a:endParaRPr lang="en-ZA" dirty="0" smtClean="0"/>
          </a:p>
          <a:p>
            <a:r>
              <a:rPr lang="en-ZA" dirty="0" smtClean="0"/>
              <a:t>#unless – opposite of #if</a:t>
            </a:r>
          </a:p>
          <a:p>
            <a:endParaRPr lang="en-ZA" dirty="0"/>
          </a:p>
          <a:p>
            <a:r>
              <a:rPr lang="en-ZA" dirty="0" smtClean="0"/>
              <a:t>More at: http</a:t>
            </a:r>
            <a:r>
              <a:rPr lang="en-ZA" dirty="0"/>
              <a:t>://handlebarsjs.com/block_helpers.html</a:t>
            </a:r>
          </a:p>
        </p:txBody>
      </p:sp>
    </p:spTree>
    <p:extLst>
      <p:ext uri="{BB962C8B-B14F-4D97-AF65-F5344CB8AC3E}">
        <p14:creationId xmlns:p14="http://schemas.microsoft.com/office/powerpoint/2010/main" val="12078954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Partials </a:t>
            </a:r>
            <a:endParaRPr lang="en-ZA" dirty="0"/>
          </a:p>
        </p:txBody>
      </p:sp>
      <p:sp>
        <p:nvSpPr>
          <p:cNvPr id="3" name="Content Placeholder 2"/>
          <p:cNvSpPr>
            <a:spLocks noGrp="1"/>
          </p:cNvSpPr>
          <p:nvPr>
            <p:ph idx="1"/>
          </p:nvPr>
        </p:nvSpPr>
        <p:spPr/>
        <p:txBody>
          <a:bodyPr/>
          <a:lstStyle/>
          <a:p>
            <a:r>
              <a:rPr lang="en-ZA" dirty="0" smtClean="0"/>
              <a:t>Reusable templates</a:t>
            </a:r>
          </a:p>
          <a:p>
            <a:endParaRPr lang="en-ZA" dirty="0" smtClean="0"/>
          </a:p>
          <a:p>
            <a:r>
              <a:rPr lang="en-ZA" dirty="0" smtClean="0"/>
              <a:t>Can be in injected into other templates</a:t>
            </a:r>
            <a:endParaRPr lang="en-ZA" dirty="0"/>
          </a:p>
          <a:p>
            <a:endParaRPr lang="en-ZA" dirty="0" smtClean="0"/>
          </a:p>
          <a:p>
            <a:r>
              <a:rPr lang="en-ZA" dirty="0" smtClean="0"/>
              <a:t>Useful for </a:t>
            </a:r>
            <a:r>
              <a:rPr lang="en-ZA" dirty="0" err="1" smtClean="0"/>
              <a:t>navbars</a:t>
            </a:r>
            <a:r>
              <a:rPr lang="en-ZA" dirty="0" smtClean="0"/>
              <a:t>, footers, sidebars</a:t>
            </a:r>
          </a:p>
          <a:p>
            <a:endParaRPr lang="en-ZA" dirty="0"/>
          </a:p>
        </p:txBody>
      </p:sp>
      <p:sp>
        <p:nvSpPr>
          <p:cNvPr id="4" name="Rectangle 1"/>
          <p:cNvSpPr>
            <a:spLocks noChangeArrowheads="1"/>
          </p:cNvSpPr>
          <p:nvPr/>
        </p:nvSpPr>
        <p:spPr bwMode="auto">
          <a:xfrm>
            <a:off x="2122311" y="4837612"/>
            <a:ext cx="7123289"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hbs.</a:t>
            </a:r>
            <a:r>
              <a:rPr kumimoji="0" lang="en-US" sz="2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registerPartials</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'../pages/partials'</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44153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Hello World!</a:t>
            </a:r>
            <a:endParaRPr lang="en-ZA" dirty="0"/>
          </a:p>
        </p:txBody>
      </p:sp>
      <p:sp>
        <p:nvSpPr>
          <p:cNvPr id="8" name="Rectangle 5"/>
          <p:cNvSpPr>
            <a:spLocks noGrp="1" noChangeArrowheads="1"/>
          </p:cNvSpPr>
          <p:nvPr>
            <p:ph idx="1"/>
          </p:nvPr>
        </p:nvSpPr>
        <p:spPr bwMode="auto">
          <a:xfrm>
            <a:off x="1103312" y="2580997"/>
            <a:ext cx="8947522" cy="313932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sz="18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express = require(</a:t>
            </a:r>
            <a:r>
              <a:rPr kumimoji="0" lang="en-US" sz="18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'express'</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//Import</a:t>
            </a:r>
            <a:r>
              <a:rPr kumimoji="0" lang="en-US" sz="1800" b="0" i="0" u="none" strike="noStrike" cap="none" normalizeH="0" dirty="0" smtClean="0">
                <a:ln>
                  <a:noFill/>
                </a:ln>
                <a:solidFill>
                  <a:srgbClr val="CC7832"/>
                </a:solidFill>
                <a:effectLst/>
                <a:latin typeface="Courier New" panose="02070309020205020404" pitchFamily="49" charset="0"/>
                <a:cs typeface="Courier New" panose="02070309020205020404" pitchFamily="49" charset="0"/>
              </a:rPr>
              <a:t> Express</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18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sz="18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app = express()</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--Initialize our express app</a:t>
            </a:r>
            <a:b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endPar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app.get</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8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 {</a:t>
            </a:r>
            <a:b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a:t>
            </a:r>
            <a:r>
              <a:rPr kumimoji="0" lang="en-US" sz="18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send</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'Hello World!'</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app.listen</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lang="en-US" sz="1800" dirty="0" smtClean="0">
                <a:solidFill>
                  <a:srgbClr val="6897BB"/>
                </a:solidFill>
                <a:latin typeface="Courier New" panose="02070309020205020404" pitchFamily="49" charset="0"/>
                <a:cs typeface="Courier New" panose="02070309020205020404" pitchFamily="49" charset="0"/>
              </a:rPr>
              <a:t>1330</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8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8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console</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log</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‘Server running on port 1330’</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82038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The request object</a:t>
            </a:r>
            <a:endParaRPr lang="en-ZA" dirty="0"/>
          </a:p>
        </p:txBody>
      </p:sp>
      <p:sp>
        <p:nvSpPr>
          <p:cNvPr id="3" name="Content Placeholder 2"/>
          <p:cNvSpPr>
            <a:spLocks noGrp="1"/>
          </p:cNvSpPr>
          <p:nvPr>
            <p:ph idx="1"/>
          </p:nvPr>
        </p:nvSpPr>
        <p:spPr/>
        <p:txBody>
          <a:bodyPr/>
          <a:lstStyle/>
          <a:p>
            <a:r>
              <a:rPr lang="en-ZA" dirty="0" smtClean="0"/>
              <a:t>Contains all the information pertaining to the incoming request </a:t>
            </a:r>
          </a:p>
          <a:p>
            <a:pPr lvl="1"/>
            <a:r>
              <a:rPr lang="en-ZA" dirty="0"/>
              <a:t>The requested path</a:t>
            </a:r>
          </a:p>
          <a:p>
            <a:pPr lvl="1"/>
            <a:r>
              <a:rPr lang="en-ZA" dirty="0"/>
              <a:t>The query string</a:t>
            </a:r>
          </a:p>
          <a:p>
            <a:pPr lvl="1"/>
            <a:r>
              <a:rPr lang="en-ZA" dirty="0"/>
              <a:t>Request headers</a:t>
            </a:r>
          </a:p>
          <a:p>
            <a:pPr lvl="1"/>
            <a:r>
              <a:rPr lang="en-ZA" dirty="0"/>
              <a:t>Protocol</a:t>
            </a:r>
          </a:p>
          <a:p>
            <a:pPr lvl="1"/>
            <a:r>
              <a:rPr lang="en-ZA" dirty="0"/>
              <a:t>Hostname</a:t>
            </a:r>
          </a:p>
          <a:p>
            <a:pPr lvl="1"/>
            <a:r>
              <a:rPr lang="en-ZA" dirty="0" smtClean="0"/>
              <a:t>And more . . . </a:t>
            </a:r>
            <a:endParaRPr lang="en-ZA" dirty="0"/>
          </a:p>
          <a:p>
            <a:r>
              <a:rPr lang="en-ZA" dirty="0" smtClean="0"/>
              <a:t>Usually the first parameter passed to a handler </a:t>
            </a:r>
          </a:p>
          <a:p>
            <a:r>
              <a:rPr lang="en-ZA" dirty="0" smtClean="0"/>
              <a:t>Usually shortened to </a:t>
            </a:r>
            <a:r>
              <a:rPr lang="en-ZA" dirty="0" err="1" smtClean="0"/>
              <a:t>req</a:t>
            </a:r>
            <a:r>
              <a:rPr lang="en-ZA" dirty="0" smtClean="0"/>
              <a:t> – but of course u can call your parameter anything</a:t>
            </a:r>
          </a:p>
          <a:p>
            <a:endParaRPr lang="en-ZA" dirty="0"/>
          </a:p>
          <a:p>
            <a:endParaRPr lang="en-ZA" dirty="0"/>
          </a:p>
        </p:txBody>
      </p:sp>
    </p:spTree>
    <p:extLst>
      <p:ext uri="{BB962C8B-B14F-4D97-AF65-F5344CB8AC3E}">
        <p14:creationId xmlns:p14="http://schemas.microsoft.com/office/powerpoint/2010/main" val="12744035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The response object</a:t>
            </a:r>
            <a:endParaRPr lang="en-ZA" dirty="0"/>
          </a:p>
        </p:txBody>
      </p:sp>
      <p:sp>
        <p:nvSpPr>
          <p:cNvPr id="3" name="Content Placeholder 2"/>
          <p:cNvSpPr>
            <a:spLocks noGrp="1"/>
          </p:cNvSpPr>
          <p:nvPr>
            <p:ph idx="1"/>
          </p:nvPr>
        </p:nvSpPr>
        <p:spPr/>
        <p:txBody>
          <a:bodyPr/>
          <a:lstStyle/>
          <a:p>
            <a:r>
              <a:rPr lang="en-ZA" dirty="0"/>
              <a:t> contains information and helper methods pertaining to the response</a:t>
            </a:r>
          </a:p>
          <a:p>
            <a:pPr lvl="1"/>
            <a:r>
              <a:rPr lang="en-ZA" dirty="0"/>
              <a:t>Methods to set cookie</a:t>
            </a:r>
          </a:p>
          <a:p>
            <a:pPr lvl="1"/>
            <a:r>
              <a:rPr lang="en-ZA" dirty="0" smtClean="0"/>
              <a:t>Methods </a:t>
            </a:r>
            <a:r>
              <a:rPr lang="en-ZA" dirty="0"/>
              <a:t>to set headers</a:t>
            </a:r>
          </a:p>
          <a:p>
            <a:pPr lvl="1"/>
            <a:r>
              <a:rPr lang="en-ZA" dirty="0"/>
              <a:t>The status code</a:t>
            </a:r>
          </a:p>
          <a:p>
            <a:pPr lvl="1"/>
            <a:r>
              <a:rPr lang="en-ZA" dirty="0" err="1"/>
              <a:t>res.send</a:t>
            </a:r>
            <a:endParaRPr lang="en-ZA" dirty="0"/>
          </a:p>
          <a:p>
            <a:pPr lvl="1"/>
            <a:r>
              <a:rPr lang="en-ZA" dirty="0"/>
              <a:t>and </a:t>
            </a:r>
            <a:r>
              <a:rPr lang="en-ZA" dirty="0" smtClean="0"/>
              <a:t>more</a:t>
            </a:r>
          </a:p>
          <a:p>
            <a:pPr lvl="1"/>
            <a:endParaRPr lang="en-ZA" dirty="0"/>
          </a:p>
          <a:p>
            <a:r>
              <a:rPr lang="en-ZA" dirty="0" err="1"/>
              <a:t>r</a:t>
            </a:r>
            <a:r>
              <a:rPr lang="en-ZA" dirty="0" err="1" smtClean="0"/>
              <a:t>es.send</a:t>
            </a:r>
            <a:r>
              <a:rPr lang="en-ZA" dirty="0" smtClean="0"/>
              <a:t> sends the response back to the client</a:t>
            </a:r>
            <a:endParaRPr lang="en-ZA" dirty="0"/>
          </a:p>
        </p:txBody>
      </p:sp>
    </p:spTree>
    <p:extLst>
      <p:ext uri="{BB962C8B-B14F-4D97-AF65-F5344CB8AC3E}">
        <p14:creationId xmlns:p14="http://schemas.microsoft.com/office/powerpoint/2010/main" val="20527226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Basic routing 	</a:t>
            </a:r>
            <a:endParaRPr lang="en-ZA" dirty="0"/>
          </a:p>
        </p:txBody>
      </p:sp>
      <p:sp>
        <p:nvSpPr>
          <p:cNvPr id="3" name="Content Placeholder 2"/>
          <p:cNvSpPr>
            <a:spLocks noGrp="1"/>
          </p:cNvSpPr>
          <p:nvPr>
            <p:ph idx="1"/>
          </p:nvPr>
        </p:nvSpPr>
        <p:spPr/>
        <p:txBody>
          <a:bodyPr/>
          <a:lstStyle/>
          <a:p>
            <a:r>
              <a:rPr lang="en-ZA" dirty="0" smtClean="0"/>
              <a:t>An express route has the following structure</a:t>
            </a:r>
          </a:p>
          <a:p>
            <a:endParaRPr lang="en-ZA" dirty="0" smtClean="0"/>
          </a:p>
          <a:p>
            <a:pPr marL="0" indent="0">
              <a:buNone/>
            </a:pPr>
            <a:r>
              <a:rPr lang="en-ZA" sz="2800" dirty="0" smtClean="0"/>
              <a:t>		</a:t>
            </a:r>
            <a:r>
              <a:rPr lang="en-ZA" sz="2800" dirty="0" err="1" smtClean="0"/>
              <a:t>app.METHOD</a:t>
            </a:r>
            <a:r>
              <a:rPr lang="en-ZA" sz="2800" dirty="0" smtClean="0"/>
              <a:t>(ROUTE</a:t>
            </a:r>
            <a:r>
              <a:rPr lang="en-ZA" sz="2800" dirty="0"/>
              <a:t>, HANDLER</a:t>
            </a:r>
            <a:r>
              <a:rPr lang="en-ZA" sz="2800" dirty="0" smtClean="0"/>
              <a:t>);</a:t>
            </a:r>
          </a:p>
          <a:p>
            <a:pPr marL="0" indent="0">
              <a:buNone/>
            </a:pPr>
            <a:endParaRPr lang="en-ZA" sz="2800" dirty="0"/>
          </a:p>
          <a:p>
            <a:r>
              <a:rPr lang="en-ZA" dirty="0" smtClean="0"/>
              <a:t>App = instance of our app</a:t>
            </a:r>
          </a:p>
          <a:p>
            <a:r>
              <a:rPr lang="en-ZA" dirty="0"/>
              <a:t>METHOD </a:t>
            </a:r>
            <a:r>
              <a:rPr lang="en-ZA" dirty="0" smtClean="0"/>
              <a:t>= </a:t>
            </a:r>
            <a:r>
              <a:rPr lang="en-ZA" dirty="0"/>
              <a:t>any of the HTTP request methods (get, put, post, patch etc</a:t>
            </a:r>
            <a:r>
              <a:rPr lang="en-ZA" dirty="0" smtClean="0"/>
              <a:t>.)</a:t>
            </a:r>
          </a:p>
          <a:p>
            <a:r>
              <a:rPr lang="en-ZA" dirty="0"/>
              <a:t>ROUTE </a:t>
            </a:r>
            <a:r>
              <a:rPr lang="en-ZA" dirty="0" smtClean="0"/>
              <a:t>= </a:t>
            </a:r>
            <a:r>
              <a:rPr lang="en-ZA" dirty="0"/>
              <a:t>a path in our app</a:t>
            </a:r>
          </a:p>
          <a:p>
            <a:r>
              <a:rPr lang="en-ZA" dirty="0"/>
              <a:t>HANDLER executed when the requested route matches ROUTE .</a:t>
            </a:r>
          </a:p>
        </p:txBody>
      </p:sp>
    </p:spTree>
    <p:extLst>
      <p:ext uri="{BB962C8B-B14F-4D97-AF65-F5344CB8AC3E}">
        <p14:creationId xmlns:p14="http://schemas.microsoft.com/office/powerpoint/2010/main" val="40077477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Basic Routing </a:t>
            </a:r>
            <a:endParaRPr lang="en-ZA" dirty="0"/>
          </a:p>
        </p:txBody>
      </p:sp>
      <p:sp>
        <p:nvSpPr>
          <p:cNvPr id="9" name="Rectangle 5"/>
          <p:cNvSpPr>
            <a:spLocks noChangeArrowheads="1"/>
          </p:cNvSpPr>
          <p:nvPr/>
        </p:nvSpPr>
        <p:spPr bwMode="auto">
          <a:xfrm>
            <a:off x="646111" y="1446834"/>
            <a:ext cx="8631239" cy="440120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solidFill>
                <a:srgbClr val="A9B7C6"/>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solidFill>
                <a:srgbClr val="A9B7C6"/>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a:t>
            </a:r>
            <a:r>
              <a:rPr kumimoji="0" lang="en-US" sz="2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get</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20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 {</a:t>
            </a:r>
            <a:b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res.send</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“Hello World"</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solidFill>
                <a:srgbClr val="CC7832"/>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solidFill>
                <a:srgbClr val="CC7832"/>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cxnSp>
        <p:nvCxnSpPr>
          <p:cNvPr id="11" name="Straight Arrow Connector 10"/>
          <p:cNvCxnSpPr/>
          <p:nvPr/>
        </p:nvCxnSpPr>
        <p:spPr>
          <a:xfrm flipV="1">
            <a:off x="1568960" y="2238375"/>
            <a:ext cx="355460" cy="85896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2259569" y="2252663"/>
            <a:ext cx="1381125" cy="80962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615810" y="2252664"/>
            <a:ext cx="2737365" cy="84467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424265" y="1681758"/>
            <a:ext cx="1438275" cy="923330"/>
          </a:xfrm>
          <a:prstGeom prst="rect">
            <a:avLst/>
          </a:prstGeom>
          <a:noFill/>
        </p:spPr>
        <p:txBody>
          <a:bodyPr wrap="square" rtlCol="0">
            <a:spAutoFit/>
          </a:bodyPr>
          <a:lstStyle/>
          <a:p>
            <a:r>
              <a:rPr lang="en-ZA" dirty="0" smtClean="0"/>
              <a:t>HTTP Method</a:t>
            </a:r>
          </a:p>
          <a:p>
            <a:endParaRPr lang="en-ZA" dirty="0"/>
          </a:p>
        </p:txBody>
      </p:sp>
      <p:sp>
        <p:nvSpPr>
          <p:cNvPr id="18" name="TextBox 17"/>
          <p:cNvSpPr txBox="1"/>
          <p:nvPr/>
        </p:nvSpPr>
        <p:spPr>
          <a:xfrm>
            <a:off x="3425679" y="1958757"/>
            <a:ext cx="1481045" cy="369332"/>
          </a:xfrm>
          <a:prstGeom prst="rect">
            <a:avLst/>
          </a:prstGeom>
          <a:noFill/>
        </p:spPr>
        <p:txBody>
          <a:bodyPr wrap="square" rtlCol="0">
            <a:spAutoFit/>
          </a:bodyPr>
          <a:lstStyle/>
          <a:p>
            <a:r>
              <a:rPr lang="en-ZA" dirty="0" smtClean="0"/>
              <a:t>Path</a:t>
            </a:r>
            <a:endParaRPr lang="en-ZA" dirty="0"/>
          </a:p>
        </p:txBody>
      </p:sp>
      <p:sp>
        <p:nvSpPr>
          <p:cNvPr id="20" name="TextBox 19"/>
          <p:cNvSpPr txBox="1"/>
          <p:nvPr/>
        </p:nvSpPr>
        <p:spPr>
          <a:xfrm>
            <a:off x="6400800" y="1958757"/>
            <a:ext cx="2147841" cy="369332"/>
          </a:xfrm>
          <a:prstGeom prst="rect">
            <a:avLst/>
          </a:prstGeom>
          <a:noFill/>
        </p:spPr>
        <p:txBody>
          <a:bodyPr wrap="square" rtlCol="0">
            <a:spAutoFit/>
          </a:bodyPr>
          <a:lstStyle/>
          <a:p>
            <a:r>
              <a:rPr lang="en-ZA" dirty="0" smtClean="0"/>
              <a:t>Handler</a:t>
            </a:r>
          </a:p>
        </p:txBody>
      </p:sp>
    </p:spTree>
    <p:extLst>
      <p:ext uri="{BB962C8B-B14F-4D97-AF65-F5344CB8AC3E}">
        <p14:creationId xmlns:p14="http://schemas.microsoft.com/office/powerpoint/2010/main" val="31405671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Routing examples</a:t>
            </a:r>
            <a:endParaRPr lang="en-ZA" dirty="0"/>
          </a:p>
        </p:txBody>
      </p:sp>
      <p:sp>
        <p:nvSpPr>
          <p:cNvPr id="8" name="Rectangle 5"/>
          <p:cNvSpPr>
            <a:spLocks noGrp="1" noChangeArrowheads="1"/>
          </p:cNvSpPr>
          <p:nvPr>
            <p:ph idx="1"/>
          </p:nvPr>
        </p:nvSpPr>
        <p:spPr bwMode="auto">
          <a:xfrm>
            <a:off x="1103312" y="2996496"/>
            <a:ext cx="8440738"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18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app</a:t>
            </a:r>
            <a:r>
              <a:rPr kumimoji="0" 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.post</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8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 {</a:t>
            </a:r>
            <a:b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a:t>
            </a:r>
            <a:r>
              <a:rPr kumimoji="0" lang="en-US" sz="18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send</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'Got a POST request'</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18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app</a:t>
            </a:r>
            <a:r>
              <a:rPr kumimoji="0" 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.put</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8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 {</a:t>
            </a:r>
            <a:b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a:t>
            </a:r>
            <a:r>
              <a:rPr kumimoji="0" lang="en-US" sz="18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send</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'Got a Put request'</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532935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3963</TotalTime>
  <Words>2277</Words>
  <Application>Microsoft Office PowerPoint</Application>
  <PresentationFormat>Widescreen</PresentationFormat>
  <Paragraphs>374</Paragraphs>
  <Slides>39</Slides>
  <Notes>36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 Unicode MS</vt:lpstr>
      <vt:lpstr>Arial</vt:lpstr>
      <vt:lpstr>Calibri</vt:lpstr>
      <vt:lpstr>Century Gothic</vt:lpstr>
      <vt:lpstr>Courier New</vt:lpstr>
      <vt:lpstr>Times New Roman</vt:lpstr>
      <vt:lpstr>Wingdings 3</vt:lpstr>
      <vt:lpstr>Ion</vt:lpstr>
      <vt:lpstr>GET STARTED WITH EXPRESS JS</vt:lpstr>
      <vt:lpstr>INTRO  </vt:lpstr>
      <vt:lpstr>Installation   </vt:lpstr>
      <vt:lpstr>Hello World!</vt:lpstr>
      <vt:lpstr>The request object</vt:lpstr>
      <vt:lpstr>The response object</vt:lpstr>
      <vt:lpstr>Basic routing  </vt:lpstr>
      <vt:lpstr>Basic Routing </vt:lpstr>
      <vt:lpstr>Routing examples</vt:lpstr>
      <vt:lpstr>String pattern matching</vt:lpstr>
      <vt:lpstr>Route Parameters</vt:lpstr>
      <vt:lpstr>Route Parameters - Example</vt:lpstr>
      <vt:lpstr>Positioning of handlers with route parameters</vt:lpstr>
      <vt:lpstr>Positioning of handlers with route parameters</vt:lpstr>
      <vt:lpstr>Positioning of handlers with route parameters</vt:lpstr>
      <vt:lpstr>Express.Router()</vt:lpstr>
      <vt:lpstr>Express.Router()</vt:lpstr>
      <vt:lpstr>Express.Router()</vt:lpstr>
      <vt:lpstr>Middleware</vt:lpstr>
      <vt:lpstr>Examples of useful middleware</vt:lpstr>
      <vt:lpstr>Middleware example - logger</vt:lpstr>
      <vt:lpstr>Route level middleware</vt:lpstr>
      <vt:lpstr>Middleware</vt:lpstr>
      <vt:lpstr>Middleware </vt:lpstr>
      <vt:lpstr>Error handling middleware</vt:lpstr>
      <vt:lpstr>Error handler example</vt:lpstr>
      <vt:lpstr>Error handler example</vt:lpstr>
      <vt:lpstr>Common Middleware - Morgan logger</vt:lpstr>
      <vt:lpstr>Common middleware – Body Parser</vt:lpstr>
      <vt:lpstr>Cors</vt:lpstr>
      <vt:lpstr>Cors resources</vt:lpstr>
      <vt:lpstr>JSON Schema</vt:lpstr>
      <vt:lpstr>JSON Schema</vt:lpstr>
      <vt:lpstr>Templating</vt:lpstr>
      <vt:lpstr>Express template engines</vt:lpstr>
      <vt:lpstr>hbs  </vt:lpstr>
      <vt:lpstr>Hello</vt:lpstr>
      <vt:lpstr>Block helpers </vt:lpstr>
      <vt:lpstr>Partials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EXPRESS JS</dc:title>
  <dc:creator>Sello Mkantjwa</dc:creator>
  <cp:lastModifiedBy>Sello Mkantjwa</cp:lastModifiedBy>
  <cp:revision>189</cp:revision>
  <dcterms:created xsi:type="dcterms:W3CDTF">2016-02-29T19:21:01Z</dcterms:created>
  <dcterms:modified xsi:type="dcterms:W3CDTF">2016-06-12T21:09:39Z</dcterms:modified>
</cp:coreProperties>
</file>