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7"/>
  </p:notesMasterIdLst>
  <p:handoutMasterIdLst>
    <p:handoutMasterId r:id="rId8"/>
  </p:handoutMasterIdLst>
  <p:sldIdLst>
    <p:sldId id="377" r:id="rId4"/>
    <p:sldId id="378" r:id="rId5"/>
    <p:sldId id="37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pendix" id="{51677CD1-0F50-486D-8203-DC664348DC45}">
          <p14:sldIdLst>
            <p14:sldId id="377"/>
            <p14:sldId id="378"/>
            <p14:sldId id="379"/>
          </p14:sldIdLst>
        </p14:section>
      </p14:sectionLst>
    </p:ex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yam Kaywan" initials="PK" lastIdx="1" clrIdx="0">
    <p:extLst>
      <p:ext uri="{19B8F6BF-5375-455C-9EA6-DF929625EA0E}">
        <p15:presenceInfo xmlns:p15="http://schemas.microsoft.com/office/powerpoint/2012/main" userId="31810e77abbcd11d" providerId="Windows Live"/>
      </p:ext>
    </p:extLst>
  </p:cmAuthor>
  <p:cmAuthor id="2" name="Kaywan, Paymaneh" initials="KP" lastIdx="1" clrIdx="1">
    <p:extLst>
      <p:ext uri="{19B8F6BF-5375-455C-9EA6-DF929625EA0E}">
        <p15:presenceInfo xmlns:p15="http://schemas.microsoft.com/office/powerpoint/2012/main" userId="S-1-5-21-1287501387-3249052258-898514827-12472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3D3"/>
    <a:srgbClr val="CFCFCF"/>
    <a:srgbClr val="E4E4E4"/>
    <a:srgbClr val="0DBEFC"/>
    <a:srgbClr val="0081AA"/>
    <a:srgbClr val="24A6CE"/>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4" autoAdjust="0"/>
    <p:restoredTop sz="79020" autoAdjust="0"/>
  </p:normalViewPr>
  <p:slideViewPr>
    <p:cSldViewPr snapToGrid="0" showGuides="1">
      <p:cViewPr varScale="1">
        <p:scale>
          <a:sx n="93" d="100"/>
          <a:sy n="93" d="100"/>
        </p:scale>
        <p:origin x="1116" y="64"/>
      </p:cViewPr>
      <p:guideLst>
        <p:guide orient="horz" pos="213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CF5C2C-04CF-4049-9CAB-24DF01FF70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0E153A-E233-4E98-A643-6CC8F8977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F05374-AB5E-4E21-8A4B-CE55966C7BBC}" type="datetimeFigureOut">
              <a:rPr lang="en-US" smtClean="0"/>
              <a:t>9/16/2021</a:t>
            </a:fld>
            <a:endParaRPr lang="en-US" dirty="0"/>
          </a:p>
        </p:txBody>
      </p:sp>
      <p:sp>
        <p:nvSpPr>
          <p:cNvPr id="4" name="Footer Placeholder 3">
            <a:extLst>
              <a:ext uri="{FF2B5EF4-FFF2-40B4-BE49-F238E27FC236}">
                <a16:creationId xmlns:a16="http://schemas.microsoft.com/office/drawing/2014/main" id="{7E9D8DB4-BD42-458A-A29D-FBA986753D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371118-AEA9-462D-A93F-C6120FABF5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B57ED-7740-4ABC-B4ED-3BE39287CF66}" type="slidenum">
              <a:rPr lang="en-US" smtClean="0"/>
              <a:t>‹#›</a:t>
            </a:fld>
            <a:endParaRPr lang="en-US" dirty="0"/>
          </a:p>
        </p:txBody>
      </p:sp>
    </p:spTree>
    <p:extLst>
      <p:ext uri="{BB962C8B-B14F-4D97-AF65-F5344CB8AC3E}">
        <p14:creationId xmlns:p14="http://schemas.microsoft.com/office/powerpoint/2010/main" val="284352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ED2C6-10E0-4A7C-AB22-C231623A6E8E}" type="datetimeFigureOut">
              <a:rPr lang="en-US" smtClean="0"/>
              <a:t>9/16/2021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BA002-EE9D-4AAD-95D8-611292D92FD3}" type="slidenum">
              <a:rPr lang="en-US" smtClean="0"/>
              <a:t>‹#›</a:t>
            </a:fld>
            <a:endParaRPr lang="en-US" dirty="0"/>
          </a:p>
        </p:txBody>
      </p:sp>
    </p:spTree>
    <p:extLst>
      <p:ext uri="{BB962C8B-B14F-4D97-AF65-F5344CB8AC3E}">
        <p14:creationId xmlns:p14="http://schemas.microsoft.com/office/powerpoint/2010/main" val="345566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D314E47-7BA4-4F05-BA76-61BD2AD8F8EA}" type="slidenum">
              <a:rPr lang="en-CA" smtClean="0"/>
              <a:t>1</a:t>
            </a:fld>
            <a:endParaRPr lang="en-CA" dirty="0"/>
          </a:p>
        </p:txBody>
      </p:sp>
    </p:spTree>
    <p:extLst>
      <p:ext uri="{BB962C8B-B14F-4D97-AF65-F5344CB8AC3E}">
        <p14:creationId xmlns:p14="http://schemas.microsoft.com/office/powerpoint/2010/main" val="232662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D314E47-7BA4-4F05-BA76-61BD2AD8F8EA}" type="slidenum">
              <a:rPr lang="en-CA" smtClean="0"/>
              <a:t>2</a:t>
            </a:fld>
            <a:endParaRPr lang="en-CA" dirty="0"/>
          </a:p>
        </p:txBody>
      </p:sp>
    </p:spTree>
    <p:extLst>
      <p:ext uri="{BB962C8B-B14F-4D97-AF65-F5344CB8AC3E}">
        <p14:creationId xmlns:p14="http://schemas.microsoft.com/office/powerpoint/2010/main" val="278949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D314E47-7BA4-4F05-BA76-61BD2AD8F8EA}" type="slidenum">
              <a:rPr lang="en-CA" smtClean="0"/>
              <a:t>3</a:t>
            </a:fld>
            <a:endParaRPr lang="en-CA" dirty="0"/>
          </a:p>
        </p:txBody>
      </p:sp>
    </p:spTree>
    <p:extLst>
      <p:ext uri="{BB962C8B-B14F-4D97-AF65-F5344CB8AC3E}">
        <p14:creationId xmlns:p14="http://schemas.microsoft.com/office/powerpoint/2010/main" val="2450112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B32FE9E-0110-435E-BEDF-9C8B53840C20}"/>
              </a:ext>
            </a:extLst>
          </p:cNvPr>
          <p:cNvSpPr/>
          <p:nvPr userDrawn="1"/>
        </p:nvSpPr>
        <p:spPr>
          <a:xfrm flipH="1">
            <a:off x="0" y="0"/>
            <a:ext cx="12192001" cy="6858000"/>
          </a:xfrm>
          <a:custGeom>
            <a:avLst/>
            <a:gdLst>
              <a:gd name="connsiteX0" fmla="*/ 12192001 w 12192001"/>
              <a:gd name="connsiteY0" fmla="*/ 0 h 6858000"/>
              <a:gd name="connsiteX1" fmla="*/ 3518686 w 12192001"/>
              <a:gd name="connsiteY1" fmla="*/ 0 h 6858000"/>
              <a:gd name="connsiteX2" fmla="*/ 0 w 12192001"/>
              <a:gd name="connsiteY2" fmla="*/ 3092154 h 6858000"/>
              <a:gd name="connsiteX3" fmla="*/ 0 w 12192001"/>
              <a:gd name="connsiteY3" fmla="*/ 6858000 h 6858000"/>
              <a:gd name="connsiteX4" fmla="*/ 5603032 w 12192001"/>
              <a:gd name="connsiteY4" fmla="*/ 6858000 h 6858000"/>
              <a:gd name="connsiteX5" fmla="*/ 12192001 w 12192001"/>
              <a:gd name="connsiteY5" fmla="*/ 10677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1" h="6858000">
                <a:moveTo>
                  <a:pt x="12192001" y="0"/>
                </a:moveTo>
                <a:lnTo>
                  <a:pt x="3518686" y="0"/>
                </a:lnTo>
                <a:lnTo>
                  <a:pt x="0" y="3092154"/>
                </a:lnTo>
                <a:lnTo>
                  <a:pt x="0" y="6858000"/>
                </a:lnTo>
                <a:lnTo>
                  <a:pt x="5603032" y="6858000"/>
                </a:lnTo>
                <a:lnTo>
                  <a:pt x="12192001" y="106774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5486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3375"/>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1350"/>
            </a:lvl1pPr>
            <a:lvl2pPr marL="257173" indent="0" algn="ctr">
              <a:buNone/>
              <a:defRPr sz="1125"/>
            </a:lvl2pPr>
            <a:lvl3pPr marL="514347" indent="0" algn="ctr">
              <a:buNone/>
              <a:defRPr sz="1013"/>
            </a:lvl3pPr>
            <a:lvl4pPr marL="771519" indent="0" algn="ctr">
              <a:buNone/>
              <a:defRPr sz="900"/>
            </a:lvl4pPr>
            <a:lvl5pPr marL="1028694" indent="0" algn="ctr">
              <a:buNone/>
              <a:defRPr sz="900"/>
            </a:lvl5pPr>
            <a:lvl6pPr marL="1285867" indent="0" algn="ctr">
              <a:buNone/>
              <a:defRPr sz="900"/>
            </a:lvl6pPr>
            <a:lvl7pPr marL="1543040" indent="0" algn="ctr">
              <a:buNone/>
              <a:defRPr sz="900"/>
            </a:lvl7pPr>
            <a:lvl8pPr marL="1800214" indent="0" algn="ctr">
              <a:buNone/>
              <a:defRPr sz="900"/>
            </a:lvl8pPr>
            <a:lvl9pPr marL="2057387" indent="0" algn="ctr">
              <a:buNone/>
              <a:defRPr sz="9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739CA98F-C895-4A0F-AE71-B15AEFD822A8}" type="datetimeFigureOut">
              <a:rPr lang="en-CA" smtClean="0"/>
              <a:t>2021-09-16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B5F49DC-7F0D-4467-871E-BE0B85D5B3D4}" type="slidenum">
              <a:rPr lang="en-CA" smtClean="0"/>
              <a:t>‹#›</a:t>
            </a:fld>
            <a:endParaRPr lang="en-CA" dirty="0"/>
          </a:p>
        </p:txBody>
      </p:sp>
    </p:spTree>
    <p:extLst>
      <p:ext uri="{BB962C8B-B14F-4D97-AF65-F5344CB8AC3E}">
        <p14:creationId xmlns:p14="http://schemas.microsoft.com/office/powerpoint/2010/main" val="165766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06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4_Images &amp; Contents Layout">
    <p:spTree>
      <p:nvGrpSpPr>
        <p:cNvPr id="1" name=""/>
        <p:cNvGrpSpPr/>
        <p:nvPr/>
      </p:nvGrpSpPr>
      <p:grpSpPr>
        <a:xfrm>
          <a:off x="0" y="0"/>
          <a:ext cx="0" cy="0"/>
          <a:chOff x="0" y="0"/>
          <a:chExt cx="0" cy="0"/>
        </a:xfrm>
      </p:grpSpPr>
      <p:sp>
        <p:nvSpPr>
          <p:cNvPr id="9" name="Rectangle 14">
            <a:extLst>
              <a:ext uri="{FF2B5EF4-FFF2-40B4-BE49-F238E27FC236}">
                <a16:creationId xmlns:a16="http://schemas.microsoft.com/office/drawing/2014/main" id="{BDD51FB4-1B36-409D-899E-5B0AB0DF70DE}"/>
              </a:ext>
            </a:extLst>
          </p:cNvPr>
          <p:cNvSpPr/>
          <p:nvPr userDrawn="1"/>
        </p:nvSpPr>
        <p:spPr>
          <a:xfrm>
            <a:off x="0" y="4702631"/>
            <a:ext cx="12192000" cy="2155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id="{E463CCC2-FD29-4FEC-BBBB-C122D82F3C18}"/>
              </a:ext>
            </a:extLst>
          </p:cNvPr>
          <p:cNvSpPr>
            <a:spLocks noGrp="1"/>
          </p:cNvSpPr>
          <p:nvPr>
            <p:ph type="pic" idx="10" hasCustomPrompt="1"/>
          </p:nvPr>
        </p:nvSpPr>
        <p:spPr>
          <a:xfrm>
            <a:off x="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4622F30-85C3-4FF9-A148-AF5042CF3F87}"/>
              </a:ext>
            </a:extLst>
          </p:cNvPr>
          <p:cNvSpPr>
            <a:spLocks noGrp="1"/>
          </p:cNvSpPr>
          <p:nvPr>
            <p:ph type="pic" idx="11" hasCustomPrompt="1"/>
          </p:nvPr>
        </p:nvSpPr>
        <p:spPr>
          <a:xfrm>
            <a:off x="4060800" y="1393369"/>
            <a:ext cx="407431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1487AD8E-D8EF-4D5C-A0EA-47B7190BA0A7}"/>
              </a:ext>
            </a:extLst>
          </p:cNvPr>
          <p:cNvSpPr>
            <a:spLocks noGrp="1"/>
          </p:cNvSpPr>
          <p:nvPr>
            <p:ph type="pic" idx="12" hasCustomPrompt="1"/>
          </p:nvPr>
        </p:nvSpPr>
        <p:spPr>
          <a:xfrm>
            <a:off x="813120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1A5FCF1D-44E7-4881-AEE6-C04E806B84D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449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Images &amp; Contents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A8672015-9EB8-4432-88B6-7F04596A16A3}"/>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8" name="Picture Placeholder 5">
            <a:extLst>
              <a:ext uri="{FF2B5EF4-FFF2-40B4-BE49-F238E27FC236}">
                <a16:creationId xmlns:a16="http://schemas.microsoft.com/office/drawing/2014/main" id="{F00C50F2-81AD-4E1A-A9B1-7A68EB7994CC}"/>
              </a:ext>
            </a:extLst>
          </p:cNvPr>
          <p:cNvSpPr>
            <a:spLocks noGrp="1"/>
          </p:cNvSpPr>
          <p:nvPr>
            <p:ph type="pic" sz="quarter" idx="11" hasCustomPrompt="1"/>
          </p:nvPr>
        </p:nvSpPr>
        <p:spPr>
          <a:xfrm>
            <a:off x="6481869"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a:extLst>
              <a:ext uri="{FF2B5EF4-FFF2-40B4-BE49-F238E27FC236}">
                <a16:creationId xmlns:a16="http://schemas.microsoft.com/office/drawing/2014/main" id="{23B902C7-8AEF-4A99-A35E-C4E754D4ECDA}"/>
              </a:ext>
            </a:extLst>
          </p:cNvPr>
          <p:cNvSpPr>
            <a:spLocks noGrp="1"/>
          </p:cNvSpPr>
          <p:nvPr>
            <p:ph type="pic" sz="quarter" idx="12" hasCustomPrompt="1"/>
          </p:nvPr>
        </p:nvSpPr>
        <p:spPr>
          <a:xfrm>
            <a:off x="9050307"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47916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F3E96B-F41C-466A-9F7A-C597C8A73509}"/>
              </a:ext>
            </a:extLst>
          </p:cNvPr>
          <p:cNvSpPr/>
          <p:nvPr userDrawn="1"/>
        </p:nvSpPr>
        <p:spPr>
          <a:xfrm>
            <a:off x="0" y="0"/>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5A09BFC-FB6E-4A07-AC20-5CA1F5A01095}"/>
              </a:ext>
            </a:extLst>
          </p:cNvPr>
          <p:cNvSpPr/>
          <p:nvPr userDrawn="1"/>
        </p:nvSpPr>
        <p:spPr>
          <a:xfrm>
            <a:off x="0" y="5170396"/>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hr" descr=" "/>
          <p:cNvSpPr txBox="1"/>
          <p:nvPr userDrawn="1"/>
        </p:nvSpPr>
        <p:spPr>
          <a:xfrm>
            <a:off x="0" y="0"/>
            <a:ext cx="12192000" cy="223138"/>
          </a:xfrm>
          <a:prstGeom prst="rect">
            <a:avLst/>
          </a:prstGeom>
          <a:noFill/>
        </p:spPr>
        <p:txBody>
          <a:bodyPr vert="horz" rtlCol="0">
            <a:spAutoFit/>
          </a:bodyPr>
          <a:lstStyle/>
          <a:p>
            <a:pPr algn="r"/>
            <a:r>
              <a:rPr lang="en-CA" sz="850" b="0" i="0" u="none" baseline="0" smtClean="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hr" descr=" "/>
          <p:cNvSpPr txBox="1"/>
          <p:nvPr userDrawn="1"/>
        </p:nvSpPr>
        <p:spPr>
          <a:xfrm>
            <a:off x="0" y="0"/>
            <a:ext cx="12192000" cy="223138"/>
          </a:xfrm>
          <a:prstGeom prst="rect">
            <a:avLst/>
          </a:prstGeom>
          <a:noFill/>
        </p:spPr>
        <p:txBody>
          <a:bodyPr vert="horz" rtlCol="0">
            <a:spAutoFit/>
          </a:bodyPr>
          <a:lstStyle/>
          <a:p>
            <a:pPr algn="r"/>
            <a:r>
              <a:rPr lang="en-CA" sz="850" b="0" i="0" u="none" baseline="0" smtClean="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3" r:id="rId3"/>
    <p:sldLayoutId id="2147483669" r:id="rId4"/>
    <p:sldLayoutId id="214748367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hr" descr=" "/>
          <p:cNvSpPr txBox="1"/>
          <p:nvPr userDrawn="1"/>
        </p:nvSpPr>
        <p:spPr>
          <a:xfrm>
            <a:off x="0" y="0"/>
            <a:ext cx="12192000" cy="223138"/>
          </a:xfrm>
          <a:prstGeom prst="rect">
            <a:avLst/>
          </a:prstGeom>
          <a:noFill/>
        </p:spPr>
        <p:txBody>
          <a:bodyPr vert="horz" rtlCol="0">
            <a:spAutoFit/>
          </a:bodyPr>
          <a:lstStyle/>
          <a:p>
            <a:pPr algn="r"/>
            <a:r>
              <a:rPr lang="en-CA" sz="850" b="0" i="0" u="none" baseline="0" smtClean="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p:cNvSpPr/>
          <p:nvPr/>
        </p:nvSpPr>
        <p:spPr>
          <a:xfrm>
            <a:off x="1629450" y="683842"/>
            <a:ext cx="576000" cy="3960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 b="1" dirty="0">
                <a:solidFill>
                  <a:schemeClr val="tx1"/>
                </a:solidFill>
                <a:latin typeface="Arial" panose="020B0604020202020204" pitchFamily="34" charset="0"/>
                <a:cs typeface="Arial" panose="020B0604020202020204" pitchFamily="34" charset="0"/>
              </a:rPr>
              <a:t>Welcome Message</a:t>
            </a:r>
          </a:p>
        </p:txBody>
      </p:sp>
      <p:sp>
        <p:nvSpPr>
          <p:cNvPr id="7" name="Rectangle 6"/>
          <p:cNvSpPr/>
          <p:nvPr/>
        </p:nvSpPr>
        <p:spPr>
          <a:xfrm>
            <a:off x="2426758" y="719763"/>
            <a:ext cx="792000" cy="32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solidFill>
                  <a:schemeClr val="tx1"/>
                </a:solidFill>
              </a:rPr>
              <a:t>I’d like to ask you some questions about the past week. How have you been feeling since last {DAY OF WEEK}?</a:t>
            </a:r>
            <a:endParaRPr lang="en-CA" sz="400" dirty="0">
              <a:solidFill>
                <a:schemeClr val="tx1"/>
              </a:solidFill>
            </a:endParaRPr>
          </a:p>
        </p:txBody>
      </p:sp>
      <p:cxnSp>
        <p:nvCxnSpPr>
          <p:cNvPr id="8" name="Straight Arrow Connector 7"/>
          <p:cNvCxnSpPr>
            <a:stCxn id="4" idx="6"/>
            <a:endCxn id="7" idx="1"/>
          </p:cNvCxnSpPr>
          <p:nvPr/>
        </p:nvCxnSpPr>
        <p:spPr>
          <a:xfrm flipV="1">
            <a:off x="2205450" y="881763"/>
            <a:ext cx="221308" cy="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617320" y="719763"/>
            <a:ext cx="685805" cy="2491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solidFill>
                  <a:schemeClr val="tx1"/>
                </a:solidFill>
              </a:rPr>
              <a:t>What’s your mood been like this past week (compared to when you feel OK)?</a:t>
            </a:r>
            <a:endParaRPr lang="en-CA" sz="400" dirty="0">
              <a:solidFill>
                <a:schemeClr val="tx1"/>
              </a:solidFill>
            </a:endParaRPr>
          </a:p>
        </p:txBody>
      </p:sp>
      <p:sp>
        <p:nvSpPr>
          <p:cNvPr id="17" name="Rectangle 16"/>
          <p:cNvSpPr/>
          <p:nvPr/>
        </p:nvSpPr>
        <p:spPr>
          <a:xfrm>
            <a:off x="1241219" y="1226026"/>
            <a:ext cx="720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500" dirty="0">
                <a:solidFill>
                  <a:schemeClr val="tx1"/>
                </a:solidFill>
              </a:rPr>
              <a:t>0 - Does not feel sad</a:t>
            </a:r>
          </a:p>
        </p:txBody>
      </p:sp>
      <p:sp>
        <p:nvSpPr>
          <p:cNvPr id="18" name="Rectangle 17"/>
          <p:cNvSpPr/>
          <p:nvPr/>
        </p:nvSpPr>
        <p:spPr>
          <a:xfrm>
            <a:off x="2019400" y="1223811"/>
            <a:ext cx="720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500" dirty="0">
                <a:solidFill>
                  <a:schemeClr val="tx1"/>
                </a:solidFill>
              </a:rPr>
              <a:t>1 - Feel sad less than half the time</a:t>
            </a:r>
          </a:p>
        </p:txBody>
      </p:sp>
      <p:sp>
        <p:nvSpPr>
          <p:cNvPr id="19" name="Rectangle 18"/>
          <p:cNvSpPr/>
          <p:nvPr/>
        </p:nvSpPr>
        <p:spPr>
          <a:xfrm>
            <a:off x="2786921" y="1223811"/>
            <a:ext cx="720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500" dirty="0">
                <a:solidFill>
                  <a:schemeClr val="tx1"/>
                </a:solidFill>
              </a:rPr>
              <a:t>2 - Feels sad more than half the time</a:t>
            </a:r>
          </a:p>
        </p:txBody>
      </p:sp>
      <p:sp>
        <p:nvSpPr>
          <p:cNvPr id="20" name="Rectangle 19"/>
          <p:cNvSpPr/>
          <p:nvPr/>
        </p:nvSpPr>
        <p:spPr>
          <a:xfrm>
            <a:off x="3550911" y="1223811"/>
            <a:ext cx="828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500" dirty="0">
                <a:solidFill>
                  <a:schemeClr val="tx1"/>
                </a:solidFill>
              </a:rPr>
              <a:t>3 - Feels intensely sad virtually all of the time</a:t>
            </a:r>
          </a:p>
        </p:txBody>
      </p:sp>
      <p:cxnSp>
        <p:nvCxnSpPr>
          <p:cNvPr id="36" name="Straight Arrow Connector 35"/>
          <p:cNvCxnSpPr>
            <a:endCxn id="19" idx="0"/>
          </p:cNvCxnSpPr>
          <p:nvPr/>
        </p:nvCxnSpPr>
        <p:spPr>
          <a:xfrm>
            <a:off x="3146921" y="1114075"/>
            <a:ext cx="0" cy="109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8" idx="0"/>
          </p:cNvCxnSpPr>
          <p:nvPr/>
        </p:nvCxnSpPr>
        <p:spPr>
          <a:xfrm>
            <a:off x="2379400" y="1118274"/>
            <a:ext cx="0" cy="105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012322" y="1583811"/>
            <a:ext cx="1876368" cy="2272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Straight Arrow Connector 71"/>
          <p:cNvCxnSpPr>
            <a:stCxn id="17" idx="2"/>
          </p:cNvCxnSpPr>
          <p:nvPr/>
        </p:nvCxnSpPr>
        <p:spPr>
          <a:xfrm>
            <a:off x="1601219" y="1406026"/>
            <a:ext cx="406820" cy="20050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Arrow Connector 72"/>
          <p:cNvCxnSpPr>
            <a:stCxn id="18" idx="2"/>
          </p:cNvCxnSpPr>
          <p:nvPr/>
        </p:nvCxnSpPr>
        <p:spPr>
          <a:xfrm>
            <a:off x="2467675" y="1403811"/>
            <a:ext cx="2606" cy="20644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Straight Arrow Connector 74"/>
          <p:cNvCxnSpPr>
            <a:stCxn id="20" idx="2"/>
          </p:cNvCxnSpPr>
          <p:nvPr/>
        </p:nvCxnSpPr>
        <p:spPr>
          <a:xfrm flipH="1">
            <a:off x="3888690" y="1403811"/>
            <a:ext cx="76221" cy="187062"/>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Arrow Connector 78"/>
          <p:cNvCxnSpPr>
            <a:stCxn id="19" idx="2"/>
          </p:cNvCxnSpPr>
          <p:nvPr/>
        </p:nvCxnSpPr>
        <p:spPr>
          <a:xfrm>
            <a:off x="3235202" y="1403811"/>
            <a:ext cx="5765" cy="28438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1" name="Flowchart: Data 80"/>
          <p:cNvSpPr/>
          <p:nvPr/>
        </p:nvSpPr>
        <p:spPr>
          <a:xfrm>
            <a:off x="2898831" y="1691636"/>
            <a:ext cx="648000" cy="200979"/>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300" dirty="0"/>
              <a:t>X = 0; </a:t>
            </a:r>
          </a:p>
          <a:p>
            <a:pPr algn="ctr"/>
            <a:r>
              <a:rPr lang="en-CA" sz="300" dirty="0"/>
              <a:t>Score= 0;</a:t>
            </a:r>
          </a:p>
          <a:p>
            <a:pPr algn="ctr"/>
            <a:r>
              <a:rPr lang="en-CA" sz="300" dirty="0"/>
              <a:t>X = X + User Input</a:t>
            </a:r>
          </a:p>
        </p:txBody>
      </p:sp>
      <p:sp>
        <p:nvSpPr>
          <p:cNvPr id="112" name="Rectangle 111"/>
          <p:cNvSpPr/>
          <p:nvPr/>
        </p:nvSpPr>
        <p:spPr>
          <a:xfrm>
            <a:off x="9205151" y="719763"/>
            <a:ext cx="685805" cy="2491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How have you been feeling about the future?</a:t>
            </a:r>
            <a:endParaRPr lang="en-CA" sz="400" dirty="0">
              <a:solidFill>
                <a:schemeClr val="tx1"/>
              </a:solidFill>
            </a:endParaRPr>
          </a:p>
        </p:txBody>
      </p:sp>
      <p:sp>
        <p:nvSpPr>
          <p:cNvPr id="161" name="Rectangle 160"/>
          <p:cNvSpPr/>
          <p:nvPr/>
        </p:nvSpPr>
        <p:spPr>
          <a:xfrm>
            <a:off x="4444468" y="1223811"/>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0 - </a:t>
            </a:r>
            <a:r>
              <a:rPr lang="en-CA" sz="400" dirty="0"/>
              <a:t>Mood brightens to normal level and lasts several hours when good events occur</a:t>
            </a:r>
            <a:r>
              <a:rPr lang="en-CA" sz="400" dirty="0">
                <a:solidFill>
                  <a:schemeClr val="tx1"/>
                </a:solidFill>
              </a:rPr>
              <a:t>s</a:t>
            </a:r>
          </a:p>
        </p:txBody>
      </p:sp>
      <p:sp>
        <p:nvSpPr>
          <p:cNvPr id="162" name="Rectangle 161"/>
          <p:cNvSpPr/>
          <p:nvPr/>
        </p:nvSpPr>
        <p:spPr>
          <a:xfrm>
            <a:off x="5348927" y="1223811"/>
            <a:ext cx="828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1 - </a:t>
            </a:r>
            <a:r>
              <a:rPr lang="en-CA" sz="400" dirty="0"/>
              <a:t>Mood brightens but does not feel like normal self when good events occur</a:t>
            </a:r>
            <a:endParaRPr lang="en-CA" sz="400" dirty="0">
              <a:solidFill>
                <a:schemeClr val="tx1"/>
              </a:solidFill>
            </a:endParaRPr>
          </a:p>
        </p:txBody>
      </p:sp>
      <p:sp>
        <p:nvSpPr>
          <p:cNvPr id="163" name="Rectangle 162"/>
          <p:cNvSpPr/>
          <p:nvPr/>
        </p:nvSpPr>
        <p:spPr>
          <a:xfrm>
            <a:off x="6217386" y="1223811"/>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2 - </a:t>
            </a:r>
            <a:r>
              <a:rPr lang="en-CA" sz="400" dirty="0"/>
              <a:t>Mood brightens only somewhat with few selected, extremely desired events</a:t>
            </a:r>
            <a:endParaRPr lang="en-CA" sz="400" dirty="0">
              <a:solidFill>
                <a:schemeClr val="tx1"/>
              </a:solidFill>
            </a:endParaRPr>
          </a:p>
        </p:txBody>
      </p:sp>
      <p:sp>
        <p:nvSpPr>
          <p:cNvPr id="164" name="Rectangle 163"/>
          <p:cNvSpPr/>
          <p:nvPr/>
        </p:nvSpPr>
        <p:spPr>
          <a:xfrm>
            <a:off x="7121845" y="1223811"/>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3 - </a:t>
            </a:r>
            <a:r>
              <a:rPr lang="en-CA" sz="400" dirty="0"/>
              <a:t>Mood does not brighten at all, even when very good or desired events occur</a:t>
            </a:r>
            <a:endParaRPr lang="en-CA" sz="400" dirty="0">
              <a:solidFill>
                <a:schemeClr val="tx1"/>
              </a:solidFill>
            </a:endParaRPr>
          </a:p>
        </p:txBody>
      </p:sp>
      <p:sp>
        <p:nvSpPr>
          <p:cNvPr id="177" name="Rectangle 176"/>
          <p:cNvSpPr/>
          <p:nvPr/>
        </p:nvSpPr>
        <p:spPr>
          <a:xfrm>
            <a:off x="8090956" y="1223811"/>
            <a:ext cx="68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400" dirty="0"/>
              <a:t>0 - Views future with usual optimism</a:t>
            </a:r>
            <a:endParaRPr lang="en-CA" sz="400" dirty="0">
              <a:solidFill>
                <a:schemeClr val="tx1"/>
              </a:solidFill>
            </a:endParaRPr>
          </a:p>
        </p:txBody>
      </p:sp>
      <p:sp>
        <p:nvSpPr>
          <p:cNvPr id="178" name="Rectangle 177"/>
          <p:cNvSpPr/>
          <p:nvPr/>
        </p:nvSpPr>
        <p:spPr>
          <a:xfrm>
            <a:off x="8815415" y="1228086"/>
            <a:ext cx="900000" cy="1714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Occasionally has pessimistic outlook that can be dispelled by others or events</a:t>
            </a:r>
            <a:endParaRPr lang="en-CA" sz="400" dirty="0">
              <a:solidFill>
                <a:schemeClr val="tx1"/>
              </a:solidFill>
            </a:endParaRPr>
          </a:p>
        </p:txBody>
      </p:sp>
      <p:sp>
        <p:nvSpPr>
          <p:cNvPr id="179" name="Rectangle 178"/>
          <p:cNvSpPr/>
          <p:nvPr/>
        </p:nvSpPr>
        <p:spPr>
          <a:xfrm>
            <a:off x="9755874" y="1228086"/>
            <a:ext cx="864000" cy="1714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400" dirty="0"/>
              <a:t>2 - Largely pessimistic for the near future.</a:t>
            </a:r>
            <a:endParaRPr lang="en-CA" sz="400" dirty="0">
              <a:solidFill>
                <a:schemeClr val="tx1"/>
              </a:solidFill>
            </a:endParaRPr>
          </a:p>
        </p:txBody>
      </p:sp>
      <p:sp>
        <p:nvSpPr>
          <p:cNvPr id="180" name="Rectangle 179"/>
          <p:cNvSpPr/>
          <p:nvPr/>
        </p:nvSpPr>
        <p:spPr>
          <a:xfrm>
            <a:off x="10660332" y="1228086"/>
            <a:ext cx="864000" cy="1714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Sees no hope for self/situation anytime in the future</a:t>
            </a:r>
            <a:endParaRPr lang="en-CA" sz="400" dirty="0">
              <a:solidFill>
                <a:schemeClr val="tx1"/>
              </a:solidFill>
            </a:endParaRPr>
          </a:p>
        </p:txBody>
      </p:sp>
      <p:cxnSp>
        <p:nvCxnSpPr>
          <p:cNvPr id="183" name="Straight Arrow Connector 182"/>
          <p:cNvCxnSpPr>
            <a:endCxn id="178" idx="0"/>
          </p:cNvCxnSpPr>
          <p:nvPr/>
        </p:nvCxnSpPr>
        <p:spPr>
          <a:xfrm>
            <a:off x="9264181" y="1097806"/>
            <a:ext cx="1234" cy="13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endCxn id="179" idx="0"/>
          </p:cNvCxnSpPr>
          <p:nvPr/>
        </p:nvCxnSpPr>
        <p:spPr>
          <a:xfrm>
            <a:off x="10185656" y="1097806"/>
            <a:ext cx="2218" cy="13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Flowchart: Internal Storage 198"/>
          <p:cNvSpPr/>
          <p:nvPr/>
        </p:nvSpPr>
        <p:spPr>
          <a:xfrm>
            <a:off x="2982243" y="1931416"/>
            <a:ext cx="468000" cy="180000"/>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206" name="TextBox 205"/>
          <p:cNvSpPr txBox="1"/>
          <p:nvPr/>
        </p:nvSpPr>
        <p:spPr>
          <a:xfrm>
            <a:off x="2660694" y="518326"/>
            <a:ext cx="324128" cy="153888"/>
          </a:xfrm>
          <a:prstGeom prst="rect">
            <a:avLst/>
          </a:prstGeom>
          <a:noFill/>
        </p:spPr>
        <p:txBody>
          <a:bodyPr wrap="none" rtlCol="0">
            <a:spAutoFit/>
          </a:bodyPr>
          <a:lstStyle/>
          <a:p>
            <a:r>
              <a:rPr lang="en-CA" sz="400" b="1" dirty="0">
                <a:solidFill>
                  <a:srgbClr val="C00000"/>
                </a:solidFill>
              </a:rPr>
              <a:t>Mood</a:t>
            </a:r>
          </a:p>
        </p:txBody>
      </p:sp>
      <p:sp>
        <p:nvSpPr>
          <p:cNvPr id="207" name="TextBox 206"/>
          <p:cNvSpPr txBox="1"/>
          <p:nvPr/>
        </p:nvSpPr>
        <p:spPr>
          <a:xfrm>
            <a:off x="5627439" y="518326"/>
            <a:ext cx="665567" cy="153888"/>
          </a:xfrm>
          <a:prstGeom prst="rect">
            <a:avLst/>
          </a:prstGeom>
          <a:noFill/>
        </p:spPr>
        <p:txBody>
          <a:bodyPr wrap="none" rtlCol="0">
            <a:spAutoFit/>
          </a:bodyPr>
          <a:lstStyle/>
          <a:p>
            <a:r>
              <a:rPr lang="en-CA" sz="400" b="1" dirty="0">
                <a:solidFill>
                  <a:srgbClr val="C00000"/>
                </a:solidFill>
              </a:rPr>
              <a:t>Reactivity of Mood:</a:t>
            </a:r>
          </a:p>
        </p:txBody>
      </p:sp>
      <p:sp>
        <p:nvSpPr>
          <p:cNvPr id="208" name="TextBox 207"/>
          <p:cNvSpPr txBox="1"/>
          <p:nvPr/>
        </p:nvSpPr>
        <p:spPr>
          <a:xfrm>
            <a:off x="9242521" y="490710"/>
            <a:ext cx="611065" cy="153888"/>
          </a:xfrm>
          <a:prstGeom prst="rect">
            <a:avLst/>
          </a:prstGeom>
          <a:noFill/>
        </p:spPr>
        <p:txBody>
          <a:bodyPr wrap="none" rtlCol="0">
            <a:spAutoFit/>
          </a:bodyPr>
          <a:lstStyle/>
          <a:p>
            <a:r>
              <a:rPr lang="en-CA" sz="400" b="1" dirty="0">
                <a:solidFill>
                  <a:srgbClr val="C00000"/>
                </a:solidFill>
              </a:rPr>
              <a:t>Outlook (Future):</a:t>
            </a:r>
          </a:p>
        </p:txBody>
      </p:sp>
      <p:sp>
        <p:nvSpPr>
          <p:cNvPr id="214" name="TextBox 213"/>
          <p:cNvSpPr txBox="1"/>
          <p:nvPr/>
        </p:nvSpPr>
        <p:spPr>
          <a:xfrm>
            <a:off x="2018017" y="1430668"/>
            <a:ext cx="213520" cy="153888"/>
          </a:xfrm>
          <a:prstGeom prst="rect">
            <a:avLst/>
          </a:prstGeom>
          <a:noFill/>
        </p:spPr>
        <p:txBody>
          <a:bodyPr wrap="none" rtlCol="0">
            <a:spAutoFit/>
          </a:bodyPr>
          <a:lstStyle/>
          <a:p>
            <a:r>
              <a:rPr lang="en-CA" sz="400" dirty="0"/>
              <a:t>0</a:t>
            </a:r>
          </a:p>
        </p:txBody>
      </p:sp>
      <p:sp>
        <p:nvSpPr>
          <p:cNvPr id="215" name="TextBox 214"/>
          <p:cNvSpPr txBox="1"/>
          <p:nvPr/>
        </p:nvSpPr>
        <p:spPr>
          <a:xfrm>
            <a:off x="2548874" y="1430668"/>
            <a:ext cx="213520" cy="153888"/>
          </a:xfrm>
          <a:prstGeom prst="rect">
            <a:avLst/>
          </a:prstGeom>
          <a:noFill/>
        </p:spPr>
        <p:txBody>
          <a:bodyPr wrap="none" rtlCol="0">
            <a:spAutoFit/>
          </a:bodyPr>
          <a:lstStyle/>
          <a:p>
            <a:r>
              <a:rPr lang="en-CA" sz="400" dirty="0"/>
              <a:t>1</a:t>
            </a:r>
          </a:p>
        </p:txBody>
      </p:sp>
      <p:sp>
        <p:nvSpPr>
          <p:cNvPr id="216" name="TextBox 215"/>
          <p:cNvSpPr txBox="1"/>
          <p:nvPr/>
        </p:nvSpPr>
        <p:spPr>
          <a:xfrm>
            <a:off x="3319426" y="1430668"/>
            <a:ext cx="213520" cy="153888"/>
          </a:xfrm>
          <a:prstGeom prst="rect">
            <a:avLst/>
          </a:prstGeom>
          <a:noFill/>
        </p:spPr>
        <p:txBody>
          <a:bodyPr wrap="none" rtlCol="0">
            <a:spAutoFit/>
          </a:bodyPr>
          <a:lstStyle/>
          <a:p>
            <a:r>
              <a:rPr lang="en-CA" sz="400" dirty="0"/>
              <a:t>2</a:t>
            </a:r>
          </a:p>
        </p:txBody>
      </p:sp>
      <p:sp>
        <p:nvSpPr>
          <p:cNvPr id="217" name="TextBox 216"/>
          <p:cNvSpPr txBox="1"/>
          <p:nvPr/>
        </p:nvSpPr>
        <p:spPr>
          <a:xfrm>
            <a:off x="4023051" y="1430668"/>
            <a:ext cx="213520" cy="153888"/>
          </a:xfrm>
          <a:prstGeom prst="rect">
            <a:avLst/>
          </a:prstGeom>
          <a:noFill/>
        </p:spPr>
        <p:txBody>
          <a:bodyPr wrap="none" rtlCol="0">
            <a:spAutoFit/>
          </a:bodyPr>
          <a:lstStyle/>
          <a:p>
            <a:r>
              <a:rPr lang="en-CA" sz="400" dirty="0"/>
              <a:t>3</a:t>
            </a:r>
          </a:p>
        </p:txBody>
      </p:sp>
      <p:cxnSp>
        <p:nvCxnSpPr>
          <p:cNvPr id="219" name="Straight Connector 218"/>
          <p:cNvCxnSpPr/>
          <p:nvPr/>
        </p:nvCxnSpPr>
        <p:spPr>
          <a:xfrm>
            <a:off x="4820379" y="1541505"/>
            <a:ext cx="2573926" cy="75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0" name="Straight Arrow Connector 219"/>
          <p:cNvCxnSpPr/>
          <p:nvPr/>
        </p:nvCxnSpPr>
        <p:spPr>
          <a:xfrm flipH="1">
            <a:off x="4822659" y="1407639"/>
            <a:ext cx="479" cy="14412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1" name="Straight Arrow Connector 220"/>
          <p:cNvCxnSpPr/>
          <p:nvPr/>
        </p:nvCxnSpPr>
        <p:spPr>
          <a:xfrm>
            <a:off x="6700165" y="1402163"/>
            <a:ext cx="0" cy="12978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2" name="Straight Arrow Connector 221"/>
          <p:cNvCxnSpPr>
            <a:stCxn id="164" idx="2"/>
            <a:endCxn id="230" idx="1"/>
          </p:cNvCxnSpPr>
          <p:nvPr/>
        </p:nvCxnSpPr>
        <p:spPr>
          <a:xfrm flipH="1">
            <a:off x="7388064" y="1403811"/>
            <a:ext cx="165781" cy="147028"/>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3" name="Straight Arrow Connector 222"/>
          <p:cNvCxnSpPr>
            <a:stCxn id="162" idx="2"/>
            <a:endCxn id="224" idx="1"/>
          </p:cNvCxnSpPr>
          <p:nvPr/>
        </p:nvCxnSpPr>
        <p:spPr>
          <a:xfrm>
            <a:off x="5762927" y="1403811"/>
            <a:ext cx="10002" cy="23094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24" name="Flowchart: Data 223"/>
          <p:cNvSpPr/>
          <p:nvPr/>
        </p:nvSpPr>
        <p:spPr>
          <a:xfrm>
            <a:off x="5556929" y="1634752"/>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226" name="Flowchart: Internal Storage 225"/>
          <p:cNvSpPr/>
          <p:nvPr/>
        </p:nvSpPr>
        <p:spPr>
          <a:xfrm>
            <a:off x="5491770" y="1824829"/>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227" name="TextBox 226"/>
          <p:cNvSpPr txBox="1"/>
          <p:nvPr/>
        </p:nvSpPr>
        <p:spPr>
          <a:xfrm>
            <a:off x="4853593" y="1409297"/>
            <a:ext cx="213520" cy="153888"/>
          </a:xfrm>
          <a:prstGeom prst="rect">
            <a:avLst/>
          </a:prstGeom>
          <a:noFill/>
        </p:spPr>
        <p:txBody>
          <a:bodyPr wrap="none" rtlCol="0">
            <a:spAutoFit/>
          </a:bodyPr>
          <a:lstStyle/>
          <a:p>
            <a:r>
              <a:rPr lang="en-CA" sz="400" dirty="0"/>
              <a:t>0</a:t>
            </a:r>
          </a:p>
        </p:txBody>
      </p:sp>
      <p:sp>
        <p:nvSpPr>
          <p:cNvPr id="228" name="TextBox 227"/>
          <p:cNvSpPr txBox="1"/>
          <p:nvPr/>
        </p:nvSpPr>
        <p:spPr>
          <a:xfrm>
            <a:off x="5775279" y="1409297"/>
            <a:ext cx="213520" cy="153888"/>
          </a:xfrm>
          <a:prstGeom prst="rect">
            <a:avLst/>
          </a:prstGeom>
          <a:noFill/>
        </p:spPr>
        <p:txBody>
          <a:bodyPr wrap="none" rtlCol="0">
            <a:spAutoFit/>
          </a:bodyPr>
          <a:lstStyle/>
          <a:p>
            <a:r>
              <a:rPr lang="en-CA" sz="400" dirty="0"/>
              <a:t>1</a:t>
            </a:r>
          </a:p>
        </p:txBody>
      </p:sp>
      <p:sp>
        <p:nvSpPr>
          <p:cNvPr id="229" name="TextBox 228"/>
          <p:cNvSpPr txBox="1"/>
          <p:nvPr/>
        </p:nvSpPr>
        <p:spPr>
          <a:xfrm>
            <a:off x="6729974" y="1409297"/>
            <a:ext cx="213520" cy="153888"/>
          </a:xfrm>
          <a:prstGeom prst="rect">
            <a:avLst/>
          </a:prstGeom>
          <a:noFill/>
        </p:spPr>
        <p:txBody>
          <a:bodyPr wrap="none" rtlCol="0">
            <a:spAutoFit/>
          </a:bodyPr>
          <a:lstStyle/>
          <a:p>
            <a:r>
              <a:rPr lang="en-CA" sz="400" dirty="0"/>
              <a:t>2</a:t>
            </a:r>
          </a:p>
        </p:txBody>
      </p:sp>
      <p:sp>
        <p:nvSpPr>
          <p:cNvPr id="230" name="TextBox 229"/>
          <p:cNvSpPr txBox="1"/>
          <p:nvPr/>
        </p:nvSpPr>
        <p:spPr>
          <a:xfrm>
            <a:off x="7388064" y="1473895"/>
            <a:ext cx="213520" cy="153888"/>
          </a:xfrm>
          <a:prstGeom prst="rect">
            <a:avLst/>
          </a:prstGeom>
          <a:noFill/>
        </p:spPr>
        <p:txBody>
          <a:bodyPr wrap="none" rtlCol="0">
            <a:spAutoFit/>
          </a:bodyPr>
          <a:lstStyle/>
          <a:p>
            <a:r>
              <a:rPr lang="en-CA" sz="400" dirty="0"/>
              <a:t>3</a:t>
            </a:r>
          </a:p>
        </p:txBody>
      </p:sp>
      <p:cxnSp>
        <p:nvCxnSpPr>
          <p:cNvPr id="255" name="Straight Connector 254"/>
          <p:cNvCxnSpPr>
            <a:stCxn id="263" idx="2"/>
          </p:cNvCxnSpPr>
          <p:nvPr/>
        </p:nvCxnSpPr>
        <p:spPr>
          <a:xfrm flipV="1">
            <a:off x="8757835" y="1508811"/>
            <a:ext cx="2334497" cy="3610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6" name="Straight Arrow Connector 255"/>
          <p:cNvCxnSpPr>
            <a:stCxn id="177" idx="2"/>
            <a:endCxn id="263" idx="2"/>
          </p:cNvCxnSpPr>
          <p:nvPr/>
        </p:nvCxnSpPr>
        <p:spPr>
          <a:xfrm>
            <a:off x="8432956" y="1403811"/>
            <a:ext cx="324879" cy="14110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7" name="Straight Arrow Connector 256"/>
          <p:cNvCxnSpPr>
            <a:stCxn id="178" idx="2"/>
          </p:cNvCxnSpPr>
          <p:nvPr/>
        </p:nvCxnSpPr>
        <p:spPr>
          <a:xfrm flipH="1">
            <a:off x="9264181" y="1399537"/>
            <a:ext cx="1234" cy="12871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8" name="Straight Arrow Connector 257"/>
          <p:cNvCxnSpPr>
            <a:stCxn id="180" idx="2"/>
          </p:cNvCxnSpPr>
          <p:nvPr/>
        </p:nvCxnSpPr>
        <p:spPr>
          <a:xfrm>
            <a:off x="11092332" y="1399537"/>
            <a:ext cx="0" cy="10449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9" name="Straight Arrow Connector 258"/>
          <p:cNvCxnSpPr>
            <a:endCxn id="260" idx="1"/>
          </p:cNvCxnSpPr>
          <p:nvPr/>
        </p:nvCxnSpPr>
        <p:spPr>
          <a:xfrm>
            <a:off x="10319209" y="1524133"/>
            <a:ext cx="0" cy="13738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60" name="Flowchart: Data 259"/>
          <p:cNvSpPr/>
          <p:nvPr/>
        </p:nvSpPr>
        <p:spPr>
          <a:xfrm>
            <a:off x="10103209" y="1661521"/>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262" name="Flowchart: Internal Storage 261"/>
          <p:cNvSpPr/>
          <p:nvPr/>
        </p:nvSpPr>
        <p:spPr>
          <a:xfrm>
            <a:off x="10070684" y="1838130"/>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263" name="TextBox 262"/>
          <p:cNvSpPr txBox="1"/>
          <p:nvPr/>
        </p:nvSpPr>
        <p:spPr>
          <a:xfrm>
            <a:off x="8651075" y="1391024"/>
            <a:ext cx="213520" cy="153888"/>
          </a:xfrm>
          <a:prstGeom prst="rect">
            <a:avLst/>
          </a:prstGeom>
          <a:noFill/>
        </p:spPr>
        <p:txBody>
          <a:bodyPr wrap="none" rtlCol="0">
            <a:spAutoFit/>
          </a:bodyPr>
          <a:lstStyle/>
          <a:p>
            <a:r>
              <a:rPr lang="en-CA" sz="400" dirty="0"/>
              <a:t>0</a:t>
            </a:r>
          </a:p>
        </p:txBody>
      </p:sp>
      <p:sp>
        <p:nvSpPr>
          <p:cNvPr id="264" name="TextBox 263"/>
          <p:cNvSpPr txBox="1"/>
          <p:nvPr/>
        </p:nvSpPr>
        <p:spPr>
          <a:xfrm>
            <a:off x="9359070" y="1391024"/>
            <a:ext cx="213520" cy="153888"/>
          </a:xfrm>
          <a:prstGeom prst="rect">
            <a:avLst/>
          </a:prstGeom>
          <a:noFill/>
        </p:spPr>
        <p:txBody>
          <a:bodyPr wrap="none" rtlCol="0">
            <a:spAutoFit/>
          </a:bodyPr>
          <a:lstStyle/>
          <a:p>
            <a:r>
              <a:rPr lang="en-CA" sz="400" dirty="0"/>
              <a:t>1</a:t>
            </a:r>
          </a:p>
        </p:txBody>
      </p:sp>
      <p:sp>
        <p:nvSpPr>
          <p:cNvPr id="265" name="TextBox 264"/>
          <p:cNvSpPr txBox="1"/>
          <p:nvPr/>
        </p:nvSpPr>
        <p:spPr>
          <a:xfrm>
            <a:off x="10275959" y="1391024"/>
            <a:ext cx="213520" cy="153888"/>
          </a:xfrm>
          <a:prstGeom prst="rect">
            <a:avLst/>
          </a:prstGeom>
          <a:noFill/>
        </p:spPr>
        <p:txBody>
          <a:bodyPr wrap="none" rtlCol="0">
            <a:spAutoFit/>
          </a:bodyPr>
          <a:lstStyle/>
          <a:p>
            <a:r>
              <a:rPr lang="en-CA" sz="400" dirty="0"/>
              <a:t>2</a:t>
            </a:r>
          </a:p>
        </p:txBody>
      </p:sp>
      <p:sp>
        <p:nvSpPr>
          <p:cNvPr id="266" name="TextBox 265"/>
          <p:cNvSpPr txBox="1"/>
          <p:nvPr/>
        </p:nvSpPr>
        <p:spPr>
          <a:xfrm>
            <a:off x="11120546" y="1391024"/>
            <a:ext cx="213520" cy="153888"/>
          </a:xfrm>
          <a:prstGeom prst="rect">
            <a:avLst/>
          </a:prstGeom>
          <a:noFill/>
        </p:spPr>
        <p:txBody>
          <a:bodyPr wrap="none" rtlCol="0">
            <a:spAutoFit/>
          </a:bodyPr>
          <a:lstStyle/>
          <a:p>
            <a:r>
              <a:rPr lang="en-CA" sz="400" dirty="0"/>
              <a:t>3</a:t>
            </a:r>
          </a:p>
        </p:txBody>
      </p:sp>
      <p:cxnSp>
        <p:nvCxnSpPr>
          <p:cNvPr id="269" name="Straight Arrow Connector 268"/>
          <p:cNvCxnSpPr/>
          <p:nvPr/>
        </p:nvCxnSpPr>
        <p:spPr>
          <a:xfrm>
            <a:off x="10185656" y="1402163"/>
            <a:ext cx="0" cy="12978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0" name="Rectangle 289"/>
          <p:cNvSpPr/>
          <p:nvPr/>
        </p:nvSpPr>
        <p:spPr>
          <a:xfrm>
            <a:off x="8816723" y="2161774"/>
            <a:ext cx="937458" cy="32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CA" sz="400" b="1" dirty="0"/>
              <a:t>In the past week, have you noticed your depressed mood feeling worse at any particular time of the day such as in the morning or evening?</a:t>
            </a:r>
            <a:endParaRPr lang="en-CA" sz="400" dirty="0">
              <a:solidFill>
                <a:schemeClr val="tx1"/>
              </a:solidFill>
            </a:endParaRPr>
          </a:p>
        </p:txBody>
      </p:sp>
      <p:sp>
        <p:nvSpPr>
          <p:cNvPr id="292" name="Rectangle 291"/>
          <p:cNvSpPr/>
          <p:nvPr/>
        </p:nvSpPr>
        <p:spPr>
          <a:xfrm>
            <a:off x="7951928" y="2677453"/>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Notes no regular relationship between mood and time of day</a:t>
            </a:r>
            <a:endParaRPr lang="en-CA" sz="400" dirty="0">
              <a:solidFill>
                <a:schemeClr val="tx1"/>
              </a:solidFill>
            </a:endParaRPr>
          </a:p>
        </p:txBody>
      </p:sp>
      <p:sp>
        <p:nvSpPr>
          <p:cNvPr id="293" name="Rectangle 292"/>
          <p:cNvSpPr/>
          <p:nvPr/>
        </p:nvSpPr>
        <p:spPr>
          <a:xfrm>
            <a:off x="8941551" y="2677453"/>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Mood often relates to time of day due to environmental circumstances</a:t>
            </a:r>
            <a:endParaRPr lang="en-CA" sz="400" dirty="0">
              <a:solidFill>
                <a:schemeClr val="tx1"/>
              </a:solidFill>
            </a:endParaRPr>
          </a:p>
        </p:txBody>
      </p:sp>
      <p:sp>
        <p:nvSpPr>
          <p:cNvPr id="294" name="Rectangle 293"/>
          <p:cNvSpPr/>
          <p:nvPr/>
        </p:nvSpPr>
        <p:spPr>
          <a:xfrm>
            <a:off x="9931174" y="2677453"/>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For most of week, mood appears more related to time of day than to events</a:t>
            </a:r>
            <a:endParaRPr lang="en-CA" sz="400" dirty="0">
              <a:solidFill>
                <a:schemeClr val="tx1"/>
              </a:solidFill>
            </a:endParaRPr>
          </a:p>
        </p:txBody>
      </p:sp>
      <p:sp>
        <p:nvSpPr>
          <p:cNvPr id="295" name="Rectangle 294"/>
          <p:cNvSpPr/>
          <p:nvPr/>
        </p:nvSpPr>
        <p:spPr>
          <a:xfrm>
            <a:off x="10920801" y="2677453"/>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Mood is clearly, predictably, better or worse at a fixed time each day</a:t>
            </a:r>
            <a:endParaRPr lang="en-CA" sz="400" dirty="0">
              <a:solidFill>
                <a:schemeClr val="tx1"/>
              </a:solidFill>
            </a:endParaRPr>
          </a:p>
        </p:txBody>
      </p:sp>
      <p:sp>
        <p:nvSpPr>
          <p:cNvPr id="301" name="TextBox 300"/>
          <p:cNvSpPr txBox="1"/>
          <p:nvPr/>
        </p:nvSpPr>
        <p:spPr>
          <a:xfrm>
            <a:off x="9005568" y="2018199"/>
            <a:ext cx="559769" cy="108000"/>
          </a:xfrm>
          <a:prstGeom prst="rect">
            <a:avLst/>
          </a:prstGeom>
          <a:noFill/>
        </p:spPr>
        <p:txBody>
          <a:bodyPr wrap="none" rtlCol="0">
            <a:spAutoFit/>
          </a:bodyPr>
          <a:lstStyle/>
          <a:p>
            <a:r>
              <a:rPr lang="en-CA" sz="400" b="1" dirty="0">
                <a:solidFill>
                  <a:srgbClr val="C00000"/>
                </a:solidFill>
              </a:rPr>
              <a:t>Mood Variation</a:t>
            </a:r>
          </a:p>
        </p:txBody>
      </p:sp>
      <p:cxnSp>
        <p:nvCxnSpPr>
          <p:cNvPr id="302" name="Straight Connector 301"/>
          <p:cNvCxnSpPr/>
          <p:nvPr/>
        </p:nvCxnSpPr>
        <p:spPr>
          <a:xfrm flipV="1">
            <a:off x="8575313" y="3000810"/>
            <a:ext cx="2693269" cy="907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4" name="Straight Arrow Connector 303"/>
          <p:cNvCxnSpPr>
            <a:stCxn id="292" idx="2"/>
            <a:endCxn id="310" idx="1"/>
          </p:cNvCxnSpPr>
          <p:nvPr/>
        </p:nvCxnSpPr>
        <p:spPr>
          <a:xfrm>
            <a:off x="8383928" y="2857453"/>
            <a:ext cx="100081" cy="10724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5" name="Straight Arrow Connector 304"/>
          <p:cNvCxnSpPr>
            <a:stCxn id="295" idx="2"/>
          </p:cNvCxnSpPr>
          <p:nvPr/>
        </p:nvCxnSpPr>
        <p:spPr>
          <a:xfrm flipH="1">
            <a:off x="11278000" y="2857453"/>
            <a:ext cx="74801" cy="14291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6" name="Straight Arrow Connector 305"/>
          <p:cNvCxnSpPr>
            <a:endCxn id="307" idx="1"/>
          </p:cNvCxnSpPr>
          <p:nvPr/>
        </p:nvCxnSpPr>
        <p:spPr>
          <a:xfrm>
            <a:off x="9311221" y="3003260"/>
            <a:ext cx="5559" cy="11200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07" name="Flowchart: Data 306"/>
          <p:cNvSpPr/>
          <p:nvPr/>
        </p:nvSpPr>
        <p:spPr>
          <a:xfrm>
            <a:off x="9100780" y="3115267"/>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309" name="Flowchart: Internal Storage 308"/>
          <p:cNvSpPr/>
          <p:nvPr/>
        </p:nvSpPr>
        <p:spPr>
          <a:xfrm>
            <a:off x="9035620" y="3277896"/>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310" name="TextBox 309"/>
          <p:cNvSpPr txBox="1"/>
          <p:nvPr/>
        </p:nvSpPr>
        <p:spPr>
          <a:xfrm>
            <a:off x="8484009" y="2887756"/>
            <a:ext cx="213520" cy="153888"/>
          </a:xfrm>
          <a:prstGeom prst="rect">
            <a:avLst/>
          </a:prstGeom>
          <a:noFill/>
        </p:spPr>
        <p:txBody>
          <a:bodyPr wrap="none" rtlCol="0">
            <a:spAutoFit/>
          </a:bodyPr>
          <a:lstStyle/>
          <a:p>
            <a:r>
              <a:rPr lang="en-CA" sz="400" dirty="0"/>
              <a:t>0</a:t>
            </a:r>
          </a:p>
        </p:txBody>
      </p:sp>
      <p:sp>
        <p:nvSpPr>
          <p:cNvPr id="311" name="TextBox 310"/>
          <p:cNvSpPr txBox="1"/>
          <p:nvPr/>
        </p:nvSpPr>
        <p:spPr>
          <a:xfrm>
            <a:off x="9419835" y="2901623"/>
            <a:ext cx="213520" cy="153888"/>
          </a:xfrm>
          <a:prstGeom prst="rect">
            <a:avLst/>
          </a:prstGeom>
          <a:noFill/>
        </p:spPr>
        <p:txBody>
          <a:bodyPr wrap="none" rtlCol="0">
            <a:spAutoFit/>
          </a:bodyPr>
          <a:lstStyle/>
          <a:p>
            <a:r>
              <a:rPr lang="en-CA" sz="400" dirty="0"/>
              <a:t>1</a:t>
            </a:r>
          </a:p>
        </p:txBody>
      </p:sp>
      <p:sp>
        <p:nvSpPr>
          <p:cNvPr id="312" name="TextBox 311"/>
          <p:cNvSpPr txBox="1"/>
          <p:nvPr/>
        </p:nvSpPr>
        <p:spPr>
          <a:xfrm>
            <a:off x="10406101" y="2869096"/>
            <a:ext cx="213520" cy="153888"/>
          </a:xfrm>
          <a:prstGeom prst="rect">
            <a:avLst/>
          </a:prstGeom>
          <a:noFill/>
        </p:spPr>
        <p:txBody>
          <a:bodyPr wrap="none" rtlCol="0">
            <a:spAutoFit/>
          </a:bodyPr>
          <a:lstStyle/>
          <a:p>
            <a:r>
              <a:rPr lang="en-CA" sz="400" dirty="0"/>
              <a:t>2</a:t>
            </a:r>
          </a:p>
        </p:txBody>
      </p:sp>
      <p:sp>
        <p:nvSpPr>
          <p:cNvPr id="313" name="TextBox 312"/>
          <p:cNvSpPr txBox="1"/>
          <p:nvPr/>
        </p:nvSpPr>
        <p:spPr>
          <a:xfrm>
            <a:off x="11391189" y="2878677"/>
            <a:ext cx="213520" cy="153888"/>
          </a:xfrm>
          <a:prstGeom prst="rect">
            <a:avLst/>
          </a:prstGeom>
          <a:noFill/>
        </p:spPr>
        <p:txBody>
          <a:bodyPr wrap="none" rtlCol="0">
            <a:spAutoFit/>
          </a:bodyPr>
          <a:lstStyle/>
          <a:p>
            <a:r>
              <a:rPr lang="en-CA" sz="400" dirty="0"/>
              <a:t>3</a:t>
            </a:r>
          </a:p>
        </p:txBody>
      </p:sp>
      <p:cxnSp>
        <p:nvCxnSpPr>
          <p:cNvPr id="314" name="Straight Arrow Connector 313"/>
          <p:cNvCxnSpPr>
            <a:stCxn id="294" idx="2"/>
          </p:cNvCxnSpPr>
          <p:nvPr/>
        </p:nvCxnSpPr>
        <p:spPr>
          <a:xfrm>
            <a:off x="10363174" y="2857453"/>
            <a:ext cx="0" cy="14621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0" name="Rectangle 329"/>
          <p:cNvSpPr/>
          <p:nvPr/>
        </p:nvSpPr>
        <p:spPr>
          <a:xfrm>
            <a:off x="4931506" y="2135878"/>
            <a:ext cx="1390663"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Have you experienced grief or loss in your life, like the death of a close friend or relative (or pet, lost an important job)? Do you remember how you felt? How is the sad or down mood you have experienced this week similar to how you felt then?</a:t>
            </a:r>
            <a:endParaRPr lang="en-CA" sz="400" b="1" dirty="0">
              <a:solidFill>
                <a:schemeClr val="tx1"/>
              </a:solidFill>
            </a:endParaRPr>
          </a:p>
        </p:txBody>
      </p:sp>
      <p:sp>
        <p:nvSpPr>
          <p:cNvPr id="333" name="Rectangle 332"/>
          <p:cNvSpPr/>
          <p:nvPr/>
        </p:nvSpPr>
        <p:spPr>
          <a:xfrm>
            <a:off x="4650932" y="2666846"/>
            <a:ext cx="1047919" cy="216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Mood is largely like sadness in bereavement, although it may lack explanation, be associated with more anxiety, or be much more intense</a:t>
            </a:r>
            <a:endParaRPr lang="en-CA" sz="400" dirty="0">
              <a:solidFill>
                <a:schemeClr val="tx1"/>
              </a:solidFill>
            </a:endParaRPr>
          </a:p>
        </p:txBody>
      </p:sp>
      <p:sp>
        <p:nvSpPr>
          <p:cNvPr id="334" name="Rectangle 333"/>
          <p:cNvSpPr/>
          <p:nvPr/>
        </p:nvSpPr>
        <p:spPr>
          <a:xfrm>
            <a:off x="5824474" y="2666846"/>
            <a:ext cx="1012208" cy="19888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Less than half the time, mood is qualitatively distinct from grief and therefore difficult to explain to others</a:t>
            </a:r>
            <a:endParaRPr lang="en-CA" sz="400" dirty="0">
              <a:solidFill>
                <a:schemeClr val="tx1"/>
              </a:solidFill>
            </a:endParaRPr>
          </a:p>
        </p:txBody>
      </p:sp>
      <p:sp>
        <p:nvSpPr>
          <p:cNvPr id="335" name="Rectangle 334"/>
          <p:cNvSpPr/>
          <p:nvPr/>
        </p:nvSpPr>
        <p:spPr>
          <a:xfrm>
            <a:off x="6962305" y="2666846"/>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Mood is qualitatively distinct from grief nearly all of the time</a:t>
            </a:r>
            <a:endParaRPr lang="en-CA" sz="400" dirty="0">
              <a:solidFill>
                <a:schemeClr val="tx1"/>
              </a:solidFill>
            </a:endParaRPr>
          </a:p>
        </p:txBody>
      </p:sp>
      <p:cxnSp>
        <p:nvCxnSpPr>
          <p:cNvPr id="337" name="Straight Arrow Connector 336"/>
          <p:cNvCxnSpPr>
            <a:endCxn id="333" idx="0"/>
          </p:cNvCxnSpPr>
          <p:nvPr/>
        </p:nvCxnSpPr>
        <p:spPr>
          <a:xfrm>
            <a:off x="5170320" y="2565697"/>
            <a:ext cx="4572" cy="101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endCxn id="334" idx="0"/>
          </p:cNvCxnSpPr>
          <p:nvPr/>
        </p:nvCxnSpPr>
        <p:spPr>
          <a:xfrm>
            <a:off x="6329897" y="2565697"/>
            <a:ext cx="681" cy="101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1" name="TextBox 340"/>
          <p:cNvSpPr txBox="1"/>
          <p:nvPr/>
        </p:nvSpPr>
        <p:spPr>
          <a:xfrm>
            <a:off x="5266784" y="2054199"/>
            <a:ext cx="720107" cy="36000"/>
          </a:xfrm>
          <a:prstGeom prst="rect">
            <a:avLst/>
          </a:prstGeom>
          <a:noFill/>
        </p:spPr>
        <p:txBody>
          <a:bodyPr wrap="square" rtlCol="0">
            <a:spAutoFit/>
          </a:bodyPr>
          <a:lstStyle/>
          <a:p>
            <a:r>
              <a:rPr lang="en-CA" sz="400" b="1" dirty="0">
                <a:solidFill>
                  <a:srgbClr val="C00000"/>
                </a:solidFill>
              </a:rPr>
              <a:t>Quality of Mood</a:t>
            </a:r>
          </a:p>
        </p:txBody>
      </p:sp>
      <p:cxnSp>
        <p:nvCxnSpPr>
          <p:cNvPr id="342" name="Straight Connector 341"/>
          <p:cNvCxnSpPr/>
          <p:nvPr/>
        </p:nvCxnSpPr>
        <p:spPr>
          <a:xfrm flipV="1">
            <a:off x="4539993" y="2970044"/>
            <a:ext cx="2597224" cy="713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3" name="Straight Arrow Connector 342"/>
          <p:cNvCxnSpPr>
            <a:stCxn id="491" idx="2"/>
          </p:cNvCxnSpPr>
          <p:nvPr/>
        </p:nvCxnSpPr>
        <p:spPr>
          <a:xfrm>
            <a:off x="4093309" y="2882846"/>
            <a:ext cx="459938" cy="8894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4" name="Straight Arrow Connector 343"/>
          <p:cNvCxnSpPr>
            <a:stCxn id="333" idx="2"/>
          </p:cNvCxnSpPr>
          <p:nvPr/>
        </p:nvCxnSpPr>
        <p:spPr>
          <a:xfrm>
            <a:off x="5174892" y="2882846"/>
            <a:ext cx="0" cy="87198"/>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5" name="Straight Arrow Connector 344"/>
          <p:cNvCxnSpPr>
            <a:stCxn id="335" idx="2"/>
          </p:cNvCxnSpPr>
          <p:nvPr/>
        </p:nvCxnSpPr>
        <p:spPr>
          <a:xfrm flipH="1">
            <a:off x="7129485" y="2846846"/>
            <a:ext cx="264820" cy="11909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6" name="Straight Arrow Connector 345"/>
          <p:cNvCxnSpPr>
            <a:endCxn id="347" idx="1"/>
          </p:cNvCxnSpPr>
          <p:nvPr/>
        </p:nvCxnSpPr>
        <p:spPr>
          <a:xfrm flipH="1">
            <a:off x="6044141" y="2969124"/>
            <a:ext cx="2429" cy="12303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47" name="Flowchart: Data 346"/>
          <p:cNvSpPr/>
          <p:nvPr/>
        </p:nvSpPr>
        <p:spPr>
          <a:xfrm>
            <a:off x="5828141" y="3092154"/>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349" name="Flowchart: Internal Storage 348"/>
          <p:cNvSpPr/>
          <p:nvPr/>
        </p:nvSpPr>
        <p:spPr>
          <a:xfrm>
            <a:off x="5762981" y="3253449"/>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350" name="TextBox 349"/>
          <p:cNvSpPr txBox="1"/>
          <p:nvPr/>
        </p:nvSpPr>
        <p:spPr>
          <a:xfrm>
            <a:off x="4187596" y="2901160"/>
            <a:ext cx="213520" cy="153888"/>
          </a:xfrm>
          <a:prstGeom prst="rect">
            <a:avLst/>
          </a:prstGeom>
          <a:noFill/>
        </p:spPr>
        <p:txBody>
          <a:bodyPr wrap="none" rtlCol="0">
            <a:spAutoFit/>
          </a:bodyPr>
          <a:lstStyle/>
          <a:p>
            <a:r>
              <a:rPr lang="en-CA" sz="400" dirty="0"/>
              <a:t>0</a:t>
            </a:r>
          </a:p>
        </p:txBody>
      </p:sp>
      <p:sp>
        <p:nvSpPr>
          <p:cNvPr id="351" name="TextBox 350"/>
          <p:cNvSpPr txBox="1"/>
          <p:nvPr/>
        </p:nvSpPr>
        <p:spPr>
          <a:xfrm>
            <a:off x="5195223" y="2860212"/>
            <a:ext cx="213520" cy="153888"/>
          </a:xfrm>
          <a:prstGeom prst="rect">
            <a:avLst/>
          </a:prstGeom>
          <a:noFill/>
        </p:spPr>
        <p:txBody>
          <a:bodyPr wrap="none" rtlCol="0">
            <a:spAutoFit/>
          </a:bodyPr>
          <a:lstStyle/>
          <a:p>
            <a:r>
              <a:rPr lang="en-CA" sz="400" dirty="0"/>
              <a:t>1</a:t>
            </a:r>
          </a:p>
        </p:txBody>
      </p:sp>
      <p:sp>
        <p:nvSpPr>
          <p:cNvPr id="352" name="TextBox 351"/>
          <p:cNvSpPr txBox="1"/>
          <p:nvPr/>
        </p:nvSpPr>
        <p:spPr>
          <a:xfrm>
            <a:off x="6513766" y="2860212"/>
            <a:ext cx="213520" cy="153888"/>
          </a:xfrm>
          <a:prstGeom prst="rect">
            <a:avLst/>
          </a:prstGeom>
          <a:noFill/>
        </p:spPr>
        <p:txBody>
          <a:bodyPr wrap="none" rtlCol="0">
            <a:spAutoFit/>
          </a:bodyPr>
          <a:lstStyle/>
          <a:p>
            <a:r>
              <a:rPr lang="en-CA" sz="400" dirty="0"/>
              <a:t>2</a:t>
            </a:r>
          </a:p>
        </p:txBody>
      </p:sp>
      <p:sp>
        <p:nvSpPr>
          <p:cNvPr id="353" name="TextBox 352"/>
          <p:cNvSpPr txBox="1"/>
          <p:nvPr/>
        </p:nvSpPr>
        <p:spPr>
          <a:xfrm>
            <a:off x="7255583" y="2878827"/>
            <a:ext cx="213520" cy="153888"/>
          </a:xfrm>
          <a:prstGeom prst="rect">
            <a:avLst/>
          </a:prstGeom>
          <a:noFill/>
        </p:spPr>
        <p:txBody>
          <a:bodyPr wrap="none" rtlCol="0">
            <a:spAutoFit/>
          </a:bodyPr>
          <a:lstStyle/>
          <a:p>
            <a:r>
              <a:rPr lang="en-CA" sz="400" dirty="0"/>
              <a:t>3</a:t>
            </a:r>
          </a:p>
        </p:txBody>
      </p:sp>
      <p:cxnSp>
        <p:nvCxnSpPr>
          <p:cNvPr id="354" name="Straight Arrow Connector 353"/>
          <p:cNvCxnSpPr>
            <a:stCxn id="334" idx="2"/>
          </p:cNvCxnSpPr>
          <p:nvPr/>
        </p:nvCxnSpPr>
        <p:spPr>
          <a:xfrm flipH="1">
            <a:off x="6329897" y="2865729"/>
            <a:ext cx="681" cy="11727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3" name="Rectangle 362"/>
          <p:cNvSpPr/>
          <p:nvPr/>
        </p:nvSpPr>
        <p:spPr>
          <a:xfrm>
            <a:off x="1437292" y="2135878"/>
            <a:ext cx="1313552"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Have you been putting yourself down this past week, feeling you’ve done things wrong, or let others</a:t>
            </a:r>
          </a:p>
          <a:p>
            <a:pPr algn="ctr"/>
            <a:r>
              <a:rPr lang="en-CA" sz="400" b="1" dirty="0"/>
              <a:t>down?</a:t>
            </a:r>
            <a:endParaRPr lang="en-CA" sz="400" b="1" dirty="0">
              <a:solidFill>
                <a:schemeClr val="tx1"/>
              </a:solidFill>
            </a:endParaRPr>
          </a:p>
        </p:txBody>
      </p:sp>
      <p:sp>
        <p:nvSpPr>
          <p:cNvPr id="365" name="Rectangle 364"/>
          <p:cNvSpPr/>
          <p:nvPr/>
        </p:nvSpPr>
        <p:spPr>
          <a:xfrm>
            <a:off x="291011" y="2668182"/>
            <a:ext cx="835871"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Sees self as equally worthwhile and deserving </a:t>
            </a:r>
          </a:p>
          <a:p>
            <a:r>
              <a:rPr lang="en-CA" sz="400" dirty="0"/>
              <a:t>as others</a:t>
            </a:r>
            <a:endParaRPr lang="en-CA" sz="400" dirty="0">
              <a:solidFill>
                <a:schemeClr val="tx1"/>
              </a:solidFill>
            </a:endParaRPr>
          </a:p>
        </p:txBody>
      </p:sp>
      <p:sp>
        <p:nvSpPr>
          <p:cNvPr id="366" name="Rectangle 365"/>
          <p:cNvSpPr/>
          <p:nvPr/>
        </p:nvSpPr>
        <p:spPr>
          <a:xfrm>
            <a:off x="1252505" y="2668182"/>
            <a:ext cx="672348"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Is more self-blaming than usual</a:t>
            </a:r>
            <a:endParaRPr lang="en-CA" sz="400" dirty="0">
              <a:solidFill>
                <a:schemeClr val="tx1"/>
              </a:solidFill>
            </a:endParaRPr>
          </a:p>
        </p:txBody>
      </p:sp>
      <p:sp>
        <p:nvSpPr>
          <p:cNvPr id="367" name="Rectangle 366"/>
          <p:cNvSpPr/>
          <p:nvPr/>
        </p:nvSpPr>
        <p:spPr>
          <a:xfrm>
            <a:off x="2050476" y="2668182"/>
            <a:ext cx="723362"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Largely believes that he/she causes problems for others</a:t>
            </a:r>
            <a:endParaRPr lang="en-CA" sz="400" dirty="0">
              <a:solidFill>
                <a:schemeClr val="tx1"/>
              </a:solidFill>
            </a:endParaRPr>
          </a:p>
        </p:txBody>
      </p:sp>
      <p:sp>
        <p:nvSpPr>
          <p:cNvPr id="368" name="Rectangle 367"/>
          <p:cNvSpPr/>
          <p:nvPr/>
        </p:nvSpPr>
        <p:spPr>
          <a:xfrm>
            <a:off x="2899461" y="2668182"/>
            <a:ext cx="636225"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Ruminates over major and minor defects in self</a:t>
            </a:r>
            <a:endParaRPr lang="en-CA" sz="400" dirty="0">
              <a:solidFill>
                <a:schemeClr val="tx1"/>
              </a:solidFill>
            </a:endParaRPr>
          </a:p>
        </p:txBody>
      </p:sp>
      <p:cxnSp>
        <p:nvCxnSpPr>
          <p:cNvPr id="370" name="Straight Arrow Connector 369"/>
          <p:cNvCxnSpPr>
            <a:endCxn id="366" idx="0"/>
          </p:cNvCxnSpPr>
          <p:nvPr/>
        </p:nvCxnSpPr>
        <p:spPr>
          <a:xfrm flipH="1">
            <a:off x="1588679" y="2571750"/>
            <a:ext cx="938" cy="96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1" name="Straight Arrow Connector 370"/>
          <p:cNvCxnSpPr>
            <a:endCxn id="367" idx="0"/>
          </p:cNvCxnSpPr>
          <p:nvPr/>
        </p:nvCxnSpPr>
        <p:spPr>
          <a:xfrm flipH="1">
            <a:off x="2412157" y="2579665"/>
            <a:ext cx="413" cy="88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TextBox 373"/>
          <p:cNvSpPr txBox="1"/>
          <p:nvPr/>
        </p:nvSpPr>
        <p:spPr>
          <a:xfrm>
            <a:off x="1924663" y="2018199"/>
            <a:ext cx="338811" cy="108000"/>
          </a:xfrm>
          <a:prstGeom prst="rect">
            <a:avLst/>
          </a:prstGeom>
          <a:noFill/>
        </p:spPr>
        <p:txBody>
          <a:bodyPr wrap="square" rtlCol="0">
            <a:spAutoFit/>
          </a:bodyPr>
          <a:lstStyle/>
          <a:p>
            <a:pPr algn="ctr"/>
            <a:r>
              <a:rPr lang="en-CA" sz="400" b="1" dirty="0">
                <a:solidFill>
                  <a:srgbClr val="7030A0"/>
                </a:solidFill>
              </a:rPr>
              <a:t>Guilt</a:t>
            </a:r>
          </a:p>
        </p:txBody>
      </p:sp>
      <p:cxnSp>
        <p:nvCxnSpPr>
          <p:cNvPr id="375" name="Straight Connector 374"/>
          <p:cNvCxnSpPr/>
          <p:nvPr/>
        </p:nvCxnSpPr>
        <p:spPr>
          <a:xfrm flipV="1">
            <a:off x="1417148" y="2977302"/>
            <a:ext cx="1626988" cy="95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6" name="Straight Arrow Connector 375"/>
          <p:cNvCxnSpPr>
            <a:stCxn id="365" idx="2"/>
          </p:cNvCxnSpPr>
          <p:nvPr/>
        </p:nvCxnSpPr>
        <p:spPr>
          <a:xfrm>
            <a:off x="708947" y="2848182"/>
            <a:ext cx="708201" cy="143158"/>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7" name="Straight Arrow Connector 376"/>
          <p:cNvCxnSpPr>
            <a:stCxn id="366" idx="2"/>
          </p:cNvCxnSpPr>
          <p:nvPr/>
        </p:nvCxnSpPr>
        <p:spPr>
          <a:xfrm>
            <a:off x="1588679" y="2848182"/>
            <a:ext cx="0" cy="12899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8" name="Straight Arrow Connector 377"/>
          <p:cNvCxnSpPr>
            <a:stCxn id="386" idx="0"/>
          </p:cNvCxnSpPr>
          <p:nvPr/>
        </p:nvCxnSpPr>
        <p:spPr>
          <a:xfrm flipH="1">
            <a:off x="3036405" y="2868916"/>
            <a:ext cx="225341" cy="10428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9" name="Straight Arrow Connector 378"/>
          <p:cNvCxnSpPr>
            <a:endCxn id="380" idx="1"/>
          </p:cNvCxnSpPr>
          <p:nvPr/>
        </p:nvCxnSpPr>
        <p:spPr>
          <a:xfrm>
            <a:off x="2210349" y="2977824"/>
            <a:ext cx="0" cy="13005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0" name="Flowchart: Data 379"/>
          <p:cNvSpPr/>
          <p:nvPr/>
        </p:nvSpPr>
        <p:spPr>
          <a:xfrm>
            <a:off x="1994349" y="3107880"/>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382" name="Flowchart: Internal Storage 381"/>
          <p:cNvSpPr/>
          <p:nvPr/>
        </p:nvSpPr>
        <p:spPr>
          <a:xfrm>
            <a:off x="1905439" y="3285202"/>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383" name="TextBox 382"/>
          <p:cNvSpPr txBox="1"/>
          <p:nvPr/>
        </p:nvSpPr>
        <p:spPr>
          <a:xfrm>
            <a:off x="736107" y="2887756"/>
            <a:ext cx="213520" cy="153888"/>
          </a:xfrm>
          <a:prstGeom prst="rect">
            <a:avLst/>
          </a:prstGeom>
          <a:noFill/>
        </p:spPr>
        <p:txBody>
          <a:bodyPr wrap="none" rtlCol="0">
            <a:spAutoFit/>
          </a:bodyPr>
          <a:lstStyle/>
          <a:p>
            <a:r>
              <a:rPr lang="en-CA" sz="400" dirty="0"/>
              <a:t>0</a:t>
            </a:r>
          </a:p>
        </p:txBody>
      </p:sp>
      <p:sp>
        <p:nvSpPr>
          <p:cNvPr id="384" name="TextBox 383"/>
          <p:cNvSpPr txBox="1"/>
          <p:nvPr/>
        </p:nvSpPr>
        <p:spPr>
          <a:xfrm>
            <a:off x="1660189" y="2846484"/>
            <a:ext cx="213520" cy="153888"/>
          </a:xfrm>
          <a:prstGeom prst="rect">
            <a:avLst/>
          </a:prstGeom>
          <a:noFill/>
        </p:spPr>
        <p:txBody>
          <a:bodyPr wrap="none" rtlCol="0">
            <a:spAutoFit/>
          </a:bodyPr>
          <a:lstStyle/>
          <a:p>
            <a:r>
              <a:rPr lang="en-CA" sz="400" dirty="0"/>
              <a:t>1</a:t>
            </a:r>
          </a:p>
        </p:txBody>
      </p:sp>
      <p:sp>
        <p:nvSpPr>
          <p:cNvPr id="385" name="TextBox 384"/>
          <p:cNvSpPr txBox="1"/>
          <p:nvPr/>
        </p:nvSpPr>
        <p:spPr>
          <a:xfrm>
            <a:off x="2574241" y="2853859"/>
            <a:ext cx="213520" cy="153888"/>
          </a:xfrm>
          <a:prstGeom prst="rect">
            <a:avLst/>
          </a:prstGeom>
          <a:noFill/>
        </p:spPr>
        <p:txBody>
          <a:bodyPr wrap="none" rtlCol="0">
            <a:spAutoFit/>
          </a:bodyPr>
          <a:lstStyle/>
          <a:p>
            <a:r>
              <a:rPr lang="en-CA" sz="400" dirty="0"/>
              <a:t>2</a:t>
            </a:r>
          </a:p>
        </p:txBody>
      </p:sp>
      <p:sp>
        <p:nvSpPr>
          <p:cNvPr id="386" name="TextBox 385"/>
          <p:cNvSpPr txBox="1"/>
          <p:nvPr/>
        </p:nvSpPr>
        <p:spPr>
          <a:xfrm>
            <a:off x="3154986" y="2868916"/>
            <a:ext cx="213520" cy="153888"/>
          </a:xfrm>
          <a:prstGeom prst="rect">
            <a:avLst/>
          </a:prstGeom>
          <a:noFill/>
        </p:spPr>
        <p:txBody>
          <a:bodyPr wrap="none" rtlCol="0">
            <a:spAutoFit/>
          </a:bodyPr>
          <a:lstStyle/>
          <a:p>
            <a:r>
              <a:rPr lang="en-CA" sz="400" dirty="0"/>
              <a:t>3</a:t>
            </a:r>
          </a:p>
        </p:txBody>
      </p:sp>
      <p:cxnSp>
        <p:nvCxnSpPr>
          <p:cNvPr id="387" name="Straight Arrow Connector 386"/>
          <p:cNvCxnSpPr>
            <a:stCxn id="367" idx="2"/>
          </p:cNvCxnSpPr>
          <p:nvPr/>
        </p:nvCxnSpPr>
        <p:spPr>
          <a:xfrm>
            <a:off x="2412157" y="2848182"/>
            <a:ext cx="3338" cy="13972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9" name="Rectangle 398"/>
          <p:cNvSpPr/>
          <p:nvPr/>
        </p:nvSpPr>
        <p:spPr>
          <a:xfrm>
            <a:off x="1676188" y="3578455"/>
            <a:ext cx="1327362"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This past week, have you had thoughts that life is not worth living? What about thinking you’d be better off dead or wishing you were dead? Have you had thoughts of hurting or killing yourself?</a:t>
            </a:r>
            <a:endParaRPr lang="en-CA" sz="400" dirty="0">
              <a:solidFill>
                <a:schemeClr val="tx1"/>
              </a:solidFill>
            </a:endParaRPr>
          </a:p>
        </p:txBody>
      </p:sp>
      <p:sp>
        <p:nvSpPr>
          <p:cNvPr id="401" name="Rectangle 400"/>
          <p:cNvSpPr/>
          <p:nvPr/>
        </p:nvSpPr>
        <p:spPr>
          <a:xfrm>
            <a:off x="246283" y="4004438"/>
            <a:ext cx="753375"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Does not think of suicide or death</a:t>
            </a:r>
            <a:endParaRPr lang="en-CA" sz="400" dirty="0">
              <a:solidFill>
                <a:schemeClr val="tx1"/>
              </a:solidFill>
            </a:endParaRPr>
          </a:p>
        </p:txBody>
      </p:sp>
      <p:sp>
        <p:nvSpPr>
          <p:cNvPr id="402" name="Rectangle 401"/>
          <p:cNvSpPr/>
          <p:nvPr/>
        </p:nvSpPr>
        <p:spPr>
          <a:xfrm>
            <a:off x="1183599" y="4004438"/>
            <a:ext cx="646222"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Feels life is empty or is not worth living</a:t>
            </a:r>
            <a:endParaRPr lang="en-CA" sz="400" dirty="0">
              <a:solidFill>
                <a:schemeClr val="tx1"/>
              </a:solidFill>
            </a:endParaRPr>
          </a:p>
        </p:txBody>
      </p:sp>
      <p:sp>
        <p:nvSpPr>
          <p:cNvPr id="403" name="Rectangle 402"/>
          <p:cNvSpPr/>
          <p:nvPr/>
        </p:nvSpPr>
        <p:spPr>
          <a:xfrm>
            <a:off x="2013762" y="4004438"/>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Thinks of suicide/death several times a week for</a:t>
            </a:r>
          </a:p>
          <a:p>
            <a:r>
              <a:rPr lang="en-CA" sz="400" dirty="0"/>
              <a:t>several minutes</a:t>
            </a:r>
            <a:endParaRPr lang="en-CA" sz="400" dirty="0">
              <a:solidFill>
                <a:schemeClr val="tx1"/>
              </a:solidFill>
            </a:endParaRPr>
          </a:p>
        </p:txBody>
      </p:sp>
      <p:sp>
        <p:nvSpPr>
          <p:cNvPr id="404" name="Rectangle 403"/>
          <p:cNvSpPr/>
          <p:nvPr/>
        </p:nvSpPr>
        <p:spPr>
          <a:xfrm>
            <a:off x="3061703" y="4004438"/>
            <a:ext cx="1008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Thinks of suicide/death several times a day in depth, or has made specific plans, or attempted suicide</a:t>
            </a:r>
            <a:endParaRPr lang="en-CA" sz="400" dirty="0">
              <a:solidFill>
                <a:schemeClr val="tx1"/>
              </a:solidFill>
            </a:endParaRPr>
          </a:p>
        </p:txBody>
      </p:sp>
      <p:cxnSp>
        <p:nvCxnSpPr>
          <p:cNvPr id="407" name="Straight Arrow Connector 406"/>
          <p:cNvCxnSpPr>
            <a:endCxn id="403" idx="0"/>
          </p:cNvCxnSpPr>
          <p:nvPr/>
        </p:nvCxnSpPr>
        <p:spPr>
          <a:xfrm flipH="1">
            <a:off x="2445762" y="3905553"/>
            <a:ext cx="5191" cy="9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9" name="Straight Arrow Connector 408"/>
          <p:cNvCxnSpPr>
            <a:endCxn id="402" idx="0"/>
          </p:cNvCxnSpPr>
          <p:nvPr/>
        </p:nvCxnSpPr>
        <p:spPr>
          <a:xfrm>
            <a:off x="1502459" y="3905553"/>
            <a:ext cx="4251" cy="9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0" name="TextBox 409"/>
          <p:cNvSpPr txBox="1"/>
          <p:nvPr/>
        </p:nvSpPr>
        <p:spPr>
          <a:xfrm>
            <a:off x="1975979" y="3465293"/>
            <a:ext cx="598241" cy="72000"/>
          </a:xfrm>
          <a:prstGeom prst="rect">
            <a:avLst/>
          </a:prstGeom>
          <a:noFill/>
        </p:spPr>
        <p:txBody>
          <a:bodyPr wrap="none" rtlCol="0">
            <a:spAutoFit/>
          </a:bodyPr>
          <a:lstStyle/>
          <a:p>
            <a:r>
              <a:rPr lang="en-CA" sz="400" b="1" dirty="0">
                <a:solidFill>
                  <a:srgbClr val="FF0000"/>
                </a:solidFill>
              </a:rPr>
              <a:t>Suicidal ideation</a:t>
            </a:r>
          </a:p>
        </p:txBody>
      </p:sp>
      <p:cxnSp>
        <p:nvCxnSpPr>
          <p:cNvPr id="411" name="Straight Connector 410"/>
          <p:cNvCxnSpPr/>
          <p:nvPr/>
        </p:nvCxnSpPr>
        <p:spPr>
          <a:xfrm flipV="1">
            <a:off x="967217" y="4314971"/>
            <a:ext cx="2373411" cy="648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2" name="Straight Arrow Connector 411"/>
          <p:cNvCxnSpPr>
            <a:stCxn id="401" idx="2"/>
          </p:cNvCxnSpPr>
          <p:nvPr/>
        </p:nvCxnSpPr>
        <p:spPr>
          <a:xfrm>
            <a:off x="622971" y="4184438"/>
            <a:ext cx="347349" cy="13568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3" name="Straight Arrow Connector 412"/>
          <p:cNvCxnSpPr>
            <a:stCxn id="402" idx="2"/>
          </p:cNvCxnSpPr>
          <p:nvPr/>
        </p:nvCxnSpPr>
        <p:spPr>
          <a:xfrm flipH="1">
            <a:off x="1505436" y="4184438"/>
            <a:ext cx="1274" cy="13568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4" name="Straight Arrow Connector 413"/>
          <p:cNvCxnSpPr>
            <a:stCxn id="404" idx="2"/>
          </p:cNvCxnSpPr>
          <p:nvPr/>
        </p:nvCxnSpPr>
        <p:spPr>
          <a:xfrm flipH="1">
            <a:off x="3340629" y="4184438"/>
            <a:ext cx="225074" cy="13457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5" name="Straight Arrow Connector 414"/>
          <p:cNvCxnSpPr>
            <a:endCxn id="416" idx="1"/>
          </p:cNvCxnSpPr>
          <p:nvPr/>
        </p:nvCxnSpPr>
        <p:spPr>
          <a:xfrm>
            <a:off x="2237764" y="4315489"/>
            <a:ext cx="5559" cy="15067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16" name="Flowchart: Data 415"/>
          <p:cNvSpPr/>
          <p:nvPr/>
        </p:nvSpPr>
        <p:spPr>
          <a:xfrm>
            <a:off x="2027323" y="4466163"/>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418" name="Flowchart: Internal Storage 417"/>
          <p:cNvSpPr/>
          <p:nvPr/>
        </p:nvSpPr>
        <p:spPr>
          <a:xfrm>
            <a:off x="1958073" y="5004555"/>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419" name="TextBox 418"/>
          <p:cNvSpPr txBox="1"/>
          <p:nvPr/>
        </p:nvSpPr>
        <p:spPr>
          <a:xfrm>
            <a:off x="602880" y="4238545"/>
            <a:ext cx="213520" cy="153888"/>
          </a:xfrm>
          <a:prstGeom prst="rect">
            <a:avLst/>
          </a:prstGeom>
          <a:noFill/>
        </p:spPr>
        <p:txBody>
          <a:bodyPr wrap="none" rtlCol="0">
            <a:spAutoFit/>
          </a:bodyPr>
          <a:lstStyle/>
          <a:p>
            <a:r>
              <a:rPr lang="en-CA" sz="400" dirty="0"/>
              <a:t>0</a:t>
            </a:r>
          </a:p>
        </p:txBody>
      </p:sp>
      <p:sp>
        <p:nvSpPr>
          <p:cNvPr id="420" name="TextBox 419"/>
          <p:cNvSpPr txBox="1"/>
          <p:nvPr/>
        </p:nvSpPr>
        <p:spPr>
          <a:xfrm>
            <a:off x="1484530" y="4197494"/>
            <a:ext cx="213520" cy="153888"/>
          </a:xfrm>
          <a:prstGeom prst="rect">
            <a:avLst/>
          </a:prstGeom>
          <a:noFill/>
        </p:spPr>
        <p:txBody>
          <a:bodyPr wrap="none" rtlCol="0">
            <a:spAutoFit/>
          </a:bodyPr>
          <a:lstStyle/>
          <a:p>
            <a:r>
              <a:rPr lang="en-CA" sz="400" dirty="0"/>
              <a:t>1</a:t>
            </a:r>
          </a:p>
        </p:txBody>
      </p:sp>
      <p:sp>
        <p:nvSpPr>
          <p:cNvPr id="421" name="TextBox 420"/>
          <p:cNvSpPr txBox="1"/>
          <p:nvPr/>
        </p:nvSpPr>
        <p:spPr>
          <a:xfrm>
            <a:off x="2478369" y="4192550"/>
            <a:ext cx="213520" cy="153888"/>
          </a:xfrm>
          <a:prstGeom prst="rect">
            <a:avLst/>
          </a:prstGeom>
          <a:noFill/>
        </p:spPr>
        <p:txBody>
          <a:bodyPr wrap="none" rtlCol="0">
            <a:spAutoFit/>
          </a:bodyPr>
          <a:lstStyle/>
          <a:p>
            <a:r>
              <a:rPr lang="en-CA" sz="400" dirty="0"/>
              <a:t>2</a:t>
            </a:r>
          </a:p>
        </p:txBody>
      </p:sp>
      <p:sp>
        <p:nvSpPr>
          <p:cNvPr id="422" name="TextBox 421"/>
          <p:cNvSpPr txBox="1"/>
          <p:nvPr/>
        </p:nvSpPr>
        <p:spPr>
          <a:xfrm>
            <a:off x="3621077" y="4192550"/>
            <a:ext cx="94962" cy="153888"/>
          </a:xfrm>
          <a:prstGeom prst="rect">
            <a:avLst/>
          </a:prstGeom>
          <a:noFill/>
        </p:spPr>
        <p:txBody>
          <a:bodyPr wrap="square" rtlCol="0">
            <a:spAutoFit/>
          </a:bodyPr>
          <a:lstStyle/>
          <a:p>
            <a:r>
              <a:rPr lang="en-CA" sz="400" dirty="0"/>
              <a:t>3</a:t>
            </a:r>
          </a:p>
        </p:txBody>
      </p:sp>
      <p:cxnSp>
        <p:nvCxnSpPr>
          <p:cNvPr id="423" name="Straight Arrow Connector 422"/>
          <p:cNvCxnSpPr>
            <a:stCxn id="403" idx="2"/>
          </p:cNvCxnSpPr>
          <p:nvPr/>
        </p:nvCxnSpPr>
        <p:spPr>
          <a:xfrm>
            <a:off x="2445762" y="4184438"/>
            <a:ext cx="0" cy="13250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1" name="Rectangle 440"/>
          <p:cNvSpPr/>
          <p:nvPr/>
        </p:nvSpPr>
        <p:spPr>
          <a:xfrm>
            <a:off x="9677571" y="3561732"/>
            <a:ext cx="743460" cy="2491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During the past week, have you been waking up in the middle of the night?</a:t>
            </a:r>
            <a:endParaRPr lang="en-CA" sz="400" dirty="0">
              <a:solidFill>
                <a:schemeClr val="tx1"/>
              </a:solidFill>
            </a:endParaRPr>
          </a:p>
        </p:txBody>
      </p:sp>
      <p:cxnSp>
        <p:nvCxnSpPr>
          <p:cNvPr id="442" name="Straight Connector 441"/>
          <p:cNvCxnSpPr/>
          <p:nvPr/>
        </p:nvCxnSpPr>
        <p:spPr>
          <a:xfrm>
            <a:off x="10247421" y="3840954"/>
            <a:ext cx="0" cy="78476"/>
          </a:xfrm>
          <a:prstGeom prst="line">
            <a:avLst/>
          </a:prstGeom>
        </p:spPr>
        <p:style>
          <a:lnRef idx="1">
            <a:schemeClr val="accent1"/>
          </a:lnRef>
          <a:fillRef idx="0">
            <a:schemeClr val="accent1"/>
          </a:fillRef>
          <a:effectRef idx="0">
            <a:schemeClr val="accent1"/>
          </a:effectRef>
          <a:fontRef idx="minor">
            <a:schemeClr val="tx1"/>
          </a:fontRef>
        </p:style>
      </p:cxnSp>
      <p:sp>
        <p:nvSpPr>
          <p:cNvPr id="443" name="Rectangle 442"/>
          <p:cNvSpPr/>
          <p:nvPr/>
        </p:nvSpPr>
        <p:spPr>
          <a:xfrm>
            <a:off x="8265407" y="4002318"/>
            <a:ext cx="576000" cy="16845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Does not wake up at night</a:t>
            </a:r>
            <a:endParaRPr lang="en-CA" sz="400" dirty="0">
              <a:solidFill>
                <a:schemeClr val="tx1"/>
              </a:solidFill>
            </a:endParaRPr>
          </a:p>
        </p:txBody>
      </p:sp>
      <p:sp>
        <p:nvSpPr>
          <p:cNvPr id="444" name="Rectangle 443"/>
          <p:cNvSpPr/>
          <p:nvPr/>
        </p:nvSpPr>
        <p:spPr>
          <a:xfrm>
            <a:off x="8951002" y="4002318"/>
            <a:ext cx="864000" cy="1714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Restless, light sleep with few awakenings</a:t>
            </a:r>
            <a:endParaRPr lang="en-CA" sz="400" dirty="0">
              <a:solidFill>
                <a:schemeClr val="tx1"/>
              </a:solidFill>
            </a:endParaRPr>
          </a:p>
        </p:txBody>
      </p:sp>
      <p:sp>
        <p:nvSpPr>
          <p:cNvPr id="445" name="Rectangle 444"/>
          <p:cNvSpPr/>
          <p:nvPr/>
        </p:nvSpPr>
        <p:spPr>
          <a:xfrm>
            <a:off x="9993863" y="4002318"/>
            <a:ext cx="864000" cy="1714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Wakes up at least once a night, but goes back to</a:t>
            </a:r>
          </a:p>
          <a:p>
            <a:r>
              <a:rPr lang="en-CA" sz="400" dirty="0"/>
              <a:t>sleep easily</a:t>
            </a:r>
            <a:endParaRPr lang="en-CA" sz="400" dirty="0">
              <a:solidFill>
                <a:schemeClr val="tx1"/>
              </a:solidFill>
            </a:endParaRPr>
          </a:p>
        </p:txBody>
      </p:sp>
      <p:sp>
        <p:nvSpPr>
          <p:cNvPr id="446" name="Rectangle 445"/>
          <p:cNvSpPr/>
          <p:nvPr/>
        </p:nvSpPr>
        <p:spPr>
          <a:xfrm>
            <a:off x="10991005" y="4002318"/>
            <a:ext cx="1089870" cy="1714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Awakens more than once a night and stays awake for 20 minutes or more, more than half the time</a:t>
            </a:r>
            <a:endParaRPr lang="en-CA" sz="400" dirty="0">
              <a:solidFill>
                <a:schemeClr val="tx1"/>
              </a:solidFill>
            </a:endParaRPr>
          </a:p>
        </p:txBody>
      </p:sp>
      <p:cxnSp>
        <p:nvCxnSpPr>
          <p:cNvPr id="448" name="Straight Arrow Connector 447"/>
          <p:cNvCxnSpPr/>
          <p:nvPr/>
        </p:nvCxnSpPr>
        <p:spPr>
          <a:xfrm>
            <a:off x="10044113" y="3940900"/>
            <a:ext cx="0" cy="5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9" name="Straight Arrow Connector 448"/>
          <p:cNvCxnSpPr/>
          <p:nvPr/>
        </p:nvCxnSpPr>
        <p:spPr>
          <a:xfrm flipH="1">
            <a:off x="10461256" y="3938480"/>
            <a:ext cx="924" cy="5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2" name="TextBox 451"/>
          <p:cNvSpPr txBox="1"/>
          <p:nvPr/>
        </p:nvSpPr>
        <p:spPr>
          <a:xfrm>
            <a:off x="9589767" y="3415983"/>
            <a:ext cx="776175" cy="108000"/>
          </a:xfrm>
          <a:prstGeom prst="rect">
            <a:avLst/>
          </a:prstGeom>
          <a:noFill/>
        </p:spPr>
        <p:txBody>
          <a:bodyPr wrap="none" rtlCol="0">
            <a:spAutoFit/>
          </a:bodyPr>
          <a:lstStyle/>
          <a:p>
            <a:r>
              <a:rPr lang="en-CA" sz="400" b="1" dirty="0">
                <a:solidFill>
                  <a:schemeClr val="tx2"/>
                </a:solidFill>
              </a:rPr>
              <a:t>Mid-Nocturnal Insomnia</a:t>
            </a:r>
          </a:p>
        </p:txBody>
      </p:sp>
      <p:cxnSp>
        <p:nvCxnSpPr>
          <p:cNvPr id="453" name="Straight Connector 452"/>
          <p:cNvCxnSpPr/>
          <p:nvPr/>
        </p:nvCxnSpPr>
        <p:spPr>
          <a:xfrm flipV="1">
            <a:off x="8855784" y="4420423"/>
            <a:ext cx="2499698" cy="11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4" name="Straight Arrow Connector 453"/>
          <p:cNvCxnSpPr>
            <a:stCxn id="443" idx="2"/>
          </p:cNvCxnSpPr>
          <p:nvPr/>
        </p:nvCxnSpPr>
        <p:spPr>
          <a:xfrm>
            <a:off x="8553407" y="4170776"/>
            <a:ext cx="305367" cy="27772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5" name="Straight Arrow Connector 454"/>
          <p:cNvCxnSpPr>
            <a:stCxn id="444" idx="2"/>
          </p:cNvCxnSpPr>
          <p:nvPr/>
        </p:nvCxnSpPr>
        <p:spPr>
          <a:xfrm flipH="1">
            <a:off x="9380369" y="4173769"/>
            <a:ext cx="2633" cy="25647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6" name="Straight Arrow Connector 455"/>
          <p:cNvCxnSpPr>
            <a:stCxn id="446" idx="2"/>
          </p:cNvCxnSpPr>
          <p:nvPr/>
        </p:nvCxnSpPr>
        <p:spPr>
          <a:xfrm flipH="1">
            <a:off x="11346574" y="4173769"/>
            <a:ext cx="189366" cy="22994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7" name="Straight Arrow Connector 456"/>
          <p:cNvCxnSpPr>
            <a:endCxn id="458" idx="1"/>
          </p:cNvCxnSpPr>
          <p:nvPr/>
        </p:nvCxnSpPr>
        <p:spPr>
          <a:xfrm>
            <a:off x="10461256" y="4415966"/>
            <a:ext cx="5559" cy="20068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58" name="Flowchart: Data 457"/>
          <p:cNvSpPr/>
          <p:nvPr/>
        </p:nvSpPr>
        <p:spPr>
          <a:xfrm>
            <a:off x="10250815" y="4616647"/>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460" name="Flowchart: Internal Storage 459"/>
          <p:cNvSpPr/>
          <p:nvPr/>
        </p:nvSpPr>
        <p:spPr>
          <a:xfrm>
            <a:off x="10185656" y="4842963"/>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461" name="TextBox 460"/>
          <p:cNvSpPr txBox="1"/>
          <p:nvPr/>
        </p:nvSpPr>
        <p:spPr>
          <a:xfrm>
            <a:off x="8750995" y="4238027"/>
            <a:ext cx="213520" cy="153888"/>
          </a:xfrm>
          <a:prstGeom prst="rect">
            <a:avLst/>
          </a:prstGeom>
          <a:noFill/>
        </p:spPr>
        <p:txBody>
          <a:bodyPr wrap="none" rtlCol="0">
            <a:spAutoFit/>
          </a:bodyPr>
          <a:lstStyle/>
          <a:p>
            <a:r>
              <a:rPr lang="en-CA" sz="400" dirty="0"/>
              <a:t>0</a:t>
            </a:r>
          </a:p>
        </p:txBody>
      </p:sp>
      <p:sp>
        <p:nvSpPr>
          <p:cNvPr id="462" name="TextBox 461"/>
          <p:cNvSpPr txBox="1"/>
          <p:nvPr/>
        </p:nvSpPr>
        <p:spPr>
          <a:xfrm flipH="1">
            <a:off x="9337577" y="4240152"/>
            <a:ext cx="225105" cy="153888"/>
          </a:xfrm>
          <a:prstGeom prst="rect">
            <a:avLst/>
          </a:prstGeom>
          <a:noFill/>
        </p:spPr>
        <p:txBody>
          <a:bodyPr wrap="square" rtlCol="0">
            <a:spAutoFit/>
          </a:bodyPr>
          <a:lstStyle/>
          <a:p>
            <a:r>
              <a:rPr lang="en-CA" sz="400" dirty="0"/>
              <a:t>1</a:t>
            </a:r>
          </a:p>
        </p:txBody>
      </p:sp>
      <p:sp>
        <p:nvSpPr>
          <p:cNvPr id="463" name="TextBox 462"/>
          <p:cNvSpPr txBox="1"/>
          <p:nvPr/>
        </p:nvSpPr>
        <p:spPr>
          <a:xfrm>
            <a:off x="10548395" y="4225435"/>
            <a:ext cx="213520" cy="153888"/>
          </a:xfrm>
          <a:prstGeom prst="rect">
            <a:avLst/>
          </a:prstGeom>
          <a:noFill/>
        </p:spPr>
        <p:txBody>
          <a:bodyPr wrap="none" rtlCol="0">
            <a:spAutoFit/>
          </a:bodyPr>
          <a:lstStyle/>
          <a:p>
            <a:r>
              <a:rPr lang="en-CA" sz="400" dirty="0"/>
              <a:t>2</a:t>
            </a:r>
          </a:p>
        </p:txBody>
      </p:sp>
      <p:sp>
        <p:nvSpPr>
          <p:cNvPr id="464" name="TextBox 463"/>
          <p:cNvSpPr txBox="1"/>
          <p:nvPr/>
        </p:nvSpPr>
        <p:spPr>
          <a:xfrm>
            <a:off x="11452315" y="4249822"/>
            <a:ext cx="213520" cy="153888"/>
          </a:xfrm>
          <a:prstGeom prst="rect">
            <a:avLst/>
          </a:prstGeom>
          <a:noFill/>
        </p:spPr>
        <p:txBody>
          <a:bodyPr wrap="none" rtlCol="0">
            <a:spAutoFit/>
          </a:bodyPr>
          <a:lstStyle/>
          <a:p>
            <a:r>
              <a:rPr lang="en-CA" sz="400" dirty="0"/>
              <a:t>3</a:t>
            </a:r>
          </a:p>
        </p:txBody>
      </p:sp>
      <p:cxnSp>
        <p:nvCxnSpPr>
          <p:cNvPr id="465" name="Straight Arrow Connector 464"/>
          <p:cNvCxnSpPr>
            <a:stCxn id="445" idx="2"/>
          </p:cNvCxnSpPr>
          <p:nvPr/>
        </p:nvCxnSpPr>
        <p:spPr>
          <a:xfrm>
            <a:off x="10425863" y="4173769"/>
            <a:ext cx="7643" cy="25233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6" name="Rectangle 465"/>
          <p:cNvSpPr/>
          <p:nvPr/>
        </p:nvSpPr>
        <p:spPr>
          <a:xfrm>
            <a:off x="5679601" y="3663020"/>
            <a:ext cx="1273427" cy="18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Have you had any trouble falling asleep at the beginning of the night?</a:t>
            </a:r>
            <a:endParaRPr lang="en-CA" sz="400" b="1" dirty="0">
              <a:solidFill>
                <a:schemeClr val="tx1"/>
              </a:solidFill>
            </a:endParaRPr>
          </a:p>
        </p:txBody>
      </p:sp>
      <p:sp>
        <p:nvSpPr>
          <p:cNvPr id="468" name="Rectangle 467"/>
          <p:cNvSpPr/>
          <p:nvPr/>
        </p:nvSpPr>
        <p:spPr>
          <a:xfrm>
            <a:off x="4253644" y="3983268"/>
            <a:ext cx="684000" cy="19888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Never takes longer than 30 minutes to fall asleep.</a:t>
            </a:r>
            <a:endParaRPr lang="en-CA" sz="400" dirty="0">
              <a:solidFill>
                <a:schemeClr val="tx1"/>
              </a:solidFill>
            </a:endParaRPr>
          </a:p>
        </p:txBody>
      </p:sp>
      <p:sp>
        <p:nvSpPr>
          <p:cNvPr id="469" name="Rectangle 468"/>
          <p:cNvSpPr/>
          <p:nvPr/>
        </p:nvSpPr>
        <p:spPr>
          <a:xfrm>
            <a:off x="5121585" y="3983268"/>
            <a:ext cx="864000" cy="19888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Takes at least 30 minutes to fall asleep, less than half the time</a:t>
            </a:r>
            <a:endParaRPr lang="en-CA" sz="400" dirty="0">
              <a:solidFill>
                <a:schemeClr val="tx1"/>
              </a:solidFill>
            </a:endParaRPr>
          </a:p>
        </p:txBody>
      </p:sp>
      <p:sp>
        <p:nvSpPr>
          <p:cNvPr id="470" name="Rectangle 469"/>
          <p:cNvSpPr/>
          <p:nvPr/>
        </p:nvSpPr>
        <p:spPr>
          <a:xfrm>
            <a:off x="6169526" y="3983268"/>
            <a:ext cx="864000" cy="19888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Takes at least 30 minutes to fall asleep, more than</a:t>
            </a:r>
          </a:p>
          <a:p>
            <a:r>
              <a:rPr lang="en-CA" sz="400" dirty="0"/>
              <a:t>half the time</a:t>
            </a:r>
            <a:endParaRPr lang="en-CA" sz="400" dirty="0">
              <a:solidFill>
                <a:schemeClr val="tx1"/>
              </a:solidFill>
            </a:endParaRPr>
          </a:p>
        </p:txBody>
      </p:sp>
      <p:sp>
        <p:nvSpPr>
          <p:cNvPr id="471" name="Rectangle 470"/>
          <p:cNvSpPr/>
          <p:nvPr/>
        </p:nvSpPr>
        <p:spPr>
          <a:xfrm>
            <a:off x="7217467" y="3983268"/>
            <a:ext cx="864000" cy="19888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Takes more than 60 minutes to fall asleep, more than half the time</a:t>
            </a:r>
            <a:endParaRPr lang="en-CA" sz="400" dirty="0">
              <a:solidFill>
                <a:schemeClr val="tx1"/>
              </a:solidFill>
            </a:endParaRPr>
          </a:p>
        </p:txBody>
      </p:sp>
      <p:cxnSp>
        <p:nvCxnSpPr>
          <p:cNvPr id="473" name="Straight Arrow Connector 472"/>
          <p:cNvCxnSpPr>
            <a:endCxn id="469" idx="0"/>
          </p:cNvCxnSpPr>
          <p:nvPr/>
        </p:nvCxnSpPr>
        <p:spPr>
          <a:xfrm>
            <a:off x="5549413" y="3872300"/>
            <a:ext cx="4172" cy="110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4" name="Straight Arrow Connector 473"/>
          <p:cNvCxnSpPr>
            <a:endCxn id="470" idx="0"/>
          </p:cNvCxnSpPr>
          <p:nvPr/>
        </p:nvCxnSpPr>
        <p:spPr>
          <a:xfrm>
            <a:off x="6598313" y="3869126"/>
            <a:ext cx="3213" cy="114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7" name="TextBox 476"/>
          <p:cNvSpPr txBox="1"/>
          <p:nvPr/>
        </p:nvSpPr>
        <p:spPr>
          <a:xfrm>
            <a:off x="5519879" y="3523080"/>
            <a:ext cx="1584000" cy="108000"/>
          </a:xfrm>
          <a:prstGeom prst="rect">
            <a:avLst/>
          </a:prstGeom>
          <a:noFill/>
        </p:spPr>
        <p:txBody>
          <a:bodyPr wrap="square" rtlCol="0">
            <a:spAutoFit/>
          </a:bodyPr>
          <a:lstStyle/>
          <a:p>
            <a:r>
              <a:rPr lang="en-CA" sz="400" b="1" dirty="0">
                <a:solidFill>
                  <a:schemeClr val="tx2"/>
                </a:solidFill>
              </a:rPr>
              <a:t>Insomnia Early (Initial Insomnia) - Sleep Onset Insomnia</a:t>
            </a:r>
          </a:p>
        </p:txBody>
      </p:sp>
      <p:cxnSp>
        <p:nvCxnSpPr>
          <p:cNvPr id="478" name="Straight Connector 477"/>
          <p:cNvCxnSpPr/>
          <p:nvPr/>
        </p:nvCxnSpPr>
        <p:spPr>
          <a:xfrm flipV="1">
            <a:off x="4852039" y="4422263"/>
            <a:ext cx="2382074" cy="95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9" name="Straight Arrow Connector 478"/>
          <p:cNvCxnSpPr>
            <a:stCxn id="468" idx="2"/>
            <a:endCxn id="486" idx="2"/>
          </p:cNvCxnSpPr>
          <p:nvPr/>
        </p:nvCxnSpPr>
        <p:spPr>
          <a:xfrm>
            <a:off x="4595644" y="4182151"/>
            <a:ext cx="242512" cy="21188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0" name="Straight Arrow Connector 479"/>
          <p:cNvCxnSpPr>
            <a:stCxn id="469" idx="2"/>
          </p:cNvCxnSpPr>
          <p:nvPr/>
        </p:nvCxnSpPr>
        <p:spPr>
          <a:xfrm flipH="1">
            <a:off x="5549413" y="4182151"/>
            <a:ext cx="4172" cy="24689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1" name="Straight Arrow Connector 480"/>
          <p:cNvCxnSpPr>
            <a:stCxn id="471" idx="2"/>
          </p:cNvCxnSpPr>
          <p:nvPr/>
        </p:nvCxnSpPr>
        <p:spPr>
          <a:xfrm flipH="1">
            <a:off x="7219242" y="4182151"/>
            <a:ext cx="430225" cy="23381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2" name="Straight Arrow Connector 481"/>
          <p:cNvCxnSpPr>
            <a:endCxn id="483" idx="1"/>
          </p:cNvCxnSpPr>
          <p:nvPr/>
        </p:nvCxnSpPr>
        <p:spPr>
          <a:xfrm>
            <a:off x="6087359" y="4419089"/>
            <a:ext cx="0" cy="20214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83" name="Flowchart: Data 482"/>
          <p:cNvSpPr/>
          <p:nvPr/>
        </p:nvSpPr>
        <p:spPr>
          <a:xfrm>
            <a:off x="5871359" y="4621232"/>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485" name="Flowchart: Internal Storage 484"/>
          <p:cNvSpPr/>
          <p:nvPr/>
        </p:nvSpPr>
        <p:spPr>
          <a:xfrm>
            <a:off x="5806199" y="4818515"/>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486" name="TextBox 485"/>
          <p:cNvSpPr txBox="1"/>
          <p:nvPr/>
        </p:nvSpPr>
        <p:spPr>
          <a:xfrm>
            <a:off x="4731396" y="4240152"/>
            <a:ext cx="213520" cy="153888"/>
          </a:xfrm>
          <a:prstGeom prst="rect">
            <a:avLst/>
          </a:prstGeom>
          <a:noFill/>
        </p:spPr>
        <p:txBody>
          <a:bodyPr wrap="none" rtlCol="0">
            <a:spAutoFit/>
          </a:bodyPr>
          <a:lstStyle/>
          <a:p>
            <a:r>
              <a:rPr lang="en-CA" sz="400" dirty="0"/>
              <a:t>0</a:t>
            </a:r>
          </a:p>
        </p:txBody>
      </p:sp>
      <p:sp>
        <p:nvSpPr>
          <p:cNvPr id="487" name="TextBox 486"/>
          <p:cNvSpPr txBox="1"/>
          <p:nvPr/>
        </p:nvSpPr>
        <p:spPr>
          <a:xfrm>
            <a:off x="5551365" y="4236025"/>
            <a:ext cx="213520" cy="153888"/>
          </a:xfrm>
          <a:prstGeom prst="rect">
            <a:avLst/>
          </a:prstGeom>
          <a:noFill/>
        </p:spPr>
        <p:txBody>
          <a:bodyPr wrap="none" rtlCol="0">
            <a:spAutoFit/>
          </a:bodyPr>
          <a:lstStyle/>
          <a:p>
            <a:r>
              <a:rPr lang="en-CA" sz="400" dirty="0"/>
              <a:t>1</a:t>
            </a:r>
          </a:p>
        </p:txBody>
      </p:sp>
      <p:sp>
        <p:nvSpPr>
          <p:cNvPr id="488" name="TextBox 487"/>
          <p:cNvSpPr txBox="1"/>
          <p:nvPr/>
        </p:nvSpPr>
        <p:spPr>
          <a:xfrm>
            <a:off x="6549408" y="4221380"/>
            <a:ext cx="213520" cy="153888"/>
          </a:xfrm>
          <a:prstGeom prst="rect">
            <a:avLst/>
          </a:prstGeom>
          <a:noFill/>
        </p:spPr>
        <p:txBody>
          <a:bodyPr wrap="none" rtlCol="0">
            <a:spAutoFit/>
          </a:bodyPr>
          <a:lstStyle/>
          <a:p>
            <a:r>
              <a:rPr lang="en-CA" sz="400" dirty="0"/>
              <a:t>2</a:t>
            </a:r>
          </a:p>
        </p:txBody>
      </p:sp>
      <p:sp>
        <p:nvSpPr>
          <p:cNvPr id="489" name="TextBox 488"/>
          <p:cNvSpPr txBox="1"/>
          <p:nvPr/>
        </p:nvSpPr>
        <p:spPr>
          <a:xfrm>
            <a:off x="7436693" y="4233514"/>
            <a:ext cx="213520" cy="153888"/>
          </a:xfrm>
          <a:prstGeom prst="rect">
            <a:avLst/>
          </a:prstGeom>
          <a:noFill/>
        </p:spPr>
        <p:txBody>
          <a:bodyPr wrap="none" rtlCol="0">
            <a:spAutoFit/>
          </a:bodyPr>
          <a:lstStyle/>
          <a:p>
            <a:r>
              <a:rPr lang="en-CA" sz="400" dirty="0"/>
              <a:t>3</a:t>
            </a:r>
          </a:p>
        </p:txBody>
      </p:sp>
      <p:cxnSp>
        <p:nvCxnSpPr>
          <p:cNvPr id="490" name="Straight Arrow Connector 489"/>
          <p:cNvCxnSpPr>
            <a:stCxn id="470" idx="2"/>
          </p:cNvCxnSpPr>
          <p:nvPr/>
        </p:nvCxnSpPr>
        <p:spPr>
          <a:xfrm>
            <a:off x="6601526" y="4182151"/>
            <a:ext cx="0" cy="25132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0" name="Rectangle 499"/>
          <p:cNvSpPr/>
          <p:nvPr/>
        </p:nvSpPr>
        <p:spPr>
          <a:xfrm>
            <a:off x="9784083" y="5412340"/>
            <a:ext cx="903362" cy="2059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What time have you been waking up in the morning for the last time, this past week?</a:t>
            </a:r>
            <a:endParaRPr lang="en-CA" sz="400" dirty="0">
              <a:solidFill>
                <a:schemeClr val="tx1"/>
              </a:solidFill>
            </a:endParaRPr>
          </a:p>
        </p:txBody>
      </p:sp>
      <p:sp>
        <p:nvSpPr>
          <p:cNvPr id="502" name="Rectangle 501"/>
          <p:cNvSpPr/>
          <p:nvPr/>
        </p:nvSpPr>
        <p:spPr>
          <a:xfrm>
            <a:off x="8326464" y="5837366"/>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More than half the time, awakens no more than 30 minutes before necessary</a:t>
            </a:r>
            <a:endParaRPr lang="en-CA" sz="400" dirty="0">
              <a:solidFill>
                <a:schemeClr val="tx1"/>
              </a:solidFill>
            </a:endParaRPr>
          </a:p>
        </p:txBody>
      </p:sp>
      <p:sp>
        <p:nvSpPr>
          <p:cNvPr id="503" name="Rectangle 502"/>
          <p:cNvSpPr/>
          <p:nvPr/>
        </p:nvSpPr>
        <p:spPr>
          <a:xfrm>
            <a:off x="9214610" y="5835812"/>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More than half the time, awakens more than 30 minutes before need be</a:t>
            </a:r>
            <a:endParaRPr lang="en-CA" sz="400" dirty="0">
              <a:solidFill>
                <a:schemeClr val="tx1"/>
              </a:solidFill>
            </a:endParaRPr>
          </a:p>
        </p:txBody>
      </p:sp>
      <p:sp>
        <p:nvSpPr>
          <p:cNvPr id="504" name="Rectangle 503"/>
          <p:cNvSpPr/>
          <p:nvPr/>
        </p:nvSpPr>
        <p:spPr>
          <a:xfrm>
            <a:off x="10102756" y="5834258"/>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Awakens at least one hour before need be, more</a:t>
            </a:r>
          </a:p>
          <a:p>
            <a:r>
              <a:rPr lang="en-CA" sz="400" dirty="0"/>
              <a:t>than half the time</a:t>
            </a:r>
            <a:endParaRPr lang="en-CA" sz="400" dirty="0">
              <a:solidFill>
                <a:schemeClr val="tx1"/>
              </a:solidFill>
            </a:endParaRPr>
          </a:p>
        </p:txBody>
      </p:sp>
      <p:sp>
        <p:nvSpPr>
          <p:cNvPr id="505" name="Rectangle 504"/>
          <p:cNvSpPr/>
          <p:nvPr/>
        </p:nvSpPr>
        <p:spPr>
          <a:xfrm>
            <a:off x="10990904" y="5832704"/>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Awakens at least two hours before need be, more</a:t>
            </a:r>
          </a:p>
          <a:p>
            <a:r>
              <a:rPr lang="en-CA" sz="400" dirty="0"/>
              <a:t>than half the time</a:t>
            </a:r>
            <a:endParaRPr lang="en-CA" sz="400" dirty="0">
              <a:solidFill>
                <a:schemeClr val="tx1"/>
              </a:solidFill>
            </a:endParaRPr>
          </a:p>
        </p:txBody>
      </p:sp>
      <p:cxnSp>
        <p:nvCxnSpPr>
          <p:cNvPr id="507" name="Straight Arrow Connector 506"/>
          <p:cNvCxnSpPr>
            <a:endCxn id="504" idx="0"/>
          </p:cNvCxnSpPr>
          <p:nvPr/>
        </p:nvCxnSpPr>
        <p:spPr>
          <a:xfrm>
            <a:off x="10532825" y="5670316"/>
            <a:ext cx="1931" cy="163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0" name="Straight Arrow Connector 509"/>
          <p:cNvCxnSpPr>
            <a:endCxn id="503" idx="0"/>
          </p:cNvCxnSpPr>
          <p:nvPr/>
        </p:nvCxnSpPr>
        <p:spPr>
          <a:xfrm>
            <a:off x="9644677" y="5670316"/>
            <a:ext cx="1933" cy="165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1" name="TextBox 510"/>
          <p:cNvSpPr txBox="1"/>
          <p:nvPr/>
        </p:nvSpPr>
        <p:spPr>
          <a:xfrm>
            <a:off x="9850082" y="5295164"/>
            <a:ext cx="771365" cy="108000"/>
          </a:xfrm>
          <a:prstGeom prst="rect">
            <a:avLst/>
          </a:prstGeom>
          <a:noFill/>
        </p:spPr>
        <p:txBody>
          <a:bodyPr wrap="none" rtlCol="0">
            <a:spAutoFit/>
          </a:bodyPr>
          <a:lstStyle/>
          <a:p>
            <a:r>
              <a:rPr lang="en-CA" sz="400" b="1" dirty="0">
                <a:solidFill>
                  <a:schemeClr val="tx2"/>
                </a:solidFill>
              </a:rPr>
              <a:t>Early Morning Insomnia</a:t>
            </a:r>
          </a:p>
        </p:txBody>
      </p:sp>
      <p:cxnSp>
        <p:nvCxnSpPr>
          <p:cNvPr id="512" name="Straight Connector 511"/>
          <p:cNvCxnSpPr/>
          <p:nvPr/>
        </p:nvCxnSpPr>
        <p:spPr>
          <a:xfrm flipV="1">
            <a:off x="9049580" y="6158126"/>
            <a:ext cx="2123541" cy="523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3" name="Straight Arrow Connector 512"/>
          <p:cNvCxnSpPr>
            <a:stCxn id="502" idx="2"/>
          </p:cNvCxnSpPr>
          <p:nvPr/>
        </p:nvCxnSpPr>
        <p:spPr>
          <a:xfrm>
            <a:off x="8758464" y="6017366"/>
            <a:ext cx="291116" cy="14075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4" name="Straight Arrow Connector 513"/>
          <p:cNvCxnSpPr>
            <a:stCxn id="503" idx="2"/>
          </p:cNvCxnSpPr>
          <p:nvPr/>
        </p:nvCxnSpPr>
        <p:spPr>
          <a:xfrm>
            <a:off x="9646610" y="6015812"/>
            <a:ext cx="0" cy="14231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5" name="Straight Arrow Connector 514"/>
          <p:cNvCxnSpPr>
            <a:stCxn id="505" idx="2"/>
            <a:endCxn id="523" idx="1"/>
          </p:cNvCxnSpPr>
          <p:nvPr/>
        </p:nvCxnSpPr>
        <p:spPr>
          <a:xfrm flipH="1">
            <a:off x="11286116" y="6012704"/>
            <a:ext cx="136788" cy="10963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6" name="Straight Arrow Connector 515"/>
          <p:cNvCxnSpPr>
            <a:endCxn id="517" idx="1"/>
          </p:cNvCxnSpPr>
          <p:nvPr/>
        </p:nvCxnSpPr>
        <p:spPr>
          <a:xfrm>
            <a:off x="10175428" y="6137883"/>
            <a:ext cx="0" cy="15065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17" name="Flowchart: Data 516"/>
          <p:cNvSpPr/>
          <p:nvPr/>
        </p:nvSpPr>
        <p:spPr>
          <a:xfrm>
            <a:off x="9959428" y="6288541"/>
            <a:ext cx="432000" cy="112314"/>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519" name="Flowchart: Internal Storage 518"/>
          <p:cNvSpPr/>
          <p:nvPr/>
        </p:nvSpPr>
        <p:spPr>
          <a:xfrm>
            <a:off x="9897618" y="6432734"/>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520" name="TextBox 519"/>
          <p:cNvSpPr txBox="1"/>
          <p:nvPr/>
        </p:nvSpPr>
        <p:spPr>
          <a:xfrm>
            <a:off x="9021965" y="6045399"/>
            <a:ext cx="213520" cy="153888"/>
          </a:xfrm>
          <a:prstGeom prst="rect">
            <a:avLst/>
          </a:prstGeom>
          <a:noFill/>
        </p:spPr>
        <p:txBody>
          <a:bodyPr wrap="none" rtlCol="0">
            <a:spAutoFit/>
          </a:bodyPr>
          <a:lstStyle/>
          <a:p>
            <a:r>
              <a:rPr lang="en-CA" sz="400" dirty="0"/>
              <a:t>0</a:t>
            </a:r>
          </a:p>
        </p:txBody>
      </p:sp>
      <p:sp>
        <p:nvSpPr>
          <p:cNvPr id="521" name="TextBox 520"/>
          <p:cNvSpPr txBox="1"/>
          <p:nvPr/>
        </p:nvSpPr>
        <p:spPr>
          <a:xfrm>
            <a:off x="9684369" y="6045399"/>
            <a:ext cx="213520" cy="153888"/>
          </a:xfrm>
          <a:prstGeom prst="rect">
            <a:avLst/>
          </a:prstGeom>
          <a:noFill/>
        </p:spPr>
        <p:txBody>
          <a:bodyPr wrap="none" rtlCol="0">
            <a:spAutoFit/>
          </a:bodyPr>
          <a:lstStyle/>
          <a:p>
            <a:r>
              <a:rPr lang="en-CA" sz="400" dirty="0"/>
              <a:t>1</a:t>
            </a:r>
          </a:p>
        </p:txBody>
      </p:sp>
      <p:sp>
        <p:nvSpPr>
          <p:cNvPr id="522" name="TextBox 521"/>
          <p:cNvSpPr txBox="1"/>
          <p:nvPr/>
        </p:nvSpPr>
        <p:spPr>
          <a:xfrm>
            <a:off x="10697623" y="6045399"/>
            <a:ext cx="213520" cy="153888"/>
          </a:xfrm>
          <a:prstGeom prst="rect">
            <a:avLst/>
          </a:prstGeom>
          <a:noFill/>
        </p:spPr>
        <p:txBody>
          <a:bodyPr wrap="none" rtlCol="0">
            <a:spAutoFit/>
          </a:bodyPr>
          <a:lstStyle/>
          <a:p>
            <a:r>
              <a:rPr lang="en-CA" sz="400" dirty="0"/>
              <a:t>2</a:t>
            </a:r>
          </a:p>
        </p:txBody>
      </p:sp>
      <p:sp>
        <p:nvSpPr>
          <p:cNvPr id="523" name="TextBox 522"/>
          <p:cNvSpPr txBox="1"/>
          <p:nvPr/>
        </p:nvSpPr>
        <p:spPr>
          <a:xfrm>
            <a:off x="11286116" y="6045399"/>
            <a:ext cx="213520" cy="153888"/>
          </a:xfrm>
          <a:prstGeom prst="rect">
            <a:avLst/>
          </a:prstGeom>
          <a:noFill/>
        </p:spPr>
        <p:txBody>
          <a:bodyPr wrap="none" rtlCol="0">
            <a:spAutoFit/>
          </a:bodyPr>
          <a:lstStyle/>
          <a:p>
            <a:r>
              <a:rPr lang="en-CA" sz="400" dirty="0"/>
              <a:t>3</a:t>
            </a:r>
          </a:p>
        </p:txBody>
      </p:sp>
      <p:cxnSp>
        <p:nvCxnSpPr>
          <p:cNvPr id="524" name="Straight Arrow Connector 523"/>
          <p:cNvCxnSpPr>
            <a:stCxn id="504" idx="2"/>
          </p:cNvCxnSpPr>
          <p:nvPr/>
        </p:nvCxnSpPr>
        <p:spPr>
          <a:xfrm flipH="1">
            <a:off x="10523878" y="6014258"/>
            <a:ext cx="10878" cy="1247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7" name="Rectangle 526"/>
          <p:cNvSpPr/>
          <p:nvPr/>
        </p:nvSpPr>
        <p:spPr>
          <a:xfrm>
            <a:off x="5775040" y="5402964"/>
            <a:ext cx="1082548" cy="2468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dirty="0"/>
              <a:t>How many hours on average have you been sleeping in a 24-hour period in the past week, including naps?</a:t>
            </a:r>
            <a:endParaRPr lang="en-CA" sz="400" b="1" dirty="0">
              <a:solidFill>
                <a:schemeClr val="tx1"/>
              </a:solidFill>
            </a:endParaRPr>
          </a:p>
        </p:txBody>
      </p:sp>
      <p:sp>
        <p:nvSpPr>
          <p:cNvPr id="529" name="Rectangle 528"/>
          <p:cNvSpPr/>
          <p:nvPr/>
        </p:nvSpPr>
        <p:spPr>
          <a:xfrm>
            <a:off x="4355532" y="5838920"/>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Sleeps no longer than 7-8 hours/night, without naps</a:t>
            </a:r>
            <a:endParaRPr lang="en-CA" sz="400" dirty="0">
              <a:solidFill>
                <a:schemeClr val="tx1"/>
              </a:solidFill>
            </a:endParaRPr>
          </a:p>
        </p:txBody>
      </p:sp>
      <p:sp>
        <p:nvSpPr>
          <p:cNvPr id="530" name="Rectangle 529"/>
          <p:cNvSpPr/>
          <p:nvPr/>
        </p:nvSpPr>
        <p:spPr>
          <a:xfrm>
            <a:off x="5275577" y="5838920"/>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Sleeps no longer than 10 hours in a 24 hour period</a:t>
            </a:r>
          </a:p>
          <a:p>
            <a:r>
              <a:rPr lang="en-CA" sz="400" dirty="0"/>
              <a:t>(include naps)</a:t>
            </a:r>
            <a:endParaRPr lang="en-CA" sz="400" dirty="0">
              <a:solidFill>
                <a:schemeClr val="tx1"/>
              </a:solidFill>
            </a:endParaRPr>
          </a:p>
        </p:txBody>
      </p:sp>
      <p:sp>
        <p:nvSpPr>
          <p:cNvPr id="531" name="Rectangle 530"/>
          <p:cNvSpPr/>
          <p:nvPr/>
        </p:nvSpPr>
        <p:spPr>
          <a:xfrm>
            <a:off x="6195622" y="5838920"/>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Sleeps no longer than 12 hours in a 24 hour period</a:t>
            </a:r>
          </a:p>
          <a:p>
            <a:r>
              <a:rPr lang="en-CA" sz="400" dirty="0"/>
              <a:t>(include naps)</a:t>
            </a:r>
            <a:endParaRPr lang="en-CA" sz="400" dirty="0">
              <a:solidFill>
                <a:schemeClr val="tx1"/>
              </a:solidFill>
            </a:endParaRPr>
          </a:p>
        </p:txBody>
      </p:sp>
      <p:sp>
        <p:nvSpPr>
          <p:cNvPr id="532" name="Rectangle 531"/>
          <p:cNvSpPr/>
          <p:nvPr/>
        </p:nvSpPr>
        <p:spPr>
          <a:xfrm>
            <a:off x="7115667" y="5838920"/>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Sleeps longer than 12 hours in a 24 hour period (include naps)</a:t>
            </a:r>
            <a:endParaRPr lang="en-CA" sz="400" dirty="0">
              <a:solidFill>
                <a:schemeClr val="tx1"/>
              </a:solidFill>
            </a:endParaRPr>
          </a:p>
        </p:txBody>
      </p:sp>
      <p:cxnSp>
        <p:nvCxnSpPr>
          <p:cNvPr id="534" name="Straight Arrow Connector 533"/>
          <p:cNvCxnSpPr>
            <a:endCxn id="530" idx="0"/>
          </p:cNvCxnSpPr>
          <p:nvPr/>
        </p:nvCxnSpPr>
        <p:spPr>
          <a:xfrm>
            <a:off x="5706773" y="5714451"/>
            <a:ext cx="804" cy="124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5" name="Straight Arrow Connector 534"/>
          <p:cNvCxnSpPr>
            <a:endCxn id="531" idx="0"/>
          </p:cNvCxnSpPr>
          <p:nvPr/>
        </p:nvCxnSpPr>
        <p:spPr>
          <a:xfrm>
            <a:off x="6627474" y="5714451"/>
            <a:ext cx="148" cy="124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8" name="TextBox 537"/>
          <p:cNvSpPr txBox="1"/>
          <p:nvPr/>
        </p:nvSpPr>
        <p:spPr>
          <a:xfrm>
            <a:off x="6046314" y="5291790"/>
            <a:ext cx="540000" cy="108000"/>
          </a:xfrm>
          <a:prstGeom prst="rect">
            <a:avLst/>
          </a:prstGeom>
          <a:noFill/>
        </p:spPr>
        <p:txBody>
          <a:bodyPr wrap="square" rtlCol="0">
            <a:spAutoFit/>
          </a:bodyPr>
          <a:lstStyle/>
          <a:p>
            <a:r>
              <a:rPr lang="en-CA" sz="400" b="1" dirty="0">
                <a:solidFill>
                  <a:schemeClr val="tx2"/>
                </a:solidFill>
              </a:rPr>
              <a:t>Hypersomnia</a:t>
            </a:r>
          </a:p>
        </p:txBody>
      </p:sp>
      <p:cxnSp>
        <p:nvCxnSpPr>
          <p:cNvPr id="539" name="Straight Connector 538"/>
          <p:cNvCxnSpPr/>
          <p:nvPr/>
        </p:nvCxnSpPr>
        <p:spPr>
          <a:xfrm flipV="1">
            <a:off x="5344742" y="6200134"/>
            <a:ext cx="1983242" cy="72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0" name="Straight Arrow Connector 539"/>
          <p:cNvCxnSpPr>
            <a:stCxn id="529" idx="2"/>
            <a:endCxn id="547" idx="2"/>
          </p:cNvCxnSpPr>
          <p:nvPr/>
        </p:nvCxnSpPr>
        <p:spPr>
          <a:xfrm>
            <a:off x="4787532" y="6018920"/>
            <a:ext cx="470730" cy="17952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1" name="Straight Arrow Connector 540"/>
          <p:cNvCxnSpPr>
            <a:stCxn id="530" idx="2"/>
          </p:cNvCxnSpPr>
          <p:nvPr/>
        </p:nvCxnSpPr>
        <p:spPr>
          <a:xfrm>
            <a:off x="5707577" y="6018920"/>
            <a:ext cx="45735" cy="176322"/>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2" name="Straight Arrow Connector 541"/>
          <p:cNvCxnSpPr>
            <a:stCxn id="532" idx="2"/>
          </p:cNvCxnSpPr>
          <p:nvPr/>
        </p:nvCxnSpPr>
        <p:spPr>
          <a:xfrm flipH="1">
            <a:off x="7327984" y="6018920"/>
            <a:ext cx="219683" cy="18691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3" name="Straight Arrow Connector 542"/>
          <p:cNvCxnSpPr>
            <a:endCxn id="544" idx="1"/>
          </p:cNvCxnSpPr>
          <p:nvPr/>
        </p:nvCxnSpPr>
        <p:spPr>
          <a:xfrm>
            <a:off x="6274235" y="6235972"/>
            <a:ext cx="0" cy="15225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44" name="Flowchart: Data 543"/>
          <p:cNvSpPr/>
          <p:nvPr/>
        </p:nvSpPr>
        <p:spPr>
          <a:xfrm>
            <a:off x="6058235" y="6388228"/>
            <a:ext cx="432000" cy="112314"/>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546" name="Flowchart: Internal Storage 545"/>
          <p:cNvSpPr/>
          <p:nvPr/>
        </p:nvSpPr>
        <p:spPr>
          <a:xfrm>
            <a:off x="5993075" y="6587353"/>
            <a:ext cx="527484" cy="161758"/>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547" name="TextBox 546"/>
          <p:cNvSpPr txBox="1"/>
          <p:nvPr/>
        </p:nvSpPr>
        <p:spPr>
          <a:xfrm>
            <a:off x="5151502" y="6044555"/>
            <a:ext cx="213520" cy="153888"/>
          </a:xfrm>
          <a:prstGeom prst="rect">
            <a:avLst/>
          </a:prstGeom>
          <a:noFill/>
        </p:spPr>
        <p:txBody>
          <a:bodyPr wrap="none" rtlCol="0">
            <a:spAutoFit/>
          </a:bodyPr>
          <a:lstStyle/>
          <a:p>
            <a:r>
              <a:rPr lang="en-CA" sz="400" dirty="0"/>
              <a:t>0</a:t>
            </a:r>
          </a:p>
        </p:txBody>
      </p:sp>
      <p:sp>
        <p:nvSpPr>
          <p:cNvPr id="548" name="TextBox 547"/>
          <p:cNvSpPr txBox="1"/>
          <p:nvPr/>
        </p:nvSpPr>
        <p:spPr>
          <a:xfrm>
            <a:off x="5734184" y="6044555"/>
            <a:ext cx="213520" cy="153888"/>
          </a:xfrm>
          <a:prstGeom prst="rect">
            <a:avLst/>
          </a:prstGeom>
          <a:noFill/>
        </p:spPr>
        <p:txBody>
          <a:bodyPr wrap="none" rtlCol="0">
            <a:spAutoFit/>
          </a:bodyPr>
          <a:lstStyle/>
          <a:p>
            <a:r>
              <a:rPr lang="en-CA" sz="400" dirty="0"/>
              <a:t>1</a:t>
            </a:r>
          </a:p>
        </p:txBody>
      </p:sp>
      <p:sp>
        <p:nvSpPr>
          <p:cNvPr id="549" name="TextBox 548"/>
          <p:cNvSpPr txBox="1"/>
          <p:nvPr/>
        </p:nvSpPr>
        <p:spPr>
          <a:xfrm>
            <a:off x="6771922" y="6044555"/>
            <a:ext cx="213520" cy="153888"/>
          </a:xfrm>
          <a:prstGeom prst="rect">
            <a:avLst/>
          </a:prstGeom>
          <a:noFill/>
        </p:spPr>
        <p:txBody>
          <a:bodyPr wrap="none" rtlCol="0">
            <a:spAutoFit/>
          </a:bodyPr>
          <a:lstStyle/>
          <a:p>
            <a:r>
              <a:rPr lang="en-CA" sz="400" dirty="0"/>
              <a:t>2</a:t>
            </a:r>
          </a:p>
        </p:txBody>
      </p:sp>
      <p:sp>
        <p:nvSpPr>
          <p:cNvPr id="550" name="TextBox 549"/>
          <p:cNvSpPr txBox="1"/>
          <p:nvPr/>
        </p:nvSpPr>
        <p:spPr>
          <a:xfrm>
            <a:off x="7572135" y="6044555"/>
            <a:ext cx="213520" cy="153888"/>
          </a:xfrm>
          <a:prstGeom prst="rect">
            <a:avLst/>
          </a:prstGeom>
          <a:noFill/>
        </p:spPr>
        <p:txBody>
          <a:bodyPr wrap="none" rtlCol="0">
            <a:spAutoFit/>
          </a:bodyPr>
          <a:lstStyle/>
          <a:p>
            <a:r>
              <a:rPr lang="en-CA" sz="400" dirty="0"/>
              <a:t>3</a:t>
            </a:r>
          </a:p>
        </p:txBody>
      </p:sp>
      <p:cxnSp>
        <p:nvCxnSpPr>
          <p:cNvPr id="551" name="Straight Arrow Connector 550"/>
          <p:cNvCxnSpPr>
            <a:stCxn id="531" idx="2"/>
          </p:cNvCxnSpPr>
          <p:nvPr/>
        </p:nvCxnSpPr>
        <p:spPr>
          <a:xfrm>
            <a:off x="6627622" y="6018920"/>
            <a:ext cx="4027" cy="199292"/>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3" name="Rectangle 552"/>
          <p:cNvSpPr/>
          <p:nvPr/>
        </p:nvSpPr>
        <p:spPr>
          <a:xfrm>
            <a:off x="1093925" y="5464370"/>
            <a:ext cx="1062998" cy="2059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How have you been spending your time this past week (when not at work)?</a:t>
            </a:r>
            <a:endParaRPr lang="en-CA" sz="400" b="1" dirty="0">
              <a:solidFill>
                <a:schemeClr val="tx1"/>
              </a:solidFill>
            </a:endParaRPr>
          </a:p>
        </p:txBody>
      </p:sp>
      <p:sp>
        <p:nvSpPr>
          <p:cNvPr id="555" name="Rectangle 554"/>
          <p:cNvSpPr/>
          <p:nvPr/>
        </p:nvSpPr>
        <p:spPr>
          <a:xfrm>
            <a:off x="488995" y="5845136"/>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No change from usual level of interest in other</a:t>
            </a:r>
          </a:p>
          <a:p>
            <a:r>
              <a:rPr lang="en-CA" sz="400" dirty="0"/>
              <a:t>people and activities</a:t>
            </a:r>
            <a:endParaRPr lang="en-CA" sz="400" dirty="0">
              <a:solidFill>
                <a:schemeClr val="tx1"/>
              </a:solidFill>
            </a:endParaRPr>
          </a:p>
        </p:txBody>
      </p:sp>
      <p:sp>
        <p:nvSpPr>
          <p:cNvPr id="556" name="Rectangle 555"/>
          <p:cNvSpPr/>
          <p:nvPr/>
        </p:nvSpPr>
        <p:spPr>
          <a:xfrm>
            <a:off x="1377141" y="5849794"/>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Notices a reduction in former interests/activities</a:t>
            </a:r>
            <a:endParaRPr lang="en-CA" sz="400" dirty="0">
              <a:solidFill>
                <a:schemeClr val="tx1"/>
              </a:solidFill>
            </a:endParaRPr>
          </a:p>
        </p:txBody>
      </p:sp>
      <p:sp>
        <p:nvSpPr>
          <p:cNvPr id="557" name="Rectangle 556"/>
          <p:cNvSpPr/>
          <p:nvPr/>
        </p:nvSpPr>
        <p:spPr>
          <a:xfrm>
            <a:off x="2265287" y="5848244"/>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Finds only one or two former interests remain</a:t>
            </a:r>
            <a:endParaRPr lang="en-CA" sz="400" dirty="0">
              <a:solidFill>
                <a:schemeClr val="tx1"/>
              </a:solidFill>
            </a:endParaRPr>
          </a:p>
        </p:txBody>
      </p:sp>
      <p:sp>
        <p:nvSpPr>
          <p:cNvPr id="558" name="Rectangle 557"/>
          <p:cNvSpPr/>
          <p:nvPr/>
        </p:nvSpPr>
        <p:spPr>
          <a:xfrm>
            <a:off x="3153433" y="5846690"/>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Has virtually no interest in formerly pursued</a:t>
            </a:r>
          </a:p>
          <a:p>
            <a:r>
              <a:rPr lang="en-CA" sz="400" dirty="0"/>
              <a:t>activities</a:t>
            </a:r>
            <a:endParaRPr lang="en-CA" sz="400" dirty="0">
              <a:solidFill>
                <a:schemeClr val="tx1"/>
              </a:solidFill>
            </a:endParaRPr>
          </a:p>
        </p:txBody>
      </p:sp>
      <p:cxnSp>
        <p:nvCxnSpPr>
          <p:cNvPr id="560" name="Straight Arrow Connector 559"/>
          <p:cNvCxnSpPr>
            <a:endCxn id="556" idx="0"/>
          </p:cNvCxnSpPr>
          <p:nvPr/>
        </p:nvCxnSpPr>
        <p:spPr>
          <a:xfrm>
            <a:off x="1804901" y="5714451"/>
            <a:ext cx="4240" cy="13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1" name="Straight Arrow Connector 560"/>
          <p:cNvCxnSpPr>
            <a:endCxn id="557" idx="0"/>
          </p:cNvCxnSpPr>
          <p:nvPr/>
        </p:nvCxnSpPr>
        <p:spPr>
          <a:xfrm>
            <a:off x="2694993" y="5721720"/>
            <a:ext cx="2294" cy="12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4" name="TextBox 563"/>
          <p:cNvSpPr txBox="1"/>
          <p:nvPr/>
        </p:nvSpPr>
        <p:spPr>
          <a:xfrm>
            <a:off x="1247424" y="5351227"/>
            <a:ext cx="756000" cy="108000"/>
          </a:xfrm>
          <a:prstGeom prst="rect">
            <a:avLst/>
          </a:prstGeom>
          <a:noFill/>
        </p:spPr>
        <p:txBody>
          <a:bodyPr wrap="square" rtlCol="0">
            <a:spAutoFit/>
          </a:bodyPr>
          <a:lstStyle/>
          <a:p>
            <a:pPr algn="ctr"/>
            <a:r>
              <a:rPr lang="en-CA" sz="400" b="1" dirty="0">
                <a:solidFill>
                  <a:srgbClr val="7030A0"/>
                </a:solidFill>
              </a:rPr>
              <a:t>Involvement/Interest</a:t>
            </a:r>
          </a:p>
        </p:txBody>
      </p:sp>
      <p:cxnSp>
        <p:nvCxnSpPr>
          <p:cNvPr id="565" name="Straight Connector 564"/>
          <p:cNvCxnSpPr/>
          <p:nvPr/>
        </p:nvCxnSpPr>
        <p:spPr>
          <a:xfrm flipV="1">
            <a:off x="1126088" y="6132190"/>
            <a:ext cx="2322259" cy="681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6" name="Straight Arrow Connector 565"/>
          <p:cNvCxnSpPr>
            <a:stCxn id="555" idx="2"/>
            <a:endCxn id="573" idx="3"/>
          </p:cNvCxnSpPr>
          <p:nvPr/>
        </p:nvCxnSpPr>
        <p:spPr>
          <a:xfrm>
            <a:off x="920995" y="6025136"/>
            <a:ext cx="175768" cy="11969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7" name="Straight Arrow Connector 566"/>
          <p:cNvCxnSpPr/>
          <p:nvPr/>
        </p:nvCxnSpPr>
        <p:spPr>
          <a:xfrm>
            <a:off x="1814811" y="6029563"/>
            <a:ext cx="0" cy="10285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8" name="Straight Arrow Connector 567"/>
          <p:cNvCxnSpPr>
            <a:stCxn id="558" idx="2"/>
          </p:cNvCxnSpPr>
          <p:nvPr/>
        </p:nvCxnSpPr>
        <p:spPr>
          <a:xfrm flipH="1">
            <a:off x="3454112" y="6026690"/>
            <a:ext cx="131321" cy="8445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9" name="Straight Arrow Connector 568"/>
          <p:cNvCxnSpPr>
            <a:endCxn id="570" idx="1"/>
          </p:cNvCxnSpPr>
          <p:nvPr/>
        </p:nvCxnSpPr>
        <p:spPr>
          <a:xfrm>
            <a:off x="2026710" y="6134517"/>
            <a:ext cx="0" cy="15269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70" name="Flowchart: Data 569"/>
          <p:cNvSpPr/>
          <p:nvPr/>
        </p:nvSpPr>
        <p:spPr>
          <a:xfrm>
            <a:off x="1810710" y="6287209"/>
            <a:ext cx="432000" cy="112314"/>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cxnSp>
        <p:nvCxnSpPr>
          <p:cNvPr id="571" name="Straight Arrow Connector 570"/>
          <p:cNvCxnSpPr>
            <a:stCxn id="570" idx="4"/>
            <a:endCxn id="572" idx="0"/>
          </p:cNvCxnSpPr>
          <p:nvPr/>
        </p:nvCxnSpPr>
        <p:spPr>
          <a:xfrm>
            <a:off x="2026710" y="6399523"/>
            <a:ext cx="3752" cy="125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2" name="Flowchart: Internal Storage 571"/>
          <p:cNvSpPr/>
          <p:nvPr/>
        </p:nvSpPr>
        <p:spPr>
          <a:xfrm>
            <a:off x="1766720" y="6524765"/>
            <a:ext cx="527484" cy="161758"/>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573" name="TextBox 572"/>
          <p:cNvSpPr txBox="1"/>
          <p:nvPr/>
        </p:nvSpPr>
        <p:spPr>
          <a:xfrm>
            <a:off x="883243" y="6067887"/>
            <a:ext cx="213520" cy="153888"/>
          </a:xfrm>
          <a:prstGeom prst="rect">
            <a:avLst/>
          </a:prstGeom>
          <a:noFill/>
        </p:spPr>
        <p:txBody>
          <a:bodyPr wrap="none" rtlCol="0">
            <a:spAutoFit/>
          </a:bodyPr>
          <a:lstStyle/>
          <a:p>
            <a:r>
              <a:rPr lang="en-CA" sz="400" dirty="0"/>
              <a:t>0</a:t>
            </a:r>
          </a:p>
        </p:txBody>
      </p:sp>
      <p:sp>
        <p:nvSpPr>
          <p:cNvPr id="574" name="TextBox 573"/>
          <p:cNvSpPr txBox="1"/>
          <p:nvPr/>
        </p:nvSpPr>
        <p:spPr>
          <a:xfrm>
            <a:off x="1836106" y="5990943"/>
            <a:ext cx="213520" cy="153888"/>
          </a:xfrm>
          <a:prstGeom prst="rect">
            <a:avLst/>
          </a:prstGeom>
          <a:noFill/>
        </p:spPr>
        <p:txBody>
          <a:bodyPr wrap="none" rtlCol="0">
            <a:spAutoFit/>
          </a:bodyPr>
          <a:lstStyle/>
          <a:p>
            <a:r>
              <a:rPr lang="en-CA" sz="400" dirty="0"/>
              <a:t>1</a:t>
            </a:r>
          </a:p>
        </p:txBody>
      </p:sp>
      <p:sp>
        <p:nvSpPr>
          <p:cNvPr id="575" name="TextBox 574"/>
          <p:cNvSpPr txBox="1"/>
          <p:nvPr/>
        </p:nvSpPr>
        <p:spPr>
          <a:xfrm>
            <a:off x="2821010" y="6005673"/>
            <a:ext cx="213520" cy="153888"/>
          </a:xfrm>
          <a:prstGeom prst="rect">
            <a:avLst/>
          </a:prstGeom>
          <a:noFill/>
        </p:spPr>
        <p:txBody>
          <a:bodyPr wrap="none" rtlCol="0">
            <a:spAutoFit/>
          </a:bodyPr>
          <a:lstStyle/>
          <a:p>
            <a:r>
              <a:rPr lang="en-CA" sz="400" dirty="0"/>
              <a:t>2</a:t>
            </a:r>
          </a:p>
        </p:txBody>
      </p:sp>
      <p:sp>
        <p:nvSpPr>
          <p:cNvPr id="576" name="TextBox 575"/>
          <p:cNvSpPr txBox="1"/>
          <p:nvPr/>
        </p:nvSpPr>
        <p:spPr>
          <a:xfrm>
            <a:off x="3487665" y="6034420"/>
            <a:ext cx="213520" cy="153888"/>
          </a:xfrm>
          <a:prstGeom prst="rect">
            <a:avLst/>
          </a:prstGeom>
          <a:noFill/>
        </p:spPr>
        <p:txBody>
          <a:bodyPr wrap="none" rtlCol="0">
            <a:spAutoFit/>
          </a:bodyPr>
          <a:lstStyle/>
          <a:p>
            <a:r>
              <a:rPr lang="en-CA" sz="400" dirty="0"/>
              <a:t>3</a:t>
            </a:r>
          </a:p>
        </p:txBody>
      </p:sp>
      <p:cxnSp>
        <p:nvCxnSpPr>
          <p:cNvPr id="577" name="Straight Arrow Connector 576"/>
          <p:cNvCxnSpPr/>
          <p:nvPr/>
        </p:nvCxnSpPr>
        <p:spPr>
          <a:xfrm>
            <a:off x="2700185" y="6027256"/>
            <a:ext cx="0" cy="1072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8" name="Flowchart: Off-page Connector 327"/>
          <p:cNvSpPr/>
          <p:nvPr/>
        </p:nvSpPr>
        <p:spPr>
          <a:xfrm>
            <a:off x="1149953" y="6515408"/>
            <a:ext cx="180000" cy="180000"/>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400" dirty="0"/>
          </a:p>
        </p:txBody>
      </p:sp>
      <p:sp>
        <p:nvSpPr>
          <p:cNvPr id="355" name="Flowchart: Decision 354"/>
          <p:cNvSpPr/>
          <p:nvPr/>
        </p:nvSpPr>
        <p:spPr>
          <a:xfrm>
            <a:off x="2092760" y="4658157"/>
            <a:ext cx="261242" cy="190197"/>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300" dirty="0"/>
              <a:t>X&gt;1</a:t>
            </a:r>
          </a:p>
        </p:txBody>
      </p:sp>
      <p:cxnSp>
        <p:nvCxnSpPr>
          <p:cNvPr id="23" name="Straight Connector 22"/>
          <p:cNvCxnSpPr>
            <a:stCxn id="355" idx="3"/>
            <a:endCxn id="358" idx="1"/>
          </p:cNvCxnSpPr>
          <p:nvPr/>
        </p:nvCxnSpPr>
        <p:spPr>
          <a:xfrm flipV="1">
            <a:off x="2354002" y="4751287"/>
            <a:ext cx="318146" cy="196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55" idx="2"/>
            <a:endCxn id="418" idx="0"/>
          </p:cNvCxnSpPr>
          <p:nvPr/>
        </p:nvCxnSpPr>
        <p:spPr>
          <a:xfrm flipH="1">
            <a:off x="2221815" y="4848354"/>
            <a:ext cx="1566" cy="15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8" name="Rectangle 357"/>
          <p:cNvSpPr/>
          <p:nvPr/>
        </p:nvSpPr>
        <p:spPr>
          <a:xfrm>
            <a:off x="2672148" y="4589287"/>
            <a:ext cx="468000" cy="324000"/>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r>
              <a:rPr lang="en-CA" sz="400" dirty="0"/>
              <a:t>Call Suicidal Prevention line: xxx-xxxx-xxxxx</a:t>
            </a:r>
            <a:endParaRPr lang="en-CA" sz="400" dirty="0">
              <a:solidFill>
                <a:schemeClr val="tx1"/>
              </a:solidFill>
            </a:endParaRPr>
          </a:p>
        </p:txBody>
      </p:sp>
      <p:sp>
        <p:nvSpPr>
          <p:cNvPr id="400" name="TextBox 399"/>
          <p:cNvSpPr txBox="1"/>
          <p:nvPr/>
        </p:nvSpPr>
        <p:spPr>
          <a:xfrm>
            <a:off x="141536" y="120157"/>
            <a:ext cx="1317187" cy="938719"/>
          </a:xfrm>
          <a:prstGeom prst="rect">
            <a:avLst/>
          </a:prstGeom>
          <a:noFill/>
          <a:ln>
            <a:solidFill>
              <a:schemeClr val="bg1">
                <a:lumMod val="50000"/>
              </a:schemeClr>
            </a:solidFill>
          </a:ln>
        </p:spPr>
        <p:txBody>
          <a:bodyPr wrap="square" rtlCol="0">
            <a:spAutoFit/>
          </a:bodyPr>
          <a:lstStyle/>
          <a:p>
            <a:r>
              <a:rPr lang="en-CA" sz="500" b="1" dirty="0"/>
              <a:t>Legend</a:t>
            </a:r>
          </a:p>
          <a:p>
            <a:r>
              <a:rPr lang="en-CA" sz="500" dirty="0"/>
              <a:t>	</a:t>
            </a:r>
            <a:br>
              <a:rPr lang="en-CA" sz="500" dirty="0"/>
            </a:br>
            <a:r>
              <a:rPr lang="en-CA" sz="500" dirty="0"/>
              <a:t>           Bot Messages</a:t>
            </a:r>
          </a:p>
          <a:p>
            <a:r>
              <a:rPr lang="en-CA" sz="500" dirty="0"/>
              <a:t>	</a:t>
            </a:r>
          </a:p>
          <a:p>
            <a:r>
              <a:rPr lang="en-CA" sz="500" dirty="0"/>
              <a:t>           Bot Recommendation to the user</a:t>
            </a:r>
          </a:p>
          <a:p>
            <a:endParaRPr lang="en-CA" sz="500" dirty="0"/>
          </a:p>
          <a:p>
            <a:r>
              <a:rPr lang="en-CA" sz="500" dirty="0"/>
              <a:t>           Call to Actin </a:t>
            </a:r>
          </a:p>
          <a:p>
            <a:endParaRPr lang="en-CA" sz="500" dirty="0"/>
          </a:p>
          <a:p>
            <a:r>
              <a:rPr lang="en-CA" sz="500" dirty="0"/>
              <a:t>           User Input</a:t>
            </a:r>
          </a:p>
          <a:p>
            <a:endParaRPr lang="en-CA" sz="500" dirty="0"/>
          </a:p>
          <a:p>
            <a:r>
              <a:rPr lang="en-CA" sz="500" dirty="0"/>
              <a:t> {    }    Variables within the messages</a:t>
            </a:r>
          </a:p>
        </p:txBody>
      </p:sp>
      <p:sp>
        <p:nvSpPr>
          <p:cNvPr id="433" name="Flowchart: Connector 432"/>
          <p:cNvSpPr/>
          <p:nvPr/>
        </p:nvSpPr>
        <p:spPr>
          <a:xfrm>
            <a:off x="247889" y="315591"/>
            <a:ext cx="108000" cy="108000"/>
          </a:xfrm>
          <a:prstGeom prst="flowChartConnec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sz="500" dirty="0"/>
          </a:p>
        </p:txBody>
      </p:sp>
      <p:sp>
        <p:nvSpPr>
          <p:cNvPr id="437" name="Flowchart: Connector 436"/>
          <p:cNvSpPr/>
          <p:nvPr/>
        </p:nvSpPr>
        <p:spPr>
          <a:xfrm>
            <a:off x="247889" y="464325"/>
            <a:ext cx="108000" cy="108000"/>
          </a:xfrm>
          <a:prstGeom prst="flowChartConnector">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sz="500" dirty="0"/>
          </a:p>
        </p:txBody>
      </p:sp>
      <p:sp>
        <p:nvSpPr>
          <p:cNvPr id="438" name="Flowchart: Connector 437"/>
          <p:cNvSpPr/>
          <p:nvPr/>
        </p:nvSpPr>
        <p:spPr>
          <a:xfrm>
            <a:off x="247889" y="611763"/>
            <a:ext cx="108000" cy="108000"/>
          </a:xfrm>
          <a:prstGeom prst="flowChartConnector">
            <a:avLst/>
          </a:prstGeom>
          <a:solidFill>
            <a:schemeClr val="accent5"/>
          </a:solidFill>
          <a:ln>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sz="500" dirty="0"/>
          </a:p>
        </p:txBody>
      </p:sp>
      <p:sp>
        <p:nvSpPr>
          <p:cNvPr id="439" name="Flowchart: Connector 438"/>
          <p:cNvSpPr/>
          <p:nvPr/>
        </p:nvSpPr>
        <p:spPr>
          <a:xfrm>
            <a:off x="247889" y="781319"/>
            <a:ext cx="108000" cy="108000"/>
          </a:xfrm>
          <a:prstGeom prst="flowChartConnector">
            <a:avLst/>
          </a:prstGeom>
          <a:solidFill>
            <a:schemeClr val="accent6"/>
          </a:solidFill>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sz="500" dirty="0"/>
          </a:p>
        </p:txBody>
      </p:sp>
      <p:sp>
        <p:nvSpPr>
          <p:cNvPr id="491" name="Rectangle 490"/>
          <p:cNvSpPr/>
          <p:nvPr/>
        </p:nvSpPr>
        <p:spPr>
          <a:xfrm>
            <a:off x="3661309" y="2666846"/>
            <a:ext cx="864000" cy="216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Mood is virtually identical to feelings associated with</a:t>
            </a:r>
          </a:p>
          <a:p>
            <a:r>
              <a:rPr lang="en-CA" sz="400" dirty="0"/>
              <a:t>bereavement or is undisturbed</a:t>
            </a:r>
            <a:endParaRPr lang="en-CA" sz="400" dirty="0">
              <a:solidFill>
                <a:schemeClr val="tx1"/>
              </a:solidFill>
            </a:endParaRPr>
          </a:p>
        </p:txBody>
      </p:sp>
      <p:cxnSp>
        <p:nvCxnSpPr>
          <p:cNvPr id="273" name="Elbow Connector 272"/>
          <p:cNvCxnSpPr>
            <a:stCxn id="81" idx="2"/>
            <a:endCxn id="199" idx="1"/>
          </p:cNvCxnSpPr>
          <p:nvPr/>
        </p:nvCxnSpPr>
        <p:spPr>
          <a:xfrm rot="10800000" flipH="1" flipV="1">
            <a:off x="2963631" y="1792126"/>
            <a:ext cx="18612" cy="229290"/>
          </a:xfrm>
          <a:prstGeom prst="bentConnector3">
            <a:avLst>
              <a:gd name="adj1" fmla="val -1576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Elbow Connector 274"/>
          <p:cNvCxnSpPr>
            <a:stCxn id="224" idx="2"/>
            <a:endCxn id="226" idx="1"/>
          </p:cNvCxnSpPr>
          <p:nvPr/>
        </p:nvCxnSpPr>
        <p:spPr>
          <a:xfrm rot="10800000" flipV="1">
            <a:off x="5491771" y="1702701"/>
            <a:ext cx="108359" cy="219991"/>
          </a:xfrm>
          <a:prstGeom prst="bentConnector3">
            <a:avLst>
              <a:gd name="adj1" fmla="val 3109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Elbow Connector 276"/>
          <p:cNvCxnSpPr>
            <a:stCxn id="260" idx="2"/>
            <a:endCxn id="262" idx="1"/>
          </p:cNvCxnSpPr>
          <p:nvPr/>
        </p:nvCxnSpPr>
        <p:spPr>
          <a:xfrm rot="10800000" flipV="1">
            <a:off x="10070685" y="1729470"/>
            <a:ext cx="75725" cy="206523"/>
          </a:xfrm>
          <a:prstGeom prst="bentConnector3">
            <a:avLst>
              <a:gd name="adj1" fmla="val 4018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9" name="Elbow Connector 278"/>
          <p:cNvCxnSpPr>
            <a:stCxn id="307" idx="5"/>
            <a:endCxn id="309" idx="3"/>
          </p:cNvCxnSpPr>
          <p:nvPr/>
        </p:nvCxnSpPr>
        <p:spPr>
          <a:xfrm>
            <a:off x="9489580" y="3183217"/>
            <a:ext cx="73524" cy="192543"/>
          </a:xfrm>
          <a:prstGeom prst="bentConnector3">
            <a:avLst>
              <a:gd name="adj1" fmla="val 4109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Elbow Connector 280"/>
          <p:cNvCxnSpPr>
            <a:stCxn id="347" idx="5"/>
            <a:endCxn id="349" idx="3"/>
          </p:cNvCxnSpPr>
          <p:nvPr/>
        </p:nvCxnSpPr>
        <p:spPr>
          <a:xfrm>
            <a:off x="6216941" y="3160104"/>
            <a:ext cx="73524" cy="191209"/>
          </a:xfrm>
          <a:prstGeom prst="bentConnector3">
            <a:avLst>
              <a:gd name="adj1" fmla="val 4109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Elbow Connector 282"/>
          <p:cNvCxnSpPr>
            <a:stCxn id="380" idx="5"/>
            <a:endCxn id="382" idx="3"/>
          </p:cNvCxnSpPr>
          <p:nvPr/>
        </p:nvCxnSpPr>
        <p:spPr>
          <a:xfrm>
            <a:off x="2383149" y="3175830"/>
            <a:ext cx="49774" cy="207236"/>
          </a:xfrm>
          <a:prstGeom prst="bentConnector3">
            <a:avLst>
              <a:gd name="adj1" fmla="val 5592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6" name="Elbow Connector 315"/>
          <p:cNvCxnSpPr>
            <a:stCxn id="458" idx="2"/>
            <a:endCxn id="460" idx="1"/>
          </p:cNvCxnSpPr>
          <p:nvPr/>
        </p:nvCxnSpPr>
        <p:spPr>
          <a:xfrm rot="10800000" flipV="1">
            <a:off x="10185657" y="4684597"/>
            <a:ext cx="108359" cy="256230"/>
          </a:xfrm>
          <a:prstGeom prst="bentConnector3">
            <a:avLst>
              <a:gd name="adj1" fmla="val 3109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1" name="Elbow Connector 320"/>
          <p:cNvCxnSpPr>
            <a:stCxn id="483" idx="2"/>
            <a:endCxn id="485" idx="1"/>
          </p:cNvCxnSpPr>
          <p:nvPr/>
        </p:nvCxnSpPr>
        <p:spPr>
          <a:xfrm rot="10800000" flipV="1">
            <a:off x="5806199" y="4689181"/>
            <a:ext cx="108360" cy="227197"/>
          </a:xfrm>
          <a:prstGeom prst="bentConnector3">
            <a:avLst>
              <a:gd name="adj1" fmla="val 3109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Elbow Connector 322"/>
          <p:cNvCxnSpPr>
            <a:stCxn id="416" idx="2"/>
            <a:endCxn id="355" idx="1"/>
          </p:cNvCxnSpPr>
          <p:nvPr/>
        </p:nvCxnSpPr>
        <p:spPr>
          <a:xfrm rot="10800000" flipH="1" flipV="1">
            <a:off x="2070522" y="4534112"/>
            <a:ext cx="22237" cy="219143"/>
          </a:xfrm>
          <a:prstGeom prst="bentConnector3">
            <a:avLst>
              <a:gd name="adj1" fmla="val -12222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5" name="Elbow Connector 324"/>
          <p:cNvCxnSpPr>
            <a:stCxn id="358" idx="2"/>
            <a:endCxn id="418" idx="3"/>
          </p:cNvCxnSpPr>
          <p:nvPr/>
        </p:nvCxnSpPr>
        <p:spPr>
          <a:xfrm rot="5400000">
            <a:off x="2601287" y="4797558"/>
            <a:ext cx="189132" cy="4205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7" name="Elbow Connector 356"/>
          <p:cNvCxnSpPr>
            <a:stCxn id="199" idx="3"/>
          </p:cNvCxnSpPr>
          <p:nvPr/>
        </p:nvCxnSpPr>
        <p:spPr>
          <a:xfrm flipV="1">
            <a:off x="3450243" y="807079"/>
            <a:ext cx="2154309" cy="1214337"/>
          </a:xfrm>
          <a:prstGeom prst="bentConnector3">
            <a:avLst>
              <a:gd name="adj1" fmla="val 44944"/>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Elbow Connector 394"/>
          <p:cNvCxnSpPr>
            <a:stCxn id="226" idx="3"/>
            <a:endCxn id="112" idx="1"/>
          </p:cNvCxnSpPr>
          <p:nvPr/>
        </p:nvCxnSpPr>
        <p:spPr>
          <a:xfrm flipV="1">
            <a:off x="6019254" y="844361"/>
            <a:ext cx="3185897" cy="1078332"/>
          </a:xfrm>
          <a:prstGeom prst="bentConnector3">
            <a:avLst>
              <a:gd name="adj1" fmla="val 63354"/>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4" name="Elbow Connector 433"/>
          <p:cNvCxnSpPr>
            <a:stCxn id="262" idx="3"/>
            <a:endCxn id="290" idx="3"/>
          </p:cNvCxnSpPr>
          <p:nvPr/>
        </p:nvCxnSpPr>
        <p:spPr>
          <a:xfrm flipH="1">
            <a:off x="9754181" y="1935994"/>
            <a:ext cx="843987" cy="387780"/>
          </a:xfrm>
          <a:prstGeom prst="bentConnector3">
            <a:avLst>
              <a:gd name="adj1" fmla="val -2708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6" name="Elbow Connector 435"/>
          <p:cNvCxnSpPr>
            <a:stCxn id="309" idx="1"/>
            <a:endCxn id="330" idx="3"/>
          </p:cNvCxnSpPr>
          <p:nvPr/>
        </p:nvCxnSpPr>
        <p:spPr>
          <a:xfrm rot="10800000">
            <a:off x="6322170" y="2333878"/>
            <a:ext cx="2713451" cy="1041882"/>
          </a:xfrm>
          <a:prstGeom prst="bentConnector3">
            <a:avLst>
              <a:gd name="adj1" fmla="val 4251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2" name="Elbow Connector 551"/>
          <p:cNvCxnSpPr>
            <a:stCxn id="349" idx="1"/>
            <a:endCxn id="363" idx="3"/>
          </p:cNvCxnSpPr>
          <p:nvPr/>
        </p:nvCxnSpPr>
        <p:spPr>
          <a:xfrm rot="10800000">
            <a:off x="2750845" y="2333879"/>
            <a:ext cx="3012137" cy="1017435"/>
          </a:xfrm>
          <a:prstGeom prst="bentConnector3">
            <a:avLst>
              <a:gd name="adj1" fmla="val 71784"/>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1" name="Elbow Connector 580"/>
          <p:cNvCxnSpPr>
            <a:stCxn id="382" idx="1"/>
            <a:endCxn id="399" idx="1"/>
          </p:cNvCxnSpPr>
          <p:nvPr/>
        </p:nvCxnSpPr>
        <p:spPr>
          <a:xfrm rot="10800000" flipV="1">
            <a:off x="1676189" y="3383065"/>
            <a:ext cx="229251" cy="339389"/>
          </a:xfrm>
          <a:prstGeom prst="bentConnector3">
            <a:avLst>
              <a:gd name="adj1" fmla="val 19971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3" name="Elbow Connector 582"/>
          <p:cNvCxnSpPr>
            <a:stCxn id="418" idx="2"/>
            <a:endCxn id="466" idx="1"/>
          </p:cNvCxnSpPr>
          <p:nvPr/>
        </p:nvCxnSpPr>
        <p:spPr>
          <a:xfrm rot="5400000" flipH="1" flipV="1">
            <a:off x="3227077" y="2747758"/>
            <a:ext cx="1447262" cy="3457786"/>
          </a:xfrm>
          <a:prstGeom prst="bentConnector4">
            <a:avLst>
              <a:gd name="adj1" fmla="val -15795"/>
              <a:gd name="adj2" fmla="val 5611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0" name="Elbow Connector 589"/>
          <p:cNvCxnSpPr>
            <a:stCxn id="485" idx="3"/>
            <a:endCxn id="441" idx="1"/>
          </p:cNvCxnSpPr>
          <p:nvPr/>
        </p:nvCxnSpPr>
        <p:spPr>
          <a:xfrm flipV="1">
            <a:off x="6333683" y="3686330"/>
            <a:ext cx="3343888" cy="1230049"/>
          </a:xfrm>
          <a:prstGeom prst="bentConnector3">
            <a:avLst>
              <a:gd name="adj1" fmla="val 54419"/>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3" name="Elbow Connector 592"/>
          <p:cNvCxnSpPr>
            <a:stCxn id="460" idx="3"/>
            <a:endCxn id="500" idx="3"/>
          </p:cNvCxnSpPr>
          <p:nvPr/>
        </p:nvCxnSpPr>
        <p:spPr>
          <a:xfrm flipH="1">
            <a:off x="10687445" y="4940827"/>
            <a:ext cx="25695" cy="574486"/>
          </a:xfrm>
          <a:prstGeom prst="bentConnector3">
            <a:avLst>
              <a:gd name="adj1" fmla="val -889667"/>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5" name="Elbow Connector 594"/>
          <p:cNvCxnSpPr>
            <a:stCxn id="519" idx="1"/>
            <a:endCxn id="527" idx="3"/>
          </p:cNvCxnSpPr>
          <p:nvPr/>
        </p:nvCxnSpPr>
        <p:spPr>
          <a:xfrm rot="10800000">
            <a:off x="6857588" y="5526410"/>
            <a:ext cx="3040030" cy="1004189"/>
          </a:xfrm>
          <a:prstGeom prst="bentConnector3">
            <a:avLst>
              <a:gd name="adj1" fmla="val 5738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9" name="Elbow Connector 598"/>
          <p:cNvCxnSpPr>
            <a:stCxn id="546" idx="1"/>
            <a:endCxn id="553" idx="3"/>
          </p:cNvCxnSpPr>
          <p:nvPr/>
        </p:nvCxnSpPr>
        <p:spPr>
          <a:xfrm rot="10800000">
            <a:off x="2156923" y="5567344"/>
            <a:ext cx="3836152" cy="1100889"/>
          </a:xfrm>
          <a:prstGeom prst="bentConnector3">
            <a:avLst>
              <a:gd name="adj1" fmla="val 46769"/>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5" name="Elbow Connector 604"/>
          <p:cNvCxnSpPr>
            <a:stCxn id="572" idx="1"/>
            <a:endCxn id="328" idx="3"/>
          </p:cNvCxnSpPr>
          <p:nvPr/>
        </p:nvCxnSpPr>
        <p:spPr>
          <a:xfrm rot="10800000">
            <a:off x="1329954" y="6605408"/>
            <a:ext cx="436767" cy="236"/>
          </a:xfrm>
          <a:prstGeom prst="bent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3" name="Elbow Connector 632"/>
          <p:cNvCxnSpPr>
            <a:stCxn id="16" idx="2"/>
            <a:endCxn id="161" idx="0"/>
          </p:cNvCxnSpPr>
          <p:nvPr/>
        </p:nvCxnSpPr>
        <p:spPr>
          <a:xfrm rot="5400000">
            <a:off x="5290920" y="554507"/>
            <a:ext cx="254853" cy="1083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8" name="Elbow Connector 637"/>
          <p:cNvCxnSpPr>
            <a:endCxn id="164" idx="0"/>
          </p:cNvCxnSpPr>
          <p:nvPr/>
        </p:nvCxnSpPr>
        <p:spPr>
          <a:xfrm>
            <a:off x="5960222" y="1089791"/>
            <a:ext cx="1593623" cy="134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0" name="Straight Arrow Connector 639"/>
          <p:cNvCxnSpPr>
            <a:endCxn id="162" idx="0"/>
          </p:cNvCxnSpPr>
          <p:nvPr/>
        </p:nvCxnSpPr>
        <p:spPr>
          <a:xfrm>
            <a:off x="5762927" y="1092068"/>
            <a:ext cx="0" cy="131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2" name="Elbow Connector 641"/>
          <p:cNvCxnSpPr>
            <a:endCxn id="163" idx="0"/>
          </p:cNvCxnSpPr>
          <p:nvPr/>
        </p:nvCxnSpPr>
        <p:spPr>
          <a:xfrm rot="16200000" flipH="1">
            <a:off x="6581798" y="1156222"/>
            <a:ext cx="129881" cy="52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3" name="Elbow Connector 672"/>
          <p:cNvCxnSpPr>
            <a:stCxn id="112" idx="2"/>
            <a:endCxn id="177" idx="0"/>
          </p:cNvCxnSpPr>
          <p:nvPr/>
        </p:nvCxnSpPr>
        <p:spPr>
          <a:xfrm rot="5400000">
            <a:off x="8863079" y="538835"/>
            <a:ext cx="254853" cy="11150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6" name="Elbow Connector 675"/>
          <p:cNvCxnSpPr>
            <a:endCxn id="180" idx="0"/>
          </p:cNvCxnSpPr>
          <p:nvPr/>
        </p:nvCxnSpPr>
        <p:spPr>
          <a:xfrm>
            <a:off x="9539257" y="1100107"/>
            <a:ext cx="1553075" cy="1279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8" name="Straight Arrow Connector 687"/>
          <p:cNvCxnSpPr>
            <a:stCxn id="293" idx="2"/>
          </p:cNvCxnSpPr>
          <p:nvPr/>
        </p:nvCxnSpPr>
        <p:spPr>
          <a:xfrm flipH="1">
            <a:off x="9372498" y="2857453"/>
            <a:ext cx="1053" cy="14291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03" name="Elbow Connector 702"/>
          <p:cNvCxnSpPr>
            <a:stCxn id="290" idx="2"/>
            <a:endCxn id="292" idx="0"/>
          </p:cNvCxnSpPr>
          <p:nvPr/>
        </p:nvCxnSpPr>
        <p:spPr>
          <a:xfrm rot="5400000">
            <a:off x="8738851" y="2130851"/>
            <a:ext cx="191679" cy="9015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7" name="Elbow Connector 706"/>
          <p:cNvCxnSpPr>
            <a:endCxn id="295" idx="0"/>
          </p:cNvCxnSpPr>
          <p:nvPr/>
        </p:nvCxnSpPr>
        <p:spPr>
          <a:xfrm>
            <a:off x="9282913" y="2582901"/>
            <a:ext cx="2069888" cy="945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9" name="Straight Arrow Connector 708"/>
          <p:cNvCxnSpPr>
            <a:endCxn id="293" idx="0"/>
          </p:cNvCxnSpPr>
          <p:nvPr/>
        </p:nvCxnSpPr>
        <p:spPr>
          <a:xfrm>
            <a:off x="9372498" y="2579665"/>
            <a:ext cx="1053" cy="97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1" name="Straight Arrow Connector 710"/>
          <p:cNvCxnSpPr>
            <a:endCxn id="294" idx="0"/>
          </p:cNvCxnSpPr>
          <p:nvPr/>
        </p:nvCxnSpPr>
        <p:spPr>
          <a:xfrm>
            <a:off x="10363174" y="2569584"/>
            <a:ext cx="0" cy="10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1" name="Elbow Connector 720"/>
          <p:cNvCxnSpPr>
            <a:stCxn id="330" idx="2"/>
            <a:endCxn id="491" idx="0"/>
          </p:cNvCxnSpPr>
          <p:nvPr/>
        </p:nvCxnSpPr>
        <p:spPr>
          <a:xfrm rot="5400000">
            <a:off x="4792590" y="1832598"/>
            <a:ext cx="134968" cy="1533529"/>
          </a:xfrm>
          <a:prstGeom prst="bentConnector3">
            <a:avLst>
              <a:gd name="adj1" fmla="val 264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5" name="Elbow Connector 724"/>
          <p:cNvCxnSpPr/>
          <p:nvPr/>
        </p:nvCxnSpPr>
        <p:spPr>
          <a:xfrm>
            <a:off x="5625398" y="2567072"/>
            <a:ext cx="1760579" cy="1010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0" name="Elbow Connector 759"/>
          <p:cNvCxnSpPr>
            <a:stCxn id="363" idx="2"/>
            <a:endCxn id="365" idx="0"/>
          </p:cNvCxnSpPr>
          <p:nvPr/>
        </p:nvCxnSpPr>
        <p:spPr>
          <a:xfrm rot="5400000">
            <a:off x="1333356" y="1907470"/>
            <a:ext cx="136304" cy="1385121"/>
          </a:xfrm>
          <a:prstGeom prst="bentConnector3">
            <a:avLst>
              <a:gd name="adj1" fmla="val 298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2" name="Elbow Connector 761"/>
          <p:cNvCxnSpPr>
            <a:endCxn id="368" idx="0"/>
          </p:cNvCxnSpPr>
          <p:nvPr/>
        </p:nvCxnSpPr>
        <p:spPr>
          <a:xfrm>
            <a:off x="2091555" y="2573267"/>
            <a:ext cx="1126019" cy="949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3" name="Elbow Connector 802"/>
          <p:cNvCxnSpPr>
            <a:stCxn id="553" idx="2"/>
            <a:endCxn id="555" idx="0"/>
          </p:cNvCxnSpPr>
          <p:nvPr/>
        </p:nvCxnSpPr>
        <p:spPr>
          <a:xfrm rot="5400000">
            <a:off x="1185800" y="5405512"/>
            <a:ext cx="174820" cy="704429"/>
          </a:xfrm>
          <a:prstGeom prst="bentConnector3">
            <a:avLst>
              <a:gd name="adj1" fmla="val 294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8" name="Elbow Connector 807"/>
          <p:cNvCxnSpPr>
            <a:endCxn id="558" idx="0"/>
          </p:cNvCxnSpPr>
          <p:nvPr/>
        </p:nvCxnSpPr>
        <p:spPr>
          <a:xfrm>
            <a:off x="1620360" y="5717962"/>
            <a:ext cx="1965073" cy="1287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6" name="Elbow Connector 845"/>
          <p:cNvCxnSpPr>
            <a:stCxn id="527" idx="2"/>
            <a:endCxn id="529" idx="0"/>
          </p:cNvCxnSpPr>
          <p:nvPr/>
        </p:nvCxnSpPr>
        <p:spPr>
          <a:xfrm rot="5400000">
            <a:off x="5457390" y="4979996"/>
            <a:ext cx="189066" cy="1528782"/>
          </a:xfrm>
          <a:prstGeom prst="bentConnector3">
            <a:avLst>
              <a:gd name="adj1" fmla="val 343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9" name="Elbow Connector 848"/>
          <p:cNvCxnSpPr>
            <a:stCxn id="527" idx="2"/>
            <a:endCxn id="532" idx="0"/>
          </p:cNvCxnSpPr>
          <p:nvPr/>
        </p:nvCxnSpPr>
        <p:spPr>
          <a:xfrm rot="16200000" flipH="1">
            <a:off x="6837457" y="5128710"/>
            <a:ext cx="189066" cy="1231353"/>
          </a:xfrm>
          <a:prstGeom prst="bentConnector3">
            <a:avLst>
              <a:gd name="adj1" fmla="val 343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6" name="Elbow Connector 885"/>
          <p:cNvCxnSpPr>
            <a:stCxn id="544" idx="5"/>
            <a:endCxn id="546" idx="3"/>
          </p:cNvCxnSpPr>
          <p:nvPr/>
        </p:nvCxnSpPr>
        <p:spPr>
          <a:xfrm>
            <a:off x="6447035" y="6444385"/>
            <a:ext cx="73524" cy="223847"/>
          </a:xfrm>
          <a:prstGeom prst="bentConnector3">
            <a:avLst>
              <a:gd name="adj1" fmla="val 4109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9" name="Elbow Connector 888"/>
          <p:cNvCxnSpPr>
            <a:stCxn id="517" idx="5"/>
            <a:endCxn id="519" idx="3"/>
          </p:cNvCxnSpPr>
          <p:nvPr/>
        </p:nvCxnSpPr>
        <p:spPr>
          <a:xfrm>
            <a:off x="10348228" y="6344698"/>
            <a:ext cx="76874" cy="185900"/>
          </a:xfrm>
          <a:prstGeom prst="bentConnector3">
            <a:avLst>
              <a:gd name="adj1" fmla="val 3973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9" name="Elbow Connector 908"/>
          <p:cNvCxnSpPr>
            <a:stCxn id="500" idx="2"/>
            <a:endCxn id="502" idx="0"/>
          </p:cNvCxnSpPr>
          <p:nvPr/>
        </p:nvCxnSpPr>
        <p:spPr>
          <a:xfrm rot="5400000">
            <a:off x="9387574" y="4989176"/>
            <a:ext cx="219080" cy="1477300"/>
          </a:xfrm>
          <a:prstGeom prst="bentConnector3">
            <a:avLst>
              <a:gd name="adj1" fmla="val 301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1" name="Elbow Connector 910"/>
          <p:cNvCxnSpPr>
            <a:endCxn id="505" idx="0"/>
          </p:cNvCxnSpPr>
          <p:nvPr/>
        </p:nvCxnSpPr>
        <p:spPr>
          <a:xfrm>
            <a:off x="10234647" y="5679255"/>
            <a:ext cx="1188257" cy="1534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3" name="Elbow Connector 932"/>
          <p:cNvCxnSpPr>
            <a:stCxn id="399" idx="2"/>
            <a:endCxn id="401" idx="0"/>
          </p:cNvCxnSpPr>
          <p:nvPr/>
        </p:nvCxnSpPr>
        <p:spPr>
          <a:xfrm rot="5400000">
            <a:off x="1412429" y="3076997"/>
            <a:ext cx="137983" cy="1716898"/>
          </a:xfrm>
          <a:prstGeom prst="bentConnector3">
            <a:avLst>
              <a:gd name="adj1" fmla="val 292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7" name="Elbow Connector 936"/>
          <p:cNvCxnSpPr>
            <a:endCxn id="404" idx="0"/>
          </p:cNvCxnSpPr>
          <p:nvPr/>
        </p:nvCxnSpPr>
        <p:spPr>
          <a:xfrm>
            <a:off x="2337987" y="3909075"/>
            <a:ext cx="1227716" cy="953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9" name="Elbow Connector 968"/>
          <p:cNvCxnSpPr>
            <a:stCxn id="466" idx="2"/>
            <a:endCxn id="468" idx="0"/>
          </p:cNvCxnSpPr>
          <p:nvPr/>
        </p:nvCxnSpPr>
        <p:spPr>
          <a:xfrm rot="5400000">
            <a:off x="5385856" y="3052809"/>
            <a:ext cx="140248" cy="1720671"/>
          </a:xfrm>
          <a:prstGeom prst="bentConnector3">
            <a:avLst>
              <a:gd name="adj1" fmla="val 205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2" name="Elbow Connector 971"/>
          <p:cNvCxnSpPr>
            <a:endCxn id="471" idx="0"/>
          </p:cNvCxnSpPr>
          <p:nvPr/>
        </p:nvCxnSpPr>
        <p:spPr>
          <a:xfrm>
            <a:off x="6311879" y="3872300"/>
            <a:ext cx="1337588" cy="1109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7" name="TextBox 996"/>
          <p:cNvSpPr txBox="1"/>
          <p:nvPr/>
        </p:nvSpPr>
        <p:spPr>
          <a:xfrm>
            <a:off x="2271023" y="4799425"/>
            <a:ext cx="97518" cy="123111"/>
          </a:xfrm>
          <a:prstGeom prst="rect">
            <a:avLst/>
          </a:prstGeom>
          <a:noFill/>
        </p:spPr>
        <p:txBody>
          <a:bodyPr wrap="square" rtlCol="0">
            <a:spAutoFit/>
          </a:bodyPr>
          <a:lstStyle/>
          <a:p>
            <a:r>
              <a:rPr lang="en-CA" sz="200" dirty="0"/>
              <a:t>N</a:t>
            </a:r>
          </a:p>
        </p:txBody>
      </p:sp>
      <p:sp>
        <p:nvSpPr>
          <p:cNvPr id="998" name="TextBox 997"/>
          <p:cNvSpPr txBox="1"/>
          <p:nvPr/>
        </p:nvSpPr>
        <p:spPr>
          <a:xfrm>
            <a:off x="2409905" y="4645956"/>
            <a:ext cx="97518" cy="123111"/>
          </a:xfrm>
          <a:prstGeom prst="rect">
            <a:avLst/>
          </a:prstGeom>
          <a:noFill/>
        </p:spPr>
        <p:txBody>
          <a:bodyPr wrap="square" rtlCol="0">
            <a:spAutoFit/>
          </a:bodyPr>
          <a:lstStyle/>
          <a:p>
            <a:r>
              <a:rPr lang="en-CA" sz="200" dirty="0"/>
              <a:t>Y</a:t>
            </a:r>
          </a:p>
        </p:txBody>
      </p:sp>
      <p:cxnSp>
        <p:nvCxnSpPr>
          <p:cNvPr id="15" name="Elbow Connector 14"/>
          <p:cNvCxnSpPr>
            <a:stCxn id="7" idx="2"/>
            <a:endCxn id="17" idx="0"/>
          </p:cNvCxnSpPr>
          <p:nvPr/>
        </p:nvCxnSpPr>
        <p:spPr>
          <a:xfrm rot="5400000">
            <a:off x="2120858" y="524125"/>
            <a:ext cx="182263" cy="1221539"/>
          </a:xfrm>
          <a:prstGeom prst="bentConnector3">
            <a:avLst>
              <a:gd name="adj1" fmla="val 40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2"/>
            <a:endCxn id="20" idx="0"/>
          </p:cNvCxnSpPr>
          <p:nvPr/>
        </p:nvCxnSpPr>
        <p:spPr>
          <a:xfrm rot="16200000" flipH="1">
            <a:off x="3303810" y="562710"/>
            <a:ext cx="180048" cy="1142153"/>
          </a:xfrm>
          <a:prstGeom prst="bentConnector3">
            <a:avLst>
              <a:gd name="adj1" fmla="val 4094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39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44820" y="351326"/>
            <a:ext cx="864000" cy="25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Have you had any fun this past week?</a:t>
            </a:r>
            <a:endParaRPr lang="en-CA" sz="400" dirty="0">
              <a:solidFill>
                <a:schemeClr val="tx1"/>
              </a:solidFill>
            </a:endParaRPr>
          </a:p>
        </p:txBody>
      </p:sp>
      <p:sp>
        <p:nvSpPr>
          <p:cNvPr id="16" name="Rectangle 15"/>
          <p:cNvSpPr/>
          <p:nvPr/>
        </p:nvSpPr>
        <p:spPr>
          <a:xfrm>
            <a:off x="5413028" y="347698"/>
            <a:ext cx="864000" cy="25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How has your concentration been in the past week?</a:t>
            </a:r>
            <a:endParaRPr lang="en-CA" sz="400" dirty="0">
              <a:solidFill>
                <a:schemeClr val="tx1"/>
              </a:solidFill>
            </a:endParaRPr>
          </a:p>
        </p:txBody>
      </p:sp>
      <p:sp>
        <p:nvSpPr>
          <p:cNvPr id="17" name="Rectangle 16"/>
          <p:cNvSpPr/>
          <p:nvPr/>
        </p:nvSpPr>
        <p:spPr>
          <a:xfrm>
            <a:off x="618221" y="783468"/>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0 - </a:t>
            </a:r>
            <a:r>
              <a:rPr lang="en-CA" sz="400" dirty="0"/>
              <a:t>Participates in and derives usual sense of enjoyment from pleasurable activities</a:t>
            </a:r>
            <a:endParaRPr lang="en-CA" sz="400" dirty="0">
              <a:solidFill>
                <a:schemeClr val="tx1"/>
              </a:solidFill>
            </a:endParaRPr>
          </a:p>
        </p:txBody>
      </p:sp>
      <p:sp>
        <p:nvSpPr>
          <p:cNvPr id="18" name="Rectangle 17"/>
          <p:cNvSpPr/>
          <p:nvPr/>
        </p:nvSpPr>
        <p:spPr>
          <a:xfrm>
            <a:off x="1496945" y="783468"/>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1 - </a:t>
            </a:r>
            <a:r>
              <a:rPr lang="en-CA" sz="400" dirty="0"/>
              <a:t>Does not feel usual enjoyment from pleasurable activities</a:t>
            </a:r>
            <a:endParaRPr lang="en-CA" sz="400" dirty="0">
              <a:solidFill>
                <a:schemeClr val="tx1"/>
              </a:solidFill>
            </a:endParaRPr>
          </a:p>
        </p:txBody>
      </p:sp>
      <p:sp>
        <p:nvSpPr>
          <p:cNvPr id="19" name="Rectangle 18"/>
          <p:cNvSpPr/>
          <p:nvPr/>
        </p:nvSpPr>
        <p:spPr>
          <a:xfrm>
            <a:off x="2384528" y="783468"/>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400" dirty="0">
                <a:solidFill>
                  <a:schemeClr val="tx1"/>
                </a:solidFill>
              </a:rPr>
              <a:t>2 - </a:t>
            </a:r>
            <a:r>
              <a:rPr lang="en-CA" sz="400" dirty="0"/>
              <a:t>Rarely derives pleasure from any activities</a:t>
            </a:r>
            <a:endParaRPr lang="en-CA" sz="400" dirty="0">
              <a:solidFill>
                <a:schemeClr val="tx1"/>
              </a:solidFill>
            </a:endParaRPr>
          </a:p>
        </p:txBody>
      </p:sp>
      <p:sp>
        <p:nvSpPr>
          <p:cNvPr id="20" name="Rectangle 19"/>
          <p:cNvSpPr/>
          <p:nvPr/>
        </p:nvSpPr>
        <p:spPr>
          <a:xfrm>
            <a:off x="3281701" y="783468"/>
            <a:ext cx="828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3 - </a:t>
            </a:r>
            <a:r>
              <a:rPr lang="en-CA" sz="400" dirty="0"/>
              <a:t>Is unable to register any sense of pleasure/ enjoyment from anything</a:t>
            </a:r>
            <a:endParaRPr lang="en-CA" sz="400" dirty="0">
              <a:solidFill>
                <a:schemeClr val="tx1"/>
              </a:solidFill>
            </a:endParaRPr>
          </a:p>
        </p:txBody>
      </p:sp>
      <p:sp>
        <p:nvSpPr>
          <p:cNvPr id="112" name="Rectangle 111"/>
          <p:cNvSpPr/>
          <p:nvPr/>
        </p:nvSpPr>
        <p:spPr>
          <a:xfrm>
            <a:off x="8999380" y="346488"/>
            <a:ext cx="864000" cy="25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Have you felt slowed down in your thinking, speaking, or movement in the past week?</a:t>
            </a:r>
            <a:endParaRPr lang="en-CA" sz="400" dirty="0">
              <a:solidFill>
                <a:schemeClr val="tx1"/>
              </a:solidFill>
            </a:endParaRPr>
          </a:p>
        </p:txBody>
      </p:sp>
      <p:sp>
        <p:nvSpPr>
          <p:cNvPr id="161" name="Rectangle 160"/>
          <p:cNvSpPr/>
          <p:nvPr/>
        </p:nvSpPr>
        <p:spPr>
          <a:xfrm>
            <a:off x="4222219" y="783468"/>
            <a:ext cx="792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0 - </a:t>
            </a:r>
            <a:r>
              <a:rPr lang="en-CA" sz="400" dirty="0"/>
              <a:t>No change in usual capacity to concentrate and decide</a:t>
            </a:r>
            <a:endParaRPr lang="en-CA" sz="400" dirty="0">
              <a:solidFill>
                <a:schemeClr val="tx1"/>
              </a:solidFill>
            </a:endParaRPr>
          </a:p>
        </p:txBody>
      </p:sp>
      <p:sp>
        <p:nvSpPr>
          <p:cNvPr id="162" name="Rectangle 161"/>
          <p:cNvSpPr/>
          <p:nvPr/>
        </p:nvSpPr>
        <p:spPr>
          <a:xfrm>
            <a:off x="5050961" y="783468"/>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1 - </a:t>
            </a:r>
            <a:r>
              <a:rPr lang="en-CA" sz="400" dirty="0"/>
              <a:t>Occasionally feels indecisive or notes that attention often wanders</a:t>
            </a:r>
            <a:endParaRPr lang="en-CA" sz="400" dirty="0">
              <a:solidFill>
                <a:schemeClr val="tx1"/>
              </a:solidFill>
            </a:endParaRPr>
          </a:p>
        </p:txBody>
      </p:sp>
      <p:sp>
        <p:nvSpPr>
          <p:cNvPr id="163" name="Rectangle 162"/>
          <p:cNvSpPr/>
          <p:nvPr/>
        </p:nvSpPr>
        <p:spPr>
          <a:xfrm>
            <a:off x="5944355" y="783468"/>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2 - </a:t>
            </a:r>
            <a:r>
              <a:rPr lang="en-CA" sz="400" dirty="0"/>
              <a:t>Most of the time struggles to focus attention or make decisions</a:t>
            </a:r>
            <a:endParaRPr lang="en-CA" sz="400" dirty="0">
              <a:solidFill>
                <a:schemeClr val="tx1"/>
              </a:solidFill>
            </a:endParaRPr>
          </a:p>
        </p:txBody>
      </p:sp>
      <p:sp>
        <p:nvSpPr>
          <p:cNvPr id="164" name="Rectangle 163"/>
          <p:cNvSpPr/>
          <p:nvPr/>
        </p:nvSpPr>
        <p:spPr>
          <a:xfrm>
            <a:off x="6832859" y="783468"/>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3 - </a:t>
            </a:r>
            <a:r>
              <a:rPr lang="en-CA" sz="400" dirty="0"/>
              <a:t>Cannot concentrate well enough to read or cannot make even minor decisions</a:t>
            </a:r>
            <a:endParaRPr lang="en-CA" sz="400" dirty="0">
              <a:solidFill>
                <a:schemeClr val="tx1"/>
              </a:solidFill>
            </a:endParaRPr>
          </a:p>
        </p:txBody>
      </p:sp>
      <p:sp>
        <p:nvSpPr>
          <p:cNvPr id="177" name="Rectangle 176"/>
          <p:cNvSpPr/>
          <p:nvPr/>
        </p:nvSpPr>
        <p:spPr>
          <a:xfrm>
            <a:off x="7920209" y="783468"/>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Normal speed of thinking, gesturing, and speaking</a:t>
            </a:r>
            <a:endParaRPr lang="en-CA" sz="400" dirty="0">
              <a:solidFill>
                <a:schemeClr val="tx1"/>
              </a:solidFill>
            </a:endParaRPr>
          </a:p>
        </p:txBody>
      </p:sp>
      <p:sp>
        <p:nvSpPr>
          <p:cNvPr id="178" name="Rectangle 177"/>
          <p:cNvSpPr/>
          <p:nvPr/>
        </p:nvSpPr>
        <p:spPr>
          <a:xfrm>
            <a:off x="8813603" y="783468"/>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Patient notes slowed thinking, and voice modulation is reduced</a:t>
            </a:r>
            <a:endParaRPr lang="en-CA" sz="400" dirty="0">
              <a:solidFill>
                <a:schemeClr val="tx1"/>
              </a:solidFill>
            </a:endParaRPr>
          </a:p>
        </p:txBody>
      </p:sp>
      <p:sp>
        <p:nvSpPr>
          <p:cNvPr id="179" name="Rectangle 178"/>
          <p:cNvSpPr/>
          <p:nvPr/>
        </p:nvSpPr>
        <p:spPr>
          <a:xfrm>
            <a:off x="9711887" y="783468"/>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Takes several seconds to respond to most questions; reports slowed thinking</a:t>
            </a:r>
            <a:endParaRPr lang="en-CA" sz="400" dirty="0">
              <a:solidFill>
                <a:schemeClr val="tx1"/>
              </a:solidFill>
            </a:endParaRPr>
          </a:p>
        </p:txBody>
      </p:sp>
      <p:sp>
        <p:nvSpPr>
          <p:cNvPr id="180" name="Rectangle 179"/>
          <p:cNvSpPr/>
          <p:nvPr/>
        </p:nvSpPr>
        <p:spPr>
          <a:xfrm>
            <a:off x="10632497" y="783468"/>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Is largely unresponsive to most questions without</a:t>
            </a:r>
          </a:p>
          <a:p>
            <a:r>
              <a:rPr lang="en-CA" sz="400" dirty="0"/>
              <a:t>strong encouragement</a:t>
            </a:r>
            <a:endParaRPr lang="en-CA" sz="400" dirty="0">
              <a:solidFill>
                <a:schemeClr val="tx1"/>
              </a:solidFill>
            </a:endParaRPr>
          </a:p>
        </p:txBody>
      </p:sp>
      <p:sp>
        <p:nvSpPr>
          <p:cNvPr id="206" name="TextBox 205"/>
          <p:cNvSpPr txBox="1"/>
          <p:nvPr/>
        </p:nvSpPr>
        <p:spPr>
          <a:xfrm>
            <a:off x="1840102" y="144978"/>
            <a:ext cx="873437" cy="215444"/>
          </a:xfrm>
          <a:prstGeom prst="rect">
            <a:avLst/>
          </a:prstGeom>
          <a:noFill/>
        </p:spPr>
        <p:txBody>
          <a:bodyPr wrap="square" rtlCol="0">
            <a:spAutoFit/>
          </a:bodyPr>
          <a:lstStyle/>
          <a:p>
            <a:pPr algn="ctr"/>
            <a:r>
              <a:rPr lang="en-CA" sz="400" b="1" dirty="0">
                <a:solidFill>
                  <a:schemeClr val="bg1">
                    <a:lumMod val="50000"/>
                  </a:schemeClr>
                </a:solidFill>
              </a:rPr>
              <a:t>Pleasure/Enjoyment (exclude sexual activities)</a:t>
            </a:r>
          </a:p>
        </p:txBody>
      </p:sp>
      <p:sp>
        <p:nvSpPr>
          <p:cNvPr id="207" name="TextBox 206"/>
          <p:cNvSpPr txBox="1"/>
          <p:nvPr/>
        </p:nvSpPr>
        <p:spPr>
          <a:xfrm>
            <a:off x="5365570" y="198851"/>
            <a:ext cx="958917" cy="153888"/>
          </a:xfrm>
          <a:prstGeom prst="rect">
            <a:avLst/>
          </a:prstGeom>
          <a:noFill/>
        </p:spPr>
        <p:txBody>
          <a:bodyPr wrap="none" rtlCol="0">
            <a:spAutoFit/>
          </a:bodyPr>
          <a:lstStyle/>
          <a:p>
            <a:r>
              <a:rPr lang="en-CA" sz="400" b="1" dirty="0">
                <a:solidFill>
                  <a:schemeClr val="accent2"/>
                </a:solidFill>
              </a:rPr>
              <a:t>Concentration/decision making</a:t>
            </a:r>
          </a:p>
        </p:txBody>
      </p:sp>
      <p:sp>
        <p:nvSpPr>
          <p:cNvPr id="208" name="TextBox 207"/>
          <p:cNvSpPr txBox="1"/>
          <p:nvPr/>
        </p:nvSpPr>
        <p:spPr>
          <a:xfrm>
            <a:off x="9067338" y="198851"/>
            <a:ext cx="728084" cy="153888"/>
          </a:xfrm>
          <a:prstGeom prst="rect">
            <a:avLst/>
          </a:prstGeom>
          <a:noFill/>
        </p:spPr>
        <p:txBody>
          <a:bodyPr wrap="none" rtlCol="0">
            <a:spAutoFit/>
          </a:bodyPr>
          <a:lstStyle/>
          <a:p>
            <a:r>
              <a:rPr lang="en-CA" sz="400" b="1" dirty="0">
                <a:solidFill>
                  <a:srgbClr val="0070C0"/>
                </a:solidFill>
              </a:rPr>
              <a:t>Psychomotor Slowing</a:t>
            </a:r>
          </a:p>
        </p:txBody>
      </p:sp>
      <p:cxnSp>
        <p:nvCxnSpPr>
          <p:cNvPr id="222" name="Straight Arrow Connector 221"/>
          <p:cNvCxnSpPr>
            <a:stCxn id="177" idx="2"/>
          </p:cNvCxnSpPr>
          <p:nvPr/>
        </p:nvCxnSpPr>
        <p:spPr>
          <a:xfrm>
            <a:off x="8352209" y="963468"/>
            <a:ext cx="201172" cy="15589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5" name="Straight Connector 254"/>
          <p:cNvCxnSpPr/>
          <p:nvPr/>
        </p:nvCxnSpPr>
        <p:spPr>
          <a:xfrm flipV="1">
            <a:off x="8508614" y="1106265"/>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7" name="Straight Arrow Connector 256"/>
          <p:cNvCxnSpPr>
            <a:stCxn id="178" idx="2"/>
          </p:cNvCxnSpPr>
          <p:nvPr/>
        </p:nvCxnSpPr>
        <p:spPr>
          <a:xfrm>
            <a:off x="9245603" y="963468"/>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8" name="Straight Arrow Connector 257"/>
          <p:cNvCxnSpPr>
            <a:stCxn id="180" idx="2"/>
          </p:cNvCxnSpPr>
          <p:nvPr/>
        </p:nvCxnSpPr>
        <p:spPr>
          <a:xfrm flipH="1">
            <a:off x="10716451" y="963468"/>
            <a:ext cx="348046" cy="14023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0" name="Flowchart: Data 259"/>
          <p:cNvSpPr/>
          <p:nvPr/>
        </p:nvSpPr>
        <p:spPr>
          <a:xfrm>
            <a:off x="9298684" y="1265574"/>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262" name="Flowchart: Internal Storage 261"/>
          <p:cNvSpPr/>
          <p:nvPr/>
        </p:nvSpPr>
        <p:spPr>
          <a:xfrm>
            <a:off x="9271753" y="1454892"/>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264" name="TextBox 263"/>
          <p:cNvSpPr txBox="1"/>
          <p:nvPr/>
        </p:nvSpPr>
        <p:spPr>
          <a:xfrm>
            <a:off x="9352556" y="984649"/>
            <a:ext cx="216000" cy="180000"/>
          </a:xfrm>
          <a:prstGeom prst="rect">
            <a:avLst/>
          </a:prstGeom>
          <a:noFill/>
        </p:spPr>
        <p:txBody>
          <a:bodyPr wrap="none" rtlCol="0">
            <a:spAutoFit/>
          </a:bodyPr>
          <a:lstStyle/>
          <a:p>
            <a:r>
              <a:rPr lang="en-CA" sz="400" dirty="0"/>
              <a:t>1</a:t>
            </a:r>
          </a:p>
        </p:txBody>
      </p:sp>
      <p:sp>
        <p:nvSpPr>
          <p:cNvPr id="265" name="TextBox 264"/>
          <p:cNvSpPr txBox="1"/>
          <p:nvPr/>
        </p:nvSpPr>
        <p:spPr>
          <a:xfrm>
            <a:off x="10197919" y="984649"/>
            <a:ext cx="252000" cy="180000"/>
          </a:xfrm>
          <a:prstGeom prst="rect">
            <a:avLst/>
          </a:prstGeom>
          <a:noFill/>
        </p:spPr>
        <p:txBody>
          <a:bodyPr wrap="none" rtlCol="0">
            <a:spAutoFit/>
          </a:bodyPr>
          <a:lstStyle/>
          <a:p>
            <a:r>
              <a:rPr lang="en-CA" sz="400" dirty="0"/>
              <a:t>2</a:t>
            </a:r>
          </a:p>
        </p:txBody>
      </p:sp>
      <p:sp>
        <p:nvSpPr>
          <p:cNvPr id="266" name="TextBox 265"/>
          <p:cNvSpPr txBox="1"/>
          <p:nvPr/>
        </p:nvSpPr>
        <p:spPr>
          <a:xfrm>
            <a:off x="10771988" y="985083"/>
            <a:ext cx="144000" cy="144000"/>
          </a:xfrm>
          <a:prstGeom prst="rect">
            <a:avLst/>
          </a:prstGeom>
          <a:noFill/>
        </p:spPr>
        <p:txBody>
          <a:bodyPr wrap="none" rtlCol="0">
            <a:spAutoFit/>
          </a:bodyPr>
          <a:lstStyle/>
          <a:p>
            <a:r>
              <a:rPr lang="en-CA" sz="400" dirty="0"/>
              <a:t>3</a:t>
            </a:r>
          </a:p>
        </p:txBody>
      </p:sp>
      <p:cxnSp>
        <p:nvCxnSpPr>
          <p:cNvPr id="269" name="Straight Arrow Connector 268"/>
          <p:cNvCxnSpPr>
            <a:stCxn id="179" idx="2"/>
          </p:cNvCxnSpPr>
          <p:nvPr/>
        </p:nvCxnSpPr>
        <p:spPr>
          <a:xfrm flipH="1">
            <a:off x="10140158" y="963468"/>
            <a:ext cx="3729" cy="1350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0" name="Rectangle 289"/>
          <p:cNvSpPr/>
          <p:nvPr/>
        </p:nvSpPr>
        <p:spPr>
          <a:xfrm>
            <a:off x="9048390" y="1801481"/>
            <a:ext cx="685805" cy="2491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CA" sz="400" b="1" dirty="0"/>
              <a:t>Have you noticed feeling restless or fidgety in the past week?</a:t>
            </a:r>
            <a:endParaRPr lang="en-CA" sz="400" dirty="0">
              <a:solidFill>
                <a:schemeClr val="tx1"/>
              </a:solidFill>
            </a:endParaRPr>
          </a:p>
        </p:txBody>
      </p:sp>
      <p:sp>
        <p:nvSpPr>
          <p:cNvPr id="292" name="Rectangle 291"/>
          <p:cNvSpPr/>
          <p:nvPr/>
        </p:nvSpPr>
        <p:spPr>
          <a:xfrm>
            <a:off x="7929445" y="2239262"/>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No increased speed or disorganization in thinking or gesturing</a:t>
            </a:r>
            <a:endParaRPr lang="en-CA" sz="400" dirty="0">
              <a:solidFill>
                <a:schemeClr val="tx1"/>
              </a:solidFill>
            </a:endParaRPr>
          </a:p>
        </p:txBody>
      </p:sp>
      <p:sp>
        <p:nvSpPr>
          <p:cNvPr id="293" name="Rectangle 292"/>
          <p:cNvSpPr/>
          <p:nvPr/>
        </p:nvSpPr>
        <p:spPr>
          <a:xfrm>
            <a:off x="8822839" y="2237761"/>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Fidgets, wrings hands and shifts positions often</a:t>
            </a:r>
            <a:endParaRPr lang="en-CA" sz="400" dirty="0">
              <a:solidFill>
                <a:schemeClr val="tx1"/>
              </a:solidFill>
            </a:endParaRPr>
          </a:p>
        </p:txBody>
      </p:sp>
      <p:sp>
        <p:nvSpPr>
          <p:cNvPr id="294" name="Rectangle 293"/>
          <p:cNvSpPr/>
          <p:nvPr/>
        </p:nvSpPr>
        <p:spPr>
          <a:xfrm>
            <a:off x="9721123" y="2234299"/>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Describes impulse to move about and displays</a:t>
            </a:r>
          </a:p>
          <a:p>
            <a:r>
              <a:rPr lang="en-CA" sz="400" dirty="0"/>
              <a:t>motor restlessness</a:t>
            </a:r>
            <a:endParaRPr lang="en-CA" sz="400" dirty="0">
              <a:solidFill>
                <a:schemeClr val="tx1"/>
              </a:solidFill>
            </a:endParaRPr>
          </a:p>
        </p:txBody>
      </p:sp>
      <p:sp>
        <p:nvSpPr>
          <p:cNvPr id="295" name="Rectangle 294"/>
          <p:cNvSpPr/>
          <p:nvPr/>
        </p:nvSpPr>
        <p:spPr>
          <a:xfrm>
            <a:off x="10632497" y="2234299"/>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Unable to stay seated. Paces about with or without permission</a:t>
            </a:r>
            <a:endParaRPr lang="en-CA" sz="400" dirty="0">
              <a:solidFill>
                <a:schemeClr val="tx1"/>
              </a:solidFill>
            </a:endParaRPr>
          </a:p>
        </p:txBody>
      </p:sp>
      <p:sp>
        <p:nvSpPr>
          <p:cNvPr id="301" name="TextBox 300"/>
          <p:cNvSpPr txBox="1"/>
          <p:nvPr/>
        </p:nvSpPr>
        <p:spPr>
          <a:xfrm>
            <a:off x="9004808" y="1737149"/>
            <a:ext cx="772969" cy="0"/>
          </a:xfrm>
          <a:prstGeom prst="rect">
            <a:avLst/>
          </a:prstGeom>
          <a:noFill/>
        </p:spPr>
        <p:txBody>
          <a:bodyPr wrap="none" rtlCol="0">
            <a:spAutoFit/>
          </a:bodyPr>
          <a:lstStyle>
            <a:defPPr>
              <a:defRPr lang="en-US"/>
            </a:defPPr>
            <a:lvl1pPr>
              <a:defRPr b="1">
                <a:solidFill>
                  <a:srgbClr val="0070C0"/>
                </a:solidFill>
              </a:defRPr>
            </a:lvl1pPr>
          </a:lstStyle>
          <a:p>
            <a:r>
              <a:rPr lang="en-CA" sz="400" dirty="0"/>
              <a:t>Psychomotor Agitation:</a:t>
            </a:r>
          </a:p>
        </p:txBody>
      </p:sp>
      <p:sp>
        <p:nvSpPr>
          <p:cNvPr id="310" name="TextBox 309"/>
          <p:cNvSpPr txBox="1"/>
          <p:nvPr/>
        </p:nvSpPr>
        <p:spPr>
          <a:xfrm>
            <a:off x="8530963" y="1010761"/>
            <a:ext cx="213520" cy="153888"/>
          </a:xfrm>
          <a:prstGeom prst="rect">
            <a:avLst/>
          </a:prstGeom>
          <a:noFill/>
        </p:spPr>
        <p:txBody>
          <a:bodyPr wrap="none" rtlCol="0">
            <a:spAutoFit/>
          </a:bodyPr>
          <a:lstStyle/>
          <a:p>
            <a:r>
              <a:rPr lang="en-CA" sz="400" dirty="0"/>
              <a:t>0</a:t>
            </a:r>
          </a:p>
        </p:txBody>
      </p:sp>
      <p:sp>
        <p:nvSpPr>
          <p:cNvPr id="330" name="Rectangle 329"/>
          <p:cNvSpPr/>
          <p:nvPr/>
        </p:nvSpPr>
        <p:spPr>
          <a:xfrm>
            <a:off x="5296825" y="1851961"/>
            <a:ext cx="1082548" cy="2491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Have you been feeling especially tense or irritable this past week?</a:t>
            </a:r>
            <a:endParaRPr lang="en-CA" sz="400" b="1" dirty="0">
              <a:solidFill>
                <a:schemeClr val="tx1"/>
              </a:solidFill>
            </a:endParaRPr>
          </a:p>
        </p:txBody>
      </p:sp>
      <p:sp>
        <p:nvSpPr>
          <p:cNvPr id="332" name="Rectangle 331"/>
          <p:cNvSpPr/>
          <p:nvPr/>
        </p:nvSpPr>
        <p:spPr>
          <a:xfrm>
            <a:off x="4222219" y="2243846"/>
            <a:ext cx="792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Does not feel irritable</a:t>
            </a:r>
            <a:endParaRPr lang="en-CA" sz="400" dirty="0">
              <a:solidFill>
                <a:schemeClr val="tx1"/>
              </a:solidFill>
            </a:endParaRPr>
          </a:p>
        </p:txBody>
      </p:sp>
      <p:sp>
        <p:nvSpPr>
          <p:cNvPr id="333" name="Rectangle 332"/>
          <p:cNvSpPr/>
          <p:nvPr/>
        </p:nvSpPr>
        <p:spPr>
          <a:xfrm>
            <a:off x="5050961" y="2242347"/>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Feels irritable less than half the time</a:t>
            </a:r>
            <a:endParaRPr lang="en-CA" sz="400" dirty="0">
              <a:solidFill>
                <a:schemeClr val="tx1"/>
              </a:solidFill>
            </a:endParaRPr>
          </a:p>
        </p:txBody>
      </p:sp>
      <p:sp>
        <p:nvSpPr>
          <p:cNvPr id="334" name="Rectangle 333"/>
          <p:cNvSpPr/>
          <p:nvPr/>
        </p:nvSpPr>
        <p:spPr>
          <a:xfrm>
            <a:off x="5944355" y="2241304"/>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Feels irritable more than half the time</a:t>
            </a:r>
            <a:endParaRPr lang="en-CA" sz="400" dirty="0">
              <a:solidFill>
                <a:schemeClr val="tx1"/>
              </a:solidFill>
            </a:endParaRPr>
          </a:p>
        </p:txBody>
      </p:sp>
      <p:sp>
        <p:nvSpPr>
          <p:cNvPr id="335" name="Rectangle 334"/>
          <p:cNvSpPr/>
          <p:nvPr/>
        </p:nvSpPr>
        <p:spPr>
          <a:xfrm>
            <a:off x="6832859" y="2238885"/>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Feels extremely irritable virtually all of the time</a:t>
            </a:r>
            <a:endParaRPr lang="en-CA" sz="400" dirty="0">
              <a:solidFill>
                <a:schemeClr val="tx1"/>
              </a:solidFill>
            </a:endParaRPr>
          </a:p>
        </p:txBody>
      </p:sp>
      <p:sp>
        <p:nvSpPr>
          <p:cNvPr id="341" name="TextBox 340"/>
          <p:cNvSpPr txBox="1"/>
          <p:nvPr/>
        </p:nvSpPr>
        <p:spPr>
          <a:xfrm>
            <a:off x="5298099" y="1737149"/>
            <a:ext cx="1080000" cy="0"/>
          </a:xfrm>
          <a:prstGeom prst="rect">
            <a:avLst/>
          </a:prstGeom>
          <a:noFill/>
        </p:spPr>
        <p:txBody>
          <a:bodyPr wrap="square" rtlCol="0">
            <a:spAutoFit/>
          </a:bodyPr>
          <a:lstStyle/>
          <a:p>
            <a:r>
              <a:rPr lang="en-CA" sz="400" b="1" dirty="0"/>
              <a:t>Anxiety Psychic - Mood (Irritable)</a:t>
            </a:r>
            <a:endParaRPr lang="en-CA" sz="400" b="1" dirty="0">
              <a:solidFill>
                <a:srgbClr val="C00000"/>
              </a:solidFill>
            </a:endParaRPr>
          </a:p>
        </p:txBody>
      </p:sp>
      <p:sp>
        <p:nvSpPr>
          <p:cNvPr id="363" name="Rectangle 362"/>
          <p:cNvSpPr/>
          <p:nvPr/>
        </p:nvSpPr>
        <p:spPr>
          <a:xfrm>
            <a:off x="1605256" y="1859218"/>
            <a:ext cx="1062998" cy="2491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Have you been feeling especially anxious, nervous or on edge in the past week?</a:t>
            </a:r>
            <a:endParaRPr lang="en-CA" sz="400" b="1" dirty="0">
              <a:solidFill>
                <a:schemeClr val="tx1"/>
              </a:solidFill>
            </a:endParaRPr>
          </a:p>
        </p:txBody>
      </p:sp>
      <p:sp>
        <p:nvSpPr>
          <p:cNvPr id="365" name="Rectangle 364"/>
          <p:cNvSpPr/>
          <p:nvPr/>
        </p:nvSpPr>
        <p:spPr>
          <a:xfrm>
            <a:off x="618221" y="2243846"/>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Does not feel anxious or tense</a:t>
            </a:r>
            <a:endParaRPr lang="en-CA" sz="400" dirty="0">
              <a:solidFill>
                <a:schemeClr val="tx1"/>
              </a:solidFill>
            </a:endParaRPr>
          </a:p>
        </p:txBody>
      </p:sp>
      <p:sp>
        <p:nvSpPr>
          <p:cNvPr id="366" name="Rectangle 365"/>
          <p:cNvSpPr/>
          <p:nvPr/>
        </p:nvSpPr>
        <p:spPr>
          <a:xfrm>
            <a:off x="1496945" y="2243846"/>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Feels anxious/tense less than half the time</a:t>
            </a:r>
            <a:endParaRPr lang="en-CA" sz="400" dirty="0">
              <a:solidFill>
                <a:schemeClr val="tx1"/>
              </a:solidFill>
            </a:endParaRPr>
          </a:p>
        </p:txBody>
      </p:sp>
      <p:sp>
        <p:nvSpPr>
          <p:cNvPr id="367" name="Rectangle 366"/>
          <p:cNvSpPr/>
          <p:nvPr/>
        </p:nvSpPr>
        <p:spPr>
          <a:xfrm>
            <a:off x="2384528" y="2246142"/>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Feels anxious/tense more than half the time</a:t>
            </a:r>
            <a:endParaRPr lang="en-CA" sz="400" dirty="0">
              <a:solidFill>
                <a:schemeClr val="tx1"/>
              </a:solidFill>
            </a:endParaRPr>
          </a:p>
        </p:txBody>
      </p:sp>
      <p:sp>
        <p:nvSpPr>
          <p:cNvPr id="368" name="Rectangle 367"/>
          <p:cNvSpPr/>
          <p:nvPr/>
        </p:nvSpPr>
        <p:spPr>
          <a:xfrm>
            <a:off x="3282645" y="2246142"/>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Feels extremely anxious/tense virtually all of thetime</a:t>
            </a:r>
            <a:endParaRPr lang="en-CA" sz="400" dirty="0">
              <a:solidFill>
                <a:schemeClr val="tx1"/>
              </a:solidFill>
            </a:endParaRPr>
          </a:p>
        </p:txBody>
      </p:sp>
      <p:sp>
        <p:nvSpPr>
          <p:cNvPr id="374" name="TextBox 373"/>
          <p:cNvSpPr txBox="1"/>
          <p:nvPr/>
        </p:nvSpPr>
        <p:spPr>
          <a:xfrm>
            <a:off x="1845916" y="1737149"/>
            <a:ext cx="1080000" cy="215444"/>
          </a:xfrm>
          <a:prstGeom prst="rect">
            <a:avLst/>
          </a:prstGeom>
          <a:noFill/>
        </p:spPr>
        <p:txBody>
          <a:bodyPr wrap="square" rtlCol="0">
            <a:spAutoFit/>
          </a:bodyPr>
          <a:lstStyle/>
          <a:p>
            <a:pPr algn="ctr"/>
            <a:r>
              <a:rPr lang="en-CA" sz="400" b="1" dirty="0"/>
              <a:t>Anxiety Psychic - Mood (Anxious)</a:t>
            </a:r>
            <a:endParaRPr lang="en-CA" sz="400" b="1" dirty="0">
              <a:solidFill>
                <a:srgbClr val="7030A0"/>
              </a:solidFill>
            </a:endParaRPr>
          </a:p>
        </p:txBody>
      </p:sp>
      <p:sp>
        <p:nvSpPr>
          <p:cNvPr id="399" name="Rectangle 398"/>
          <p:cNvSpPr/>
          <p:nvPr/>
        </p:nvSpPr>
        <p:spPr>
          <a:xfrm>
            <a:off x="1823758" y="3316999"/>
            <a:ext cx="900000"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Have you suddenly felt intensely frightened, anxious or extremely uncomfortable?</a:t>
            </a:r>
            <a:endParaRPr lang="en-CA" sz="400" dirty="0">
              <a:solidFill>
                <a:schemeClr val="tx1"/>
              </a:solidFill>
            </a:endParaRPr>
          </a:p>
        </p:txBody>
      </p:sp>
      <p:sp>
        <p:nvSpPr>
          <p:cNvPr id="401" name="Rectangle 400"/>
          <p:cNvSpPr/>
          <p:nvPr/>
        </p:nvSpPr>
        <p:spPr>
          <a:xfrm>
            <a:off x="618221" y="3707385"/>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Has neither panic episodes nor phobic symptoms</a:t>
            </a:r>
            <a:endParaRPr lang="en-CA" sz="400" dirty="0">
              <a:solidFill>
                <a:schemeClr val="tx1"/>
              </a:solidFill>
            </a:endParaRPr>
          </a:p>
        </p:txBody>
      </p:sp>
      <p:sp>
        <p:nvSpPr>
          <p:cNvPr id="402" name="Rectangle 401"/>
          <p:cNvSpPr/>
          <p:nvPr/>
        </p:nvSpPr>
        <p:spPr>
          <a:xfrm>
            <a:off x="1496945" y="3707386"/>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Has mild panic episodes or phobias that do not</a:t>
            </a:r>
          </a:p>
          <a:p>
            <a:r>
              <a:rPr lang="en-CA" sz="400" dirty="0"/>
              <a:t>usually alter behavior or incapacitate</a:t>
            </a:r>
            <a:endParaRPr lang="en-CA" sz="400" dirty="0">
              <a:solidFill>
                <a:schemeClr val="tx1"/>
              </a:solidFill>
            </a:endParaRPr>
          </a:p>
        </p:txBody>
      </p:sp>
      <p:sp>
        <p:nvSpPr>
          <p:cNvPr id="403" name="Rectangle 402"/>
          <p:cNvSpPr/>
          <p:nvPr/>
        </p:nvSpPr>
        <p:spPr>
          <a:xfrm>
            <a:off x="2384528" y="3703924"/>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Has significant panic episodes or phobias that</a:t>
            </a:r>
          </a:p>
          <a:p>
            <a:r>
              <a:rPr lang="en-CA" sz="400" dirty="0"/>
              <a:t>modify behavior, but do not incapacitate</a:t>
            </a:r>
            <a:endParaRPr lang="en-CA" sz="400" dirty="0">
              <a:solidFill>
                <a:schemeClr val="tx1"/>
              </a:solidFill>
            </a:endParaRPr>
          </a:p>
        </p:txBody>
      </p:sp>
      <p:sp>
        <p:nvSpPr>
          <p:cNvPr id="404" name="Rectangle 403"/>
          <p:cNvSpPr/>
          <p:nvPr/>
        </p:nvSpPr>
        <p:spPr>
          <a:xfrm>
            <a:off x="3282645" y="3703924"/>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Has incapacitating panic episodes at least once a week or severe phobias that lead to complete and regular avoidance behavior</a:t>
            </a:r>
            <a:endParaRPr lang="en-CA" sz="400" dirty="0">
              <a:solidFill>
                <a:schemeClr val="tx1"/>
              </a:solidFill>
            </a:endParaRPr>
          </a:p>
        </p:txBody>
      </p:sp>
      <p:sp>
        <p:nvSpPr>
          <p:cNvPr id="410" name="TextBox 409"/>
          <p:cNvSpPr txBox="1"/>
          <p:nvPr/>
        </p:nvSpPr>
        <p:spPr>
          <a:xfrm>
            <a:off x="9475524" y="3193236"/>
            <a:ext cx="1080000" cy="0"/>
          </a:xfrm>
          <a:prstGeom prst="rect">
            <a:avLst/>
          </a:prstGeom>
          <a:noFill/>
        </p:spPr>
        <p:txBody>
          <a:bodyPr wrap="square" rtlCol="0">
            <a:spAutoFit/>
          </a:bodyPr>
          <a:lstStyle>
            <a:defPPr>
              <a:defRPr lang="en-US"/>
            </a:defPPr>
            <a:lvl1pPr>
              <a:defRPr b="1"/>
            </a:lvl1pPr>
          </a:lstStyle>
          <a:p>
            <a:r>
              <a:rPr lang="en-CA" sz="400" dirty="0"/>
              <a:t>Anxiety, Somatic - Gastrointestinal</a:t>
            </a:r>
          </a:p>
        </p:txBody>
      </p:sp>
      <p:sp>
        <p:nvSpPr>
          <p:cNvPr id="441" name="Rectangle 440"/>
          <p:cNvSpPr/>
          <p:nvPr/>
        </p:nvSpPr>
        <p:spPr>
          <a:xfrm>
            <a:off x="9493524" y="3281236"/>
            <a:ext cx="1044000" cy="28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Tell me if you’ve had any of the following physical symptoms in the past week: </a:t>
            </a:r>
            <a:r>
              <a:rPr lang="en-CA" sz="400" dirty="0"/>
              <a:t>constipation and/or diarrhea</a:t>
            </a:r>
            <a:endParaRPr lang="en-CA" sz="400" dirty="0">
              <a:solidFill>
                <a:schemeClr val="tx1"/>
              </a:solidFill>
            </a:endParaRPr>
          </a:p>
        </p:txBody>
      </p:sp>
      <p:sp>
        <p:nvSpPr>
          <p:cNvPr id="443" name="Rectangle 442"/>
          <p:cNvSpPr/>
          <p:nvPr/>
        </p:nvSpPr>
        <p:spPr>
          <a:xfrm>
            <a:off x="7938681" y="3696413"/>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Has no change in usual bowel habits</a:t>
            </a:r>
            <a:endParaRPr lang="en-CA" sz="400" dirty="0">
              <a:solidFill>
                <a:schemeClr val="tx1"/>
              </a:solidFill>
            </a:endParaRPr>
          </a:p>
        </p:txBody>
      </p:sp>
      <p:sp>
        <p:nvSpPr>
          <p:cNvPr id="444" name="Rectangle 443"/>
          <p:cNvSpPr/>
          <p:nvPr/>
        </p:nvSpPr>
        <p:spPr>
          <a:xfrm>
            <a:off x="8832075" y="3696413"/>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Has intermittent constipation and/or diarrhea that is mild</a:t>
            </a:r>
            <a:endParaRPr lang="en-CA" sz="400" dirty="0">
              <a:solidFill>
                <a:schemeClr val="tx1"/>
              </a:solidFill>
            </a:endParaRPr>
          </a:p>
        </p:txBody>
      </p:sp>
      <p:sp>
        <p:nvSpPr>
          <p:cNvPr id="445" name="Rectangle 444"/>
          <p:cNvSpPr/>
          <p:nvPr/>
        </p:nvSpPr>
        <p:spPr>
          <a:xfrm>
            <a:off x="9730359" y="3696413"/>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Has diarrhea and/or constipation most of the time that does not impair functioning</a:t>
            </a:r>
            <a:endParaRPr lang="en-CA" sz="400" dirty="0">
              <a:solidFill>
                <a:schemeClr val="tx1"/>
              </a:solidFill>
            </a:endParaRPr>
          </a:p>
        </p:txBody>
      </p:sp>
      <p:sp>
        <p:nvSpPr>
          <p:cNvPr id="446" name="Rectangle 445"/>
          <p:cNvSpPr/>
          <p:nvPr/>
        </p:nvSpPr>
        <p:spPr>
          <a:xfrm>
            <a:off x="10632497" y="3696413"/>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Has intermittent presence of constipation and/or diarrhea that requires treatment or causes functional impairment</a:t>
            </a:r>
            <a:endParaRPr lang="en-CA" sz="400" dirty="0">
              <a:solidFill>
                <a:schemeClr val="tx1"/>
              </a:solidFill>
            </a:endParaRPr>
          </a:p>
        </p:txBody>
      </p:sp>
      <p:sp>
        <p:nvSpPr>
          <p:cNvPr id="452" name="TextBox 451"/>
          <p:cNvSpPr txBox="1"/>
          <p:nvPr/>
        </p:nvSpPr>
        <p:spPr>
          <a:xfrm>
            <a:off x="1658045" y="3193236"/>
            <a:ext cx="1231427" cy="153888"/>
          </a:xfrm>
          <a:prstGeom prst="rect">
            <a:avLst/>
          </a:prstGeom>
          <a:noFill/>
        </p:spPr>
        <p:txBody>
          <a:bodyPr wrap="none" rtlCol="0">
            <a:spAutoFit/>
          </a:bodyPr>
          <a:lstStyle/>
          <a:p>
            <a:r>
              <a:rPr lang="en-CA" sz="400" b="1" dirty="0"/>
              <a:t>Anxiety Psychic - Panic/Phobic Symptoms</a:t>
            </a:r>
            <a:endParaRPr lang="en-CA" sz="400" b="1" dirty="0">
              <a:solidFill>
                <a:srgbClr val="C00000"/>
              </a:solidFill>
            </a:endParaRPr>
          </a:p>
        </p:txBody>
      </p:sp>
      <p:sp>
        <p:nvSpPr>
          <p:cNvPr id="466" name="Rectangle 465"/>
          <p:cNvSpPr/>
          <p:nvPr/>
        </p:nvSpPr>
        <p:spPr>
          <a:xfrm>
            <a:off x="5336348" y="3271908"/>
            <a:ext cx="1332000" cy="32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Tell me if you’ve had any of the following physical symptoms in the past week:</a:t>
            </a:r>
          </a:p>
          <a:p>
            <a:pPr algn="ctr"/>
            <a:r>
              <a:rPr lang="en-CA" sz="400" dirty="0"/>
              <a:t>Palpitations, tremors, blurred vision, tinnitus or increased sweating, dyspnea, hot and cold flashes, chest pain</a:t>
            </a:r>
            <a:endParaRPr lang="en-CA" sz="400" dirty="0">
              <a:solidFill>
                <a:schemeClr val="tx1"/>
              </a:solidFill>
            </a:endParaRPr>
          </a:p>
        </p:txBody>
      </p:sp>
      <p:sp>
        <p:nvSpPr>
          <p:cNvPr id="468" name="Rectangle 467"/>
          <p:cNvSpPr/>
          <p:nvPr/>
        </p:nvSpPr>
        <p:spPr>
          <a:xfrm>
            <a:off x="4222219" y="3701373"/>
            <a:ext cx="828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Reports no palpitations, tremors, blurred vision, tinnitus or increased sweating, dyspnea, hot and cold flashes, chest pain</a:t>
            </a:r>
            <a:endParaRPr lang="en-CA" sz="400" dirty="0">
              <a:solidFill>
                <a:schemeClr val="tx1"/>
              </a:solidFill>
            </a:endParaRPr>
          </a:p>
        </p:txBody>
      </p:sp>
      <p:sp>
        <p:nvSpPr>
          <p:cNvPr id="469" name="Rectangle 468"/>
          <p:cNvSpPr/>
          <p:nvPr/>
        </p:nvSpPr>
        <p:spPr>
          <a:xfrm>
            <a:off x="5088173" y="3699874"/>
            <a:ext cx="828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The above are mild and only intermittently present</a:t>
            </a:r>
            <a:endParaRPr lang="en-CA" sz="400" dirty="0">
              <a:solidFill>
                <a:schemeClr val="tx1"/>
              </a:solidFill>
            </a:endParaRPr>
          </a:p>
        </p:txBody>
      </p:sp>
      <p:sp>
        <p:nvSpPr>
          <p:cNvPr id="470" name="Rectangle 469"/>
          <p:cNvSpPr/>
          <p:nvPr/>
        </p:nvSpPr>
        <p:spPr>
          <a:xfrm>
            <a:off x="5944355" y="3698831"/>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The above are moderate and present more than</a:t>
            </a:r>
          </a:p>
          <a:p>
            <a:r>
              <a:rPr lang="en-CA" sz="400" dirty="0"/>
              <a:t>half the time</a:t>
            </a:r>
            <a:endParaRPr lang="en-CA" sz="400" dirty="0">
              <a:solidFill>
                <a:schemeClr val="tx1"/>
              </a:solidFill>
            </a:endParaRPr>
          </a:p>
        </p:txBody>
      </p:sp>
      <p:sp>
        <p:nvSpPr>
          <p:cNvPr id="471" name="Rectangle 470"/>
          <p:cNvSpPr/>
          <p:nvPr/>
        </p:nvSpPr>
        <p:spPr>
          <a:xfrm>
            <a:off x="6832859" y="3696413"/>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The above result in functional impairment</a:t>
            </a:r>
            <a:endParaRPr lang="en-CA" sz="400" dirty="0">
              <a:solidFill>
                <a:schemeClr val="tx1"/>
              </a:solidFill>
            </a:endParaRPr>
          </a:p>
        </p:txBody>
      </p:sp>
      <p:sp>
        <p:nvSpPr>
          <p:cNvPr id="477" name="TextBox 476"/>
          <p:cNvSpPr txBox="1"/>
          <p:nvPr/>
        </p:nvSpPr>
        <p:spPr>
          <a:xfrm>
            <a:off x="5426348" y="3204705"/>
            <a:ext cx="1152000" cy="0"/>
          </a:xfrm>
          <a:prstGeom prst="rect">
            <a:avLst/>
          </a:prstGeom>
          <a:noFill/>
        </p:spPr>
        <p:txBody>
          <a:bodyPr wrap="square" rtlCol="0">
            <a:spAutoFit/>
          </a:bodyPr>
          <a:lstStyle/>
          <a:p>
            <a:r>
              <a:rPr lang="en-CA" sz="400" b="1" dirty="0"/>
              <a:t>Anxiety, Somatic - Sympathetic Arousal</a:t>
            </a:r>
            <a:endParaRPr lang="en-CA" sz="400" b="1" dirty="0">
              <a:solidFill>
                <a:srgbClr val="C00000"/>
              </a:solidFill>
            </a:endParaRPr>
          </a:p>
        </p:txBody>
      </p:sp>
      <p:sp>
        <p:nvSpPr>
          <p:cNvPr id="500" name="Rectangle 499"/>
          <p:cNvSpPr/>
          <p:nvPr/>
        </p:nvSpPr>
        <p:spPr>
          <a:xfrm>
            <a:off x="9216468" y="4919126"/>
            <a:ext cx="1080000" cy="2059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How has your appetite been this past week (Decreased)?</a:t>
            </a:r>
            <a:endParaRPr lang="en-CA" sz="400" dirty="0">
              <a:solidFill>
                <a:schemeClr val="tx1"/>
              </a:solidFill>
            </a:endParaRPr>
          </a:p>
        </p:txBody>
      </p:sp>
      <p:sp>
        <p:nvSpPr>
          <p:cNvPr id="502" name="Rectangle 501"/>
          <p:cNvSpPr/>
          <p:nvPr/>
        </p:nvSpPr>
        <p:spPr>
          <a:xfrm>
            <a:off x="7864793" y="5318621"/>
            <a:ext cx="68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No change from usual appetite</a:t>
            </a:r>
            <a:endParaRPr lang="en-CA" sz="400" dirty="0">
              <a:solidFill>
                <a:schemeClr val="tx1"/>
              </a:solidFill>
            </a:endParaRPr>
          </a:p>
        </p:txBody>
      </p:sp>
      <p:sp>
        <p:nvSpPr>
          <p:cNvPr id="503" name="Rectangle 502"/>
          <p:cNvSpPr/>
          <p:nvPr/>
        </p:nvSpPr>
        <p:spPr>
          <a:xfrm>
            <a:off x="8619647" y="5318621"/>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Eats somewhat less often and/or lesser amounts than usual</a:t>
            </a:r>
            <a:endParaRPr lang="en-CA" sz="400" dirty="0">
              <a:solidFill>
                <a:schemeClr val="tx1"/>
              </a:solidFill>
            </a:endParaRPr>
          </a:p>
        </p:txBody>
      </p:sp>
      <p:sp>
        <p:nvSpPr>
          <p:cNvPr id="504" name="Rectangle 503"/>
          <p:cNvSpPr/>
          <p:nvPr/>
        </p:nvSpPr>
        <p:spPr>
          <a:xfrm>
            <a:off x="9517931" y="5318621"/>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Eats much less than usual and only with personal effort</a:t>
            </a:r>
            <a:endParaRPr lang="en-CA" sz="400" dirty="0">
              <a:solidFill>
                <a:schemeClr val="tx1"/>
              </a:solidFill>
            </a:endParaRPr>
          </a:p>
        </p:txBody>
      </p:sp>
      <p:sp>
        <p:nvSpPr>
          <p:cNvPr id="505" name="Rectangle 504"/>
          <p:cNvSpPr/>
          <p:nvPr/>
        </p:nvSpPr>
        <p:spPr>
          <a:xfrm>
            <a:off x="10416497" y="5318621"/>
            <a:ext cx="1080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Eats rarely within a 24-hour period, and only with extreme personal effort or with persuasion by others</a:t>
            </a:r>
            <a:endParaRPr lang="en-CA" sz="400" dirty="0">
              <a:solidFill>
                <a:schemeClr val="tx1"/>
              </a:solidFill>
            </a:endParaRPr>
          </a:p>
        </p:txBody>
      </p:sp>
      <p:sp>
        <p:nvSpPr>
          <p:cNvPr id="511" name="TextBox 510"/>
          <p:cNvSpPr txBox="1"/>
          <p:nvPr/>
        </p:nvSpPr>
        <p:spPr>
          <a:xfrm>
            <a:off x="1530095" y="4782456"/>
            <a:ext cx="1116000" cy="0"/>
          </a:xfrm>
          <a:prstGeom prst="rect">
            <a:avLst/>
          </a:prstGeom>
          <a:noFill/>
        </p:spPr>
        <p:txBody>
          <a:bodyPr wrap="square" rtlCol="0">
            <a:spAutoFit/>
          </a:bodyPr>
          <a:lstStyle/>
          <a:p>
            <a:pPr algn="ctr"/>
            <a:r>
              <a:rPr lang="en-CA" sz="400" b="1" dirty="0"/>
              <a:t>Somatic Symptoms General -  Energy/Fatigability</a:t>
            </a:r>
            <a:endParaRPr lang="en-CA" sz="400" b="1" dirty="0">
              <a:solidFill>
                <a:srgbClr val="C00000"/>
              </a:solidFill>
            </a:endParaRPr>
          </a:p>
        </p:txBody>
      </p:sp>
      <p:cxnSp>
        <p:nvCxnSpPr>
          <p:cNvPr id="512" name="Straight Connector 511"/>
          <p:cNvCxnSpPr/>
          <p:nvPr/>
        </p:nvCxnSpPr>
        <p:spPr>
          <a:xfrm flipV="1">
            <a:off x="8873411" y="5671261"/>
            <a:ext cx="1909063" cy="1525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3" name="Straight Arrow Connector 512"/>
          <p:cNvCxnSpPr>
            <a:stCxn id="502" idx="2"/>
          </p:cNvCxnSpPr>
          <p:nvPr/>
        </p:nvCxnSpPr>
        <p:spPr>
          <a:xfrm>
            <a:off x="8206793" y="5498621"/>
            <a:ext cx="705516" cy="19801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4" name="Straight Arrow Connector 513"/>
          <p:cNvCxnSpPr>
            <a:stCxn id="503" idx="2"/>
          </p:cNvCxnSpPr>
          <p:nvPr/>
        </p:nvCxnSpPr>
        <p:spPr>
          <a:xfrm>
            <a:off x="9051647" y="5498621"/>
            <a:ext cx="0" cy="194558"/>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5" name="Straight Arrow Connector 514"/>
          <p:cNvCxnSpPr>
            <a:stCxn id="505" idx="2"/>
          </p:cNvCxnSpPr>
          <p:nvPr/>
        </p:nvCxnSpPr>
        <p:spPr>
          <a:xfrm flipH="1">
            <a:off x="10787831" y="5498621"/>
            <a:ext cx="168666" cy="1681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0" name="TextBox 519"/>
          <p:cNvSpPr txBox="1"/>
          <p:nvPr/>
        </p:nvSpPr>
        <p:spPr>
          <a:xfrm>
            <a:off x="8372621" y="5604427"/>
            <a:ext cx="213520" cy="153888"/>
          </a:xfrm>
          <a:prstGeom prst="rect">
            <a:avLst/>
          </a:prstGeom>
          <a:noFill/>
        </p:spPr>
        <p:txBody>
          <a:bodyPr wrap="none" rtlCol="0">
            <a:spAutoFit/>
          </a:bodyPr>
          <a:lstStyle/>
          <a:p>
            <a:r>
              <a:rPr lang="en-CA" sz="400" dirty="0"/>
              <a:t>0</a:t>
            </a:r>
          </a:p>
        </p:txBody>
      </p:sp>
      <p:cxnSp>
        <p:nvCxnSpPr>
          <p:cNvPr id="524" name="Straight Arrow Connector 523"/>
          <p:cNvCxnSpPr>
            <a:stCxn id="504" idx="2"/>
          </p:cNvCxnSpPr>
          <p:nvPr/>
        </p:nvCxnSpPr>
        <p:spPr>
          <a:xfrm flipH="1">
            <a:off x="9949292" y="5498621"/>
            <a:ext cx="639" cy="16417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7" name="Rectangle 526"/>
          <p:cNvSpPr/>
          <p:nvPr/>
        </p:nvSpPr>
        <p:spPr>
          <a:xfrm>
            <a:off x="5607703" y="4919126"/>
            <a:ext cx="1080000" cy="2468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How has your appetite been this past week (Increased)?</a:t>
            </a:r>
            <a:endParaRPr lang="en-CA" sz="400" b="1" dirty="0">
              <a:solidFill>
                <a:schemeClr val="tx1"/>
              </a:solidFill>
            </a:endParaRPr>
          </a:p>
        </p:txBody>
      </p:sp>
      <p:sp>
        <p:nvSpPr>
          <p:cNvPr id="529" name="Rectangle 528"/>
          <p:cNvSpPr/>
          <p:nvPr/>
        </p:nvSpPr>
        <p:spPr>
          <a:xfrm>
            <a:off x="4243751" y="5323582"/>
            <a:ext cx="792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No change from usual appetite</a:t>
            </a:r>
            <a:endParaRPr lang="en-CA" sz="400" dirty="0">
              <a:solidFill>
                <a:schemeClr val="tx1"/>
              </a:solidFill>
            </a:endParaRPr>
          </a:p>
        </p:txBody>
      </p:sp>
      <p:sp>
        <p:nvSpPr>
          <p:cNvPr id="530" name="Rectangle 529"/>
          <p:cNvSpPr/>
          <p:nvPr/>
        </p:nvSpPr>
        <p:spPr>
          <a:xfrm>
            <a:off x="5050961" y="5322082"/>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More frequently feels a need to eat than usual</a:t>
            </a:r>
            <a:endParaRPr lang="en-CA" sz="400" dirty="0">
              <a:solidFill>
                <a:schemeClr val="tx1"/>
              </a:solidFill>
            </a:endParaRPr>
          </a:p>
        </p:txBody>
      </p:sp>
      <p:sp>
        <p:nvSpPr>
          <p:cNvPr id="531" name="Rectangle 530"/>
          <p:cNvSpPr/>
          <p:nvPr/>
        </p:nvSpPr>
        <p:spPr>
          <a:xfrm>
            <a:off x="5944355" y="5321040"/>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Regularly eats more often and/or greater amounts than usual</a:t>
            </a:r>
            <a:endParaRPr lang="en-CA" sz="400" dirty="0">
              <a:solidFill>
                <a:schemeClr val="tx1"/>
              </a:solidFill>
            </a:endParaRPr>
          </a:p>
        </p:txBody>
      </p:sp>
      <p:sp>
        <p:nvSpPr>
          <p:cNvPr id="532" name="Rectangle 531"/>
          <p:cNvSpPr/>
          <p:nvPr/>
        </p:nvSpPr>
        <p:spPr>
          <a:xfrm>
            <a:off x="6832859" y="5318621"/>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Feels driven to overeat at and between meals</a:t>
            </a:r>
            <a:endParaRPr lang="en-CA" sz="400" dirty="0">
              <a:solidFill>
                <a:schemeClr val="tx1"/>
              </a:solidFill>
            </a:endParaRPr>
          </a:p>
        </p:txBody>
      </p:sp>
      <p:sp>
        <p:nvSpPr>
          <p:cNvPr id="538" name="TextBox 537"/>
          <p:cNvSpPr txBox="1"/>
          <p:nvPr/>
        </p:nvSpPr>
        <p:spPr>
          <a:xfrm>
            <a:off x="9162468" y="4755204"/>
            <a:ext cx="1188000" cy="180000"/>
          </a:xfrm>
          <a:prstGeom prst="rect">
            <a:avLst/>
          </a:prstGeom>
          <a:noFill/>
        </p:spPr>
        <p:txBody>
          <a:bodyPr wrap="square" rtlCol="0">
            <a:spAutoFit/>
          </a:bodyPr>
          <a:lstStyle/>
          <a:p>
            <a:pPr algn="ctr"/>
            <a:r>
              <a:rPr lang="en-CA" sz="400" b="1" dirty="0">
                <a:solidFill>
                  <a:schemeClr val="accent2"/>
                </a:solidFill>
              </a:rPr>
              <a:t>Somatic Symptoms Gastrointestinal - Appetite (Decreased)</a:t>
            </a:r>
          </a:p>
        </p:txBody>
      </p:sp>
      <p:cxnSp>
        <p:nvCxnSpPr>
          <p:cNvPr id="539" name="Straight Connector 538"/>
          <p:cNvCxnSpPr/>
          <p:nvPr/>
        </p:nvCxnSpPr>
        <p:spPr>
          <a:xfrm flipV="1">
            <a:off x="5243648" y="5691048"/>
            <a:ext cx="1777033" cy="760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0" name="Straight Arrow Connector 539"/>
          <p:cNvCxnSpPr>
            <a:stCxn id="529" idx="2"/>
          </p:cNvCxnSpPr>
          <p:nvPr/>
        </p:nvCxnSpPr>
        <p:spPr>
          <a:xfrm>
            <a:off x="4639751" y="5503582"/>
            <a:ext cx="559794" cy="18382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2" name="Straight Arrow Connector 541"/>
          <p:cNvCxnSpPr/>
          <p:nvPr/>
        </p:nvCxnSpPr>
        <p:spPr>
          <a:xfrm flipH="1">
            <a:off x="7024350" y="5490163"/>
            <a:ext cx="88418" cy="21445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3" name="Straight Arrow Connector 542"/>
          <p:cNvCxnSpPr>
            <a:endCxn id="544" idx="1"/>
          </p:cNvCxnSpPr>
          <p:nvPr/>
        </p:nvCxnSpPr>
        <p:spPr>
          <a:xfrm flipH="1">
            <a:off x="10183295" y="5680055"/>
            <a:ext cx="9109" cy="17120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44" name="Flowchart: Data 543"/>
          <p:cNvSpPr/>
          <p:nvPr/>
        </p:nvSpPr>
        <p:spPr>
          <a:xfrm>
            <a:off x="9973921" y="5851261"/>
            <a:ext cx="418748" cy="147763"/>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Y= 0;</a:t>
            </a:r>
          </a:p>
          <a:p>
            <a:pPr algn="ctr"/>
            <a:r>
              <a:rPr lang="en-CA" sz="200" dirty="0"/>
              <a:t>Y = User Input</a:t>
            </a:r>
          </a:p>
        </p:txBody>
      </p:sp>
      <p:sp>
        <p:nvSpPr>
          <p:cNvPr id="547" name="TextBox 546"/>
          <p:cNvSpPr txBox="1"/>
          <p:nvPr/>
        </p:nvSpPr>
        <p:spPr>
          <a:xfrm>
            <a:off x="4787270" y="5564897"/>
            <a:ext cx="213520" cy="153888"/>
          </a:xfrm>
          <a:prstGeom prst="rect">
            <a:avLst/>
          </a:prstGeom>
          <a:noFill/>
        </p:spPr>
        <p:txBody>
          <a:bodyPr wrap="none" rtlCol="0">
            <a:spAutoFit/>
          </a:bodyPr>
          <a:lstStyle/>
          <a:p>
            <a:r>
              <a:rPr lang="en-CA" sz="400" dirty="0"/>
              <a:t>0</a:t>
            </a:r>
          </a:p>
        </p:txBody>
      </p:sp>
      <p:sp>
        <p:nvSpPr>
          <p:cNvPr id="548" name="TextBox 547"/>
          <p:cNvSpPr txBox="1"/>
          <p:nvPr/>
        </p:nvSpPr>
        <p:spPr>
          <a:xfrm>
            <a:off x="5499600" y="5565331"/>
            <a:ext cx="213520" cy="153888"/>
          </a:xfrm>
          <a:prstGeom prst="rect">
            <a:avLst/>
          </a:prstGeom>
          <a:noFill/>
        </p:spPr>
        <p:txBody>
          <a:bodyPr wrap="none" rtlCol="0">
            <a:spAutoFit/>
          </a:bodyPr>
          <a:lstStyle/>
          <a:p>
            <a:r>
              <a:rPr lang="en-CA" sz="400" dirty="0"/>
              <a:t>1</a:t>
            </a:r>
          </a:p>
        </p:txBody>
      </p:sp>
      <p:sp>
        <p:nvSpPr>
          <p:cNvPr id="549" name="TextBox 548"/>
          <p:cNvSpPr txBox="1"/>
          <p:nvPr/>
        </p:nvSpPr>
        <p:spPr>
          <a:xfrm>
            <a:off x="6645002" y="5565331"/>
            <a:ext cx="213520" cy="153888"/>
          </a:xfrm>
          <a:prstGeom prst="rect">
            <a:avLst/>
          </a:prstGeom>
          <a:noFill/>
        </p:spPr>
        <p:txBody>
          <a:bodyPr wrap="none" rtlCol="0">
            <a:spAutoFit/>
          </a:bodyPr>
          <a:lstStyle/>
          <a:p>
            <a:r>
              <a:rPr lang="en-CA" sz="400" dirty="0"/>
              <a:t>2</a:t>
            </a:r>
          </a:p>
        </p:txBody>
      </p:sp>
      <p:sp>
        <p:nvSpPr>
          <p:cNvPr id="550" name="TextBox 549"/>
          <p:cNvSpPr txBox="1"/>
          <p:nvPr/>
        </p:nvSpPr>
        <p:spPr>
          <a:xfrm>
            <a:off x="7125013" y="5565331"/>
            <a:ext cx="213520" cy="153888"/>
          </a:xfrm>
          <a:prstGeom prst="rect">
            <a:avLst/>
          </a:prstGeom>
          <a:noFill/>
        </p:spPr>
        <p:txBody>
          <a:bodyPr wrap="none" rtlCol="0">
            <a:spAutoFit/>
          </a:bodyPr>
          <a:lstStyle/>
          <a:p>
            <a:r>
              <a:rPr lang="en-CA" sz="400" dirty="0"/>
              <a:t>3</a:t>
            </a:r>
          </a:p>
        </p:txBody>
      </p:sp>
      <p:cxnSp>
        <p:nvCxnSpPr>
          <p:cNvPr id="551" name="Straight Arrow Connector 550"/>
          <p:cNvCxnSpPr>
            <a:stCxn id="531" idx="2"/>
          </p:cNvCxnSpPr>
          <p:nvPr/>
        </p:nvCxnSpPr>
        <p:spPr>
          <a:xfrm>
            <a:off x="6376355" y="5501040"/>
            <a:ext cx="5082" cy="18636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3" name="Rectangle 552"/>
          <p:cNvSpPr/>
          <p:nvPr/>
        </p:nvSpPr>
        <p:spPr>
          <a:xfrm>
            <a:off x="1556596" y="4919126"/>
            <a:ext cx="1062998" cy="2059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How has your energy been this past week?</a:t>
            </a:r>
            <a:endParaRPr lang="en-CA" sz="400" b="1" dirty="0">
              <a:solidFill>
                <a:schemeClr val="tx1"/>
              </a:solidFill>
            </a:endParaRPr>
          </a:p>
        </p:txBody>
      </p:sp>
      <p:sp>
        <p:nvSpPr>
          <p:cNvPr id="555" name="Rectangle 554"/>
          <p:cNvSpPr/>
          <p:nvPr/>
        </p:nvSpPr>
        <p:spPr>
          <a:xfrm>
            <a:off x="618221" y="5323581"/>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No change in usual level of energy</a:t>
            </a:r>
            <a:endParaRPr lang="en-CA" sz="400" dirty="0">
              <a:solidFill>
                <a:schemeClr val="tx1"/>
              </a:solidFill>
            </a:endParaRPr>
          </a:p>
        </p:txBody>
      </p:sp>
      <p:sp>
        <p:nvSpPr>
          <p:cNvPr id="556" name="Rectangle 555"/>
          <p:cNvSpPr/>
          <p:nvPr/>
        </p:nvSpPr>
        <p:spPr>
          <a:xfrm>
            <a:off x="1496945" y="5328744"/>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Tires more easily than usual</a:t>
            </a:r>
            <a:endParaRPr lang="en-CA" sz="400" dirty="0">
              <a:solidFill>
                <a:schemeClr val="tx1"/>
              </a:solidFill>
            </a:endParaRPr>
          </a:p>
        </p:txBody>
      </p:sp>
      <p:sp>
        <p:nvSpPr>
          <p:cNvPr id="557" name="Rectangle 556"/>
          <p:cNvSpPr/>
          <p:nvPr/>
        </p:nvSpPr>
        <p:spPr>
          <a:xfrm>
            <a:off x="2384528" y="5325282"/>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Makes significant personal effort to initiate or</a:t>
            </a:r>
          </a:p>
          <a:p>
            <a:r>
              <a:rPr lang="en-CA" sz="400" dirty="0"/>
              <a:t>maintain usual daily activities</a:t>
            </a:r>
            <a:endParaRPr lang="en-CA" sz="400" dirty="0">
              <a:solidFill>
                <a:schemeClr val="tx1"/>
              </a:solidFill>
            </a:endParaRPr>
          </a:p>
        </p:txBody>
      </p:sp>
      <p:sp>
        <p:nvSpPr>
          <p:cNvPr id="558" name="Rectangle 557"/>
          <p:cNvSpPr/>
          <p:nvPr/>
        </p:nvSpPr>
        <p:spPr>
          <a:xfrm>
            <a:off x="3282645" y="5324689"/>
            <a:ext cx="864000" cy="18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Unable to carry out most of usual daily activities due</a:t>
            </a:r>
          </a:p>
          <a:p>
            <a:r>
              <a:rPr lang="en-CA" sz="400" dirty="0"/>
              <a:t>to lack of energy</a:t>
            </a:r>
            <a:endParaRPr lang="en-CA" sz="400" dirty="0">
              <a:solidFill>
                <a:schemeClr val="tx1"/>
              </a:solidFill>
            </a:endParaRPr>
          </a:p>
        </p:txBody>
      </p:sp>
      <p:sp>
        <p:nvSpPr>
          <p:cNvPr id="564" name="TextBox 563"/>
          <p:cNvSpPr txBox="1"/>
          <p:nvPr/>
        </p:nvSpPr>
        <p:spPr>
          <a:xfrm>
            <a:off x="5590977" y="4755204"/>
            <a:ext cx="1116000" cy="180000"/>
          </a:xfrm>
          <a:prstGeom prst="rect">
            <a:avLst/>
          </a:prstGeom>
          <a:noFill/>
        </p:spPr>
        <p:txBody>
          <a:bodyPr wrap="square" rtlCol="0">
            <a:spAutoFit/>
          </a:bodyPr>
          <a:lstStyle/>
          <a:p>
            <a:pPr algn="ctr"/>
            <a:r>
              <a:rPr lang="en-CA" sz="400" b="1" dirty="0">
                <a:solidFill>
                  <a:schemeClr val="accent2"/>
                </a:solidFill>
              </a:rPr>
              <a:t>Somatic Symptoms Gastrointestinal - Appetite (Increased)</a:t>
            </a:r>
          </a:p>
        </p:txBody>
      </p:sp>
      <p:sp>
        <p:nvSpPr>
          <p:cNvPr id="570" name="Flowchart: Data 569"/>
          <p:cNvSpPr/>
          <p:nvPr/>
        </p:nvSpPr>
        <p:spPr>
          <a:xfrm>
            <a:off x="5969791" y="5774041"/>
            <a:ext cx="418748" cy="135017"/>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595" name="Flowchart: Off-page Connector 594"/>
          <p:cNvSpPr/>
          <p:nvPr/>
        </p:nvSpPr>
        <p:spPr>
          <a:xfrm>
            <a:off x="2183383" y="6472802"/>
            <a:ext cx="211862" cy="237326"/>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00" dirty="0"/>
          </a:p>
        </p:txBody>
      </p:sp>
      <p:sp>
        <p:nvSpPr>
          <p:cNvPr id="596" name="Pentagon 595"/>
          <p:cNvSpPr/>
          <p:nvPr/>
        </p:nvSpPr>
        <p:spPr>
          <a:xfrm>
            <a:off x="466915" y="369774"/>
            <a:ext cx="336138" cy="21169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00" dirty="0"/>
          </a:p>
        </p:txBody>
      </p:sp>
      <p:sp>
        <p:nvSpPr>
          <p:cNvPr id="623" name="Flowchart: Decision 622"/>
          <p:cNvSpPr/>
          <p:nvPr/>
        </p:nvSpPr>
        <p:spPr>
          <a:xfrm>
            <a:off x="6998097" y="5996983"/>
            <a:ext cx="370030" cy="165700"/>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200" dirty="0"/>
              <a:t>X&gt;=Y</a:t>
            </a:r>
          </a:p>
        </p:txBody>
      </p:sp>
      <p:sp>
        <p:nvSpPr>
          <p:cNvPr id="641" name="TextBox 640"/>
          <p:cNvSpPr txBox="1"/>
          <p:nvPr/>
        </p:nvSpPr>
        <p:spPr>
          <a:xfrm>
            <a:off x="6798648" y="6148872"/>
            <a:ext cx="197712" cy="0"/>
          </a:xfrm>
          <a:prstGeom prst="rect">
            <a:avLst/>
          </a:prstGeom>
          <a:noFill/>
        </p:spPr>
        <p:txBody>
          <a:bodyPr wrap="square" rtlCol="0">
            <a:spAutoFit/>
          </a:bodyPr>
          <a:lstStyle/>
          <a:p>
            <a:r>
              <a:rPr lang="en-CA" sz="400" dirty="0"/>
              <a:t>Y</a:t>
            </a:r>
          </a:p>
        </p:txBody>
      </p:sp>
      <p:sp>
        <p:nvSpPr>
          <p:cNvPr id="642" name="TextBox 641"/>
          <p:cNvSpPr txBox="1"/>
          <p:nvPr/>
        </p:nvSpPr>
        <p:spPr>
          <a:xfrm>
            <a:off x="7441910" y="6148872"/>
            <a:ext cx="197140" cy="0"/>
          </a:xfrm>
          <a:prstGeom prst="rect">
            <a:avLst/>
          </a:prstGeom>
          <a:noFill/>
        </p:spPr>
        <p:txBody>
          <a:bodyPr wrap="square" rtlCol="0">
            <a:spAutoFit/>
          </a:bodyPr>
          <a:lstStyle/>
          <a:p>
            <a:r>
              <a:rPr lang="en-CA" sz="400" dirty="0"/>
              <a:t>N</a:t>
            </a:r>
          </a:p>
        </p:txBody>
      </p:sp>
      <p:cxnSp>
        <p:nvCxnSpPr>
          <p:cNvPr id="3" name="Elbow Connector 2"/>
          <p:cNvCxnSpPr>
            <a:stCxn id="596" idx="3"/>
            <a:endCxn id="7" idx="1"/>
          </p:cNvCxnSpPr>
          <p:nvPr/>
        </p:nvCxnSpPr>
        <p:spPr>
          <a:xfrm>
            <a:off x="803053" y="475622"/>
            <a:ext cx="1041767" cy="1704"/>
          </a:xfrm>
          <a:prstGeom prst="bent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260" idx="2"/>
            <a:endCxn id="262" idx="1"/>
          </p:cNvCxnSpPr>
          <p:nvPr/>
        </p:nvCxnSpPr>
        <p:spPr>
          <a:xfrm rot="10800000" flipV="1">
            <a:off x="9271754" y="1333524"/>
            <a:ext cx="70131" cy="219232"/>
          </a:xfrm>
          <a:prstGeom prst="bentConnector3">
            <a:avLst>
              <a:gd name="adj1" fmla="val 4259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4" name="Straight Arrow Connector 423"/>
          <p:cNvCxnSpPr>
            <a:endCxn id="260" idx="0"/>
          </p:cNvCxnSpPr>
          <p:nvPr/>
        </p:nvCxnSpPr>
        <p:spPr>
          <a:xfrm flipH="1">
            <a:off x="9557884" y="1103698"/>
            <a:ext cx="6227" cy="161876"/>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29" name="Straight Arrow Connector 428"/>
          <p:cNvCxnSpPr/>
          <p:nvPr/>
        </p:nvCxnSpPr>
        <p:spPr>
          <a:xfrm>
            <a:off x="4535727" y="1012423"/>
            <a:ext cx="201172" cy="15589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0" name="Straight Connector 429"/>
          <p:cNvCxnSpPr/>
          <p:nvPr/>
        </p:nvCxnSpPr>
        <p:spPr>
          <a:xfrm flipV="1">
            <a:off x="4738312" y="1155220"/>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1" name="Straight Arrow Connector 430"/>
          <p:cNvCxnSpPr/>
          <p:nvPr/>
        </p:nvCxnSpPr>
        <p:spPr>
          <a:xfrm>
            <a:off x="5429121" y="1012423"/>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2" name="Straight Arrow Connector 431"/>
          <p:cNvCxnSpPr/>
          <p:nvPr/>
        </p:nvCxnSpPr>
        <p:spPr>
          <a:xfrm flipH="1">
            <a:off x="7093925" y="1012423"/>
            <a:ext cx="132046" cy="14023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3" name="Flowchart: Data 432"/>
          <p:cNvSpPr/>
          <p:nvPr/>
        </p:nvSpPr>
        <p:spPr>
          <a:xfrm>
            <a:off x="5629978" y="1314529"/>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434" name="Flowchart: Internal Storage 433"/>
          <p:cNvSpPr/>
          <p:nvPr/>
        </p:nvSpPr>
        <p:spPr>
          <a:xfrm>
            <a:off x="5556867" y="1503847"/>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435" name="TextBox 434"/>
          <p:cNvSpPr txBox="1"/>
          <p:nvPr/>
        </p:nvSpPr>
        <p:spPr>
          <a:xfrm>
            <a:off x="5536074" y="1033604"/>
            <a:ext cx="216000" cy="180000"/>
          </a:xfrm>
          <a:prstGeom prst="rect">
            <a:avLst/>
          </a:prstGeom>
          <a:noFill/>
        </p:spPr>
        <p:txBody>
          <a:bodyPr wrap="none" rtlCol="0">
            <a:spAutoFit/>
          </a:bodyPr>
          <a:lstStyle/>
          <a:p>
            <a:r>
              <a:rPr lang="en-CA" sz="400" dirty="0"/>
              <a:t>1</a:t>
            </a:r>
          </a:p>
        </p:txBody>
      </p:sp>
      <p:sp>
        <p:nvSpPr>
          <p:cNvPr id="436" name="TextBox 435"/>
          <p:cNvSpPr txBox="1"/>
          <p:nvPr/>
        </p:nvSpPr>
        <p:spPr>
          <a:xfrm>
            <a:off x="6381437" y="1033604"/>
            <a:ext cx="252000" cy="180000"/>
          </a:xfrm>
          <a:prstGeom prst="rect">
            <a:avLst/>
          </a:prstGeom>
          <a:noFill/>
        </p:spPr>
        <p:txBody>
          <a:bodyPr wrap="none" rtlCol="0">
            <a:spAutoFit/>
          </a:bodyPr>
          <a:lstStyle/>
          <a:p>
            <a:r>
              <a:rPr lang="en-CA" sz="400" dirty="0"/>
              <a:t>2</a:t>
            </a:r>
          </a:p>
        </p:txBody>
      </p:sp>
      <p:sp>
        <p:nvSpPr>
          <p:cNvPr id="437" name="TextBox 436"/>
          <p:cNvSpPr txBox="1"/>
          <p:nvPr/>
        </p:nvSpPr>
        <p:spPr>
          <a:xfrm>
            <a:off x="7149462" y="1034038"/>
            <a:ext cx="144000" cy="144000"/>
          </a:xfrm>
          <a:prstGeom prst="rect">
            <a:avLst/>
          </a:prstGeom>
          <a:noFill/>
        </p:spPr>
        <p:txBody>
          <a:bodyPr wrap="none" rtlCol="0">
            <a:spAutoFit/>
          </a:bodyPr>
          <a:lstStyle/>
          <a:p>
            <a:r>
              <a:rPr lang="en-CA" sz="400" dirty="0"/>
              <a:t>3</a:t>
            </a:r>
          </a:p>
        </p:txBody>
      </p:sp>
      <p:cxnSp>
        <p:nvCxnSpPr>
          <p:cNvPr id="438" name="Straight Arrow Connector 437"/>
          <p:cNvCxnSpPr/>
          <p:nvPr/>
        </p:nvCxnSpPr>
        <p:spPr>
          <a:xfrm flipH="1">
            <a:off x="6323676" y="1012423"/>
            <a:ext cx="3729" cy="1350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9" name="TextBox 438"/>
          <p:cNvSpPr txBox="1"/>
          <p:nvPr/>
        </p:nvSpPr>
        <p:spPr>
          <a:xfrm>
            <a:off x="4714481" y="1059716"/>
            <a:ext cx="213520" cy="153888"/>
          </a:xfrm>
          <a:prstGeom prst="rect">
            <a:avLst/>
          </a:prstGeom>
          <a:noFill/>
        </p:spPr>
        <p:txBody>
          <a:bodyPr wrap="none" rtlCol="0">
            <a:spAutoFit/>
          </a:bodyPr>
          <a:lstStyle/>
          <a:p>
            <a:r>
              <a:rPr lang="en-CA" sz="400" dirty="0"/>
              <a:t>0</a:t>
            </a:r>
          </a:p>
        </p:txBody>
      </p:sp>
      <p:cxnSp>
        <p:nvCxnSpPr>
          <p:cNvPr id="491" name="Elbow Connector 490"/>
          <p:cNvCxnSpPr>
            <a:stCxn id="433" idx="2"/>
            <a:endCxn id="434" idx="1"/>
          </p:cNvCxnSpPr>
          <p:nvPr/>
        </p:nvCxnSpPr>
        <p:spPr>
          <a:xfrm rot="10800000" flipV="1">
            <a:off x="5556868" y="1382479"/>
            <a:ext cx="116311" cy="219232"/>
          </a:xfrm>
          <a:prstGeom prst="bentConnector3">
            <a:avLst>
              <a:gd name="adj1" fmla="val 2965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2" name="Straight Arrow Connector 491"/>
          <p:cNvCxnSpPr>
            <a:endCxn id="433" idx="0"/>
          </p:cNvCxnSpPr>
          <p:nvPr/>
        </p:nvCxnSpPr>
        <p:spPr>
          <a:xfrm flipH="1">
            <a:off x="5889178" y="1152653"/>
            <a:ext cx="6227" cy="161876"/>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93" name="Straight Arrow Connector 492"/>
          <p:cNvCxnSpPr/>
          <p:nvPr/>
        </p:nvCxnSpPr>
        <p:spPr>
          <a:xfrm>
            <a:off x="1009665" y="995868"/>
            <a:ext cx="201172" cy="15589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4" name="Straight Connector 493"/>
          <p:cNvCxnSpPr/>
          <p:nvPr/>
        </p:nvCxnSpPr>
        <p:spPr>
          <a:xfrm flipV="1">
            <a:off x="1212250" y="1138665"/>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5" name="Straight Arrow Connector 494"/>
          <p:cNvCxnSpPr/>
          <p:nvPr/>
        </p:nvCxnSpPr>
        <p:spPr>
          <a:xfrm>
            <a:off x="1903059" y="995868"/>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6" name="Straight Arrow Connector 495"/>
          <p:cNvCxnSpPr/>
          <p:nvPr/>
        </p:nvCxnSpPr>
        <p:spPr>
          <a:xfrm flipH="1">
            <a:off x="3567863" y="995868"/>
            <a:ext cx="132046" cy="14023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97" name="Flowchart: Data 496"/>
          <p:cNvSpPr/>
          <p:nvPr/>
        </p:nvSpPr>
        <p:spPr>
          <a:xfrm>
            <a:off x="2103916" y="1297974"/>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498" name="Flowchart: Internal Storage 497"/>
          <p:cNvSpPr/>
          <p:nvPr/>
        </p:nvSpPr>
        <p:spPr>
          <a:xfrm>
            <a:off x="2030805" y="1487292"/>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499" name="TextBox 498"/>
          <p:cNvSpPr txBox="1"/>
          <p:nvPr/>
        </p:nvSpPr>
        <p:spPr>
          <a:xfrm>
            <a:off x="2010012" y="1017049"/>
            <a:ext cx="216000" cy="180000"/>
          </a:xfrm>
          <a:prstGeom prst="rect">
            <a:avLst/>
          </a:prstGeom>
          <a:noFill/>
        </p:spPr>
        <p:txBody>
          <a:bodyPr wrap="none" rtlCol="0">
            <a:spAutoFit/>
          </a:bodyPr>
          <a:lstStyle/>
          <a:p>
            <a:r>
              <a:rPr lang="en-CA" sz="400" dirty="0"/>
              <a:t>1</a:t>
            </a:r>
          </a:p>
        </p:txBody>
      </p:sp>
      <p:sp>
        <p:nvSpPr>
          <p:cNvPr id="516" name="TextBox 515"/>
          <p:cNvSpPr txBox="1"/>
          <p:nvPr/>
        </p:nvSpPr>
        <p:spPr>
          <a:xfrm>
            <a:off x="2855375" y="1017049"/>
            <a:ext cx="252000" cy="180000"/>
          </a:xfrm>
          <a:prstGeom prst="rect">
            <a:avLst/>
          </a:prstGeom>
          <a:noFill/>
        </p:spPr>
        <p:txBody>
          <a:bodyPr wrap="none" rtlCol="0">
            <a:spAutoFit/>
          </a:bodyPr>
          <a:lstStyle/>
          <a:p>
            <a:r>
              <a:rPr lang="en-CA" sz="400" dirty="0"/>
              <a:t>2</a:t>
            </a:r>
          </a:p>
        </p:txBody>
      </p:sp>
      <p:sp>
        <p:nvSpPr>
          <p:cNvPr id="517" name="TextBox 516"/>
          <p:cNvSpPr txBox="1"/>
          <p:nvPr/>
        </p:nvSpPr>
        <p:spPr>
          <a:xfrm>
            <a:off x="3623400" y="1017483"/>
            <a:ext cx="144000" cy="144000"/>
          </a:xfrm>
          <a:prstGeom prst="rect">
            <a:avLst/>
          </a:prstGeom>
          <a:noFill/>
        </p:spPr>
        <p:txBody>
          <a:bodyPr wrap="none" rtlCol="0">
            <a:spAutoFit/>
          </a:bodyPr>
          <a:lstStyle/>
          <a:p>
            <a:r>
              <a:rPr lang="en-CA" sz="400" dirty="0"/>
              <a:t>3</a:t>
            </a:r>
          </a:p>
        </p:txBody>
      </p:sp>
      <p:cxnSp>
        <p:nvCxnSpPr>
          <p:cNvPr id="518" name="Straight Arrow Connector 517"/>
          <p:cNvCxnSpPr/>
          <p:nvPr/>
        </p:nvCxnSpPr>
        <p:spPr>
          <a:xfrm flipH="1">
            <a:off x="2797614" y="995868"/>
            <a:ext cx="3729" cy="1350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9" name="TextBox 518"/>
          <p:cNvSpPr txBox="1"/>
          <p:nvPr/>
        </p:nvSpPr>
        <p:spPr>
          <a:xfrm>
            <a:off x="1188419" y="1043161"/>
            <a:ext cx="213520" cy="153888"/>
          </a:xfrm>
          <a:prstGeom prst="rect">
            <a:avLst/>
          </a:prstGeom>
          <a:noFill/>
        </p:spPr>
        <p:txBody>
          <a:bodyPr wrap="none" rtlCol="0">
            <a:spAutoFit/>
          </a:bodyPr>
          <a:lstStyle/>
          <a:p>
            <a:r>
              <a:rPr lang="en-CA" sz="400" dirty="0"/>
              <a:t>0</a:t>
            </a:r>
          </a:p>
        </p:txBody>
      </p:sp>
      <p:cxnSp>
        <p:nvCxnSpPr>
          <p:cNvPr id="523" name="Elbow Connector 522"/>
          <p:cNvCxnSpPr>
            <a:stCxn id="497" idx="2"/>
            <a:endCxn id="498" idx="1"/>
          </p:cNvCxnSpPr>
          <p:nvPr/>
        </p:nvCxnSpPr>
        <p:spPr>
          <a:xfrm rot="10800000" flipV="1">
            <a:off x="2030806" y="1365924"/>
            <a:ext cx="116311" cy="219232"/>
          </a:xfrm>
          <a:prstGeom prst="bentConnector3">
            <a:avLst>
              <a:gd name="adj1" fmla="val 2965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6" name="Straight Arrow Connector 525"/>
          <p:cNvCxnSpPr>
            <a:endCxn id="497" idx="0"/>
          </p:cNvCxnSpPr>
          <p:nvPr/>
        </p:nvCxnSpPr>
        <p:spPr>
          <a:xfrm flipH="1">
            <a:off x="2363116" y="1136098"/>
            <a:ext cx="6227" cy="161876"/>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72" name="Straight Arrow Connector 571"/>
          <p:cNvCxnSpPr/>
          <p:nvPr/>
        </p:nvCxnSpPr>
        <p:spPr>
          <a:xfrm>
            <a:off x="8361445" y="2444309"/>
            <a:ext cx="201172" cy="15589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8" name="Straight Connector 577"/>
          <p:cNvCxnSpPr/>
          <p:nvPr/>
        </p:nvCxnSpPr>
        <p:spPr>
          <a:xfrm flipV="1">
            <a:off x="8574649" y="2587106"/>
            <a:ext cx="21230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9" name="Straight Arrow Connector 578"/>
          <p:cNvCxnSpPr/>
          <p:nvPr/>
        </p:nvCxnSpPr>
        <p:spPr>
          <a:xfrm>
            <a:off x="9254839" y="2444309"/>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0" name="Straight Arrow Connector 579"/>
          <p:cNvCxnSpPr/>
          <p:nvPr/>
        </p:nvCxnSpPr>
        <p:spPr>
          <a:xfrm flipH="1">
            <a:off x="10716451" y="2444309"/>
            <a:ext cx="132046" cy="14023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81" name="Flowchart: Data 580"/>
          <p:cNvSpPr/>
          <p:nvPr/>
        </p:nvSpPr>
        <p:spPr>
          <a:xfrm>
            <a:off x="9461766" y="2746415"/>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582" name="Flowchart: Internal Storage 581"/>
          <p:cNvSpPr/>
          <p:nvPr/>
        </p:nvSpPr>
        <p:spPr>
          <a:xfrm>
            <a:off x="9179393" y="2935733"/>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583" name="TextBox 582"/>
          <p:cNvSpPr txBox="1"/>
          <p:nvPr/>
        </p:nvSpPr>
        <p:spPr>
          <a:xfrm>
            <a:off x="9361792" y="2465490"/>
            <a:ext cx="216000" cy="180000"/>
          </a:xfrm>
          <a:prstGeom prst="rect">
            <a:avLst/>
          </a:prstGeom>
          <a:noFill/>
        </p:spPr>
        <p:txBody>
          <a:bodyPr wrap="none" rtlCol="0">
            <a:spAutoFit/>
          </a:bodyPr>
          <a:lstStyle/>
          <a:p>
            <a:r>
              <a:rPr lang="en-CA" sz="400" dirty="0"/>
              <a:t>1</a:t>
            </a:r>
          </a:p>
        </p:txBody>
      </p:sp>
      <p:sp>
        <p:nvSpPr>
          <p:cNvPr id="584" name="TextBox 583"/>
          <p:cNvSpPr txBox="1"/>
          <p:nvPr/>
        </p:nvSpPr>
        <p:spPr>
          <a:xfrm>
            <a:off x="10207155" y="2465490"/>
            <a:ext cx="252000" cy="180000"/>
          </a:xfrm>
          <a:prstGeom prst="rect">
            <a:avLst/>
          </a:prstGeom>
          <a:noFill/>
        </p:spPr>
        <p:txBody>
          <a:bodyPr wrap="none" rtlCol="0">
            <a:spAutoFit/>
          </a:bodyPr>
          <a:lstStyle/>
          <a:p>
            <a:r>
              <a:rPr lang="en-CA" sz="400" dirty="0"/>
              <a:t>2</a:t>
            </a:r>
          </a:p>
        </p:txBody>
      </p:sp>
      <p:sp>
        <p:nvSpPr>
          <p:cNvPr id="585" name="TextBox 584"/>
          <p:cNvSpPr txBox="1"/>
          <p:nvPr/>
        </p:nvSpPr>
        <p:spPr>
          <a:xfrm>
            <a:off x="10771988" y="2465924"/>
            <a:ext cx="144000" cy="144000"/>
          </a:xfrm>
          <a:prstGeom prst="rect">
            <a:avLst/>
          </a:prstGeom>
          <a:noFill/>
        </p:spPr>
        <p:txBody>
          <a:bodyPr wrap="none" rtlCol="0">
            <a:spAutoFit/>
          </a:bodyPr>
          <a:lstStyle/>
          <a:p>
            <a:r>
              <a:rPr lang="en-CA" sz="400" dirty="0"/>
              <a:t>3</a:t>
            </a:r>
          </a:p>
        </p:txBody>
      </p:sp>
      <p:cxnSp>
        <p:nvCxnSpPr>
          <p:cNvPr id="586" name="Straight Arrow Connector 585"/>
          <p:cNvCxnSpPr/>
          <p:nvPr/>
        </p:nvCxnSpPr>
        <p:spPr>
          <a:xfrm flipH="1">
            <a:off x="10149394" y="2444309"/>
            <a:ext cx="3729" cy="1350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87" name="TextBox 586"/>
          <p:cNvSpPr txBox="1"/>
          <p:nvPr/>
        </p:nvSpPr>
        <p:spPr>
          <a:xfrm>
            <a:off x="8540199" y="2491602"/>
            <a:ext cx="213520" cy="153888"/>
          </a:xfrm>
          <a:prstGeom prst="rect">
            <a:avLst/>
          </a:prstGeom>
          <a:noFill/>
        </p:spPr>
        <p:txBody>
          <a:bodyPr wrap="none" rtlCol="0">
            <a:spAutoFit/>
          </a:bodyPr>
          <a:lstStyle/>
          <a:p>
            <a:r>
              <a:rPr lang="en-CA" sz="400" dirty="0"/>
              <a:t>0</a:t>
            </a:r>
          </a:p>
        </p:txBody>
      </p:sp>
      <p:cxnSp>
        <p:nvCxnSpPr>
          <p:cNvPr id="588" name="Elbow Connector 587"/>
          <p:cNvCxnSpPr>
            <a:stCxn id="581" idx="5"/>
            <a:endCxn id="582" idx="3"/>
          </p:cNvCxnSpPr>
          <p:nvPr/>
        </p:nvCxnSpPr>
        <p:spPr>
          <a:xfrm flipH="1">
            <a:off x="9706877" y="2814365"/>
            <a:ext cx="143689" cy="219232"/>
          </a:xfrm>
          <a:prstGeom prst="bentConnector3">
            <a:avLst>
              <a:gd name="adj1" fmla="val -1891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0" name="Straight Arrow Connector 589"/>
          <p:cNvCxnSpPr/>
          <p:nvPr/>
        </p:nvCxnSpPr>
        <p:spPr>
          <a:xfrm flipH="1">
            <a:off x="9714896" y="2584539"/>
            <a:ext cx="6227" cy="161876"/>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91" name="Straight Arrow Connector 590"/>
          <p:cNvCxnSpPr/>
          <p:nvPr/>
        </p:nvCxnSpPr>
        <p:spPr>
          <a:xfrm>
            <a:off x="8370681" y="4071213"/>
            <a:ext cx="138267" cy="13543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2" name="Straight Connector 591"/>
          <p:cNvCxnSpPr/>
          <p:nvPr/>
        </p:nvCxnSpPr>
        <p:spPr>
          <a:xfrm flipV="1">
            <a:off x="8567345" y="4161375"/>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3" name="Straight Arrow Connector 592"/>
          <p:cNvCxnSpPr>
            <a:stCxn id="444" idx="2"/>
          </p:cNvCxnSpPr>
          <p:nvPr/>
        </p:nvCxnSpPr>
        <p:spPr>
          <a:xfrm>
            <a:off x="9264075" y="4020413"/>
            <a:ext cx="5796" cy="16649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4" name="Straight Arrow Connector 593"/>
          <p:cNvCxnSpPr>
            <a:stCxn id="446" idx="2"/>
          </p:cNvCxnSpPr>
          <p:nvPr/>
        </p:nvCxnSpPr>
        <p:spPr>
          <a:xfrm flipH="1">
            <a:off x="10666413" y="4020413"/>
            <a:ext cx="398084" cy="140962"/>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7" name="Flowchart: Data 596"/>
          <p:cNvSpPr/>
          <p:nvPr/>
        </p:nvSpPr>
        <p:spPr>
          <a:xfrm>
            <a:off x="9543178" y="4331316"/>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598" name="Flowchart: Internal Storage 597"/>
          <p:cNvSpPr/>
          <p:nvPr/>
        </p:nvSpPr>
        <p:spPr>
          <a:xfrm>
            <a:off x="9470067" y="4520634"/>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599" name="TextBox 598"/>
          <p:cNvSpPr txBox="1"/>
          <p:nvPr/>
        </p:nvSpPr>
        <p:spPr>
          <a:xfrm>
            <a:off x="9313271" y="4045075"/>
            <a:ext cx="216000" cy="180000"/>
          </a:xfrm>
          <a:prstGeom prst="rect">
            <a:avLst/>
          </a:prstGeom>
          <a:noFill/>
        </p:spPr>
        <p:txBody>
          <a:bodyPr wrap="none" rtlCol="0">
            <a:spAutoFit/>
          </a:bodyPr>
          <a:lstStyle/>
          <a:p>
            <a:r>
              <a:rPr lang="en-CA" sz="400" dirty="0"/>
              <a:t>1</a:t>
            </a:r>
          </a:p>
        </p:txBody>
      </p:sp>
      <p:sp>
        <p:nvSpPr>
          <p:cNvPr id="600" name="TextBox 599"/>
          <p:cNvSpPr txBox="1"/>
          <p:nvPr/>
        </p:nvSpPr>
        <p:spPr>
          <a:xfrm>
            <a:off x="10136183" y="4033962"/>
            <a:ext cx="252000" cy="180000"/>
          </a:xfrm>
          <a:prstGeom prst="rect">
            <a:avLst/>
          </a:prstGeom>
          <a:noFill/>
        </p:spPr>
        <p:txBody>
          <a:bodyPr wrap="none" rtlCol="0">
            <a:spAutoFit/>
          </a:bodyPr>
          <a:lstStyle/>
          <a:p>
            <a:r>
              <a:rPr lang="en-CA" sz="400" dirty="0"/>
              <a:t>2</a:t>
            </a:r>
          </a:p>
        </p:txBody>
      </p:sp>
      <p:sp>
        <p:nvSpPr>
          <p:cNvPr id="601" name="TextBox 600"/>
          <p:cNvSpPr txBox="1"/>
          <p:nvPr/>
        </p:nvSpPr>
        <p:spPr>
          <a:xfrm>
            <a:off x="10962769" y="4045075"/>
            <a:ext cx="144000" cy="144000"/>
          </a:xfrm>
          <a:prstGeom prst="rect">
            <a:avLst/>
          </a:prstGeom>
          <a:noFill/>
        </p:spPr>
        <p:txBody>
          <a:bodyPr wrap="none" rtlCol="0">
            <a:spAutoFit/>
          </a:bodyPr>
          <a:lstStyle/>
          <a:p>
            <a:r>
              <a:rPr lang="en-CA" sz="400" dirty="0"/>
              <a:t>3</a:t>
            </a:r>
          </a:p>
        </p:txBody>
      </p:sp>
      <p:cxnSp>
        <p:nvCxnSpPr>
          <p:cNvPr id="602" name="Straight Arrow Connector 601"/>
          <p:cNvCxnSpPr>
            <a:stCxn id="445" idx="2"/>
          </p:cNvCxnSpPr>
          <p:nvPr/>
        </p:nvCxnSpPr>
        <p:spPr>
          <a:xfrm flipH="1">
            <a:off x="10156563" y="4020413"/>
            <a:ext cx="5796" cy="15278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4" name="TextBox 603"/>
          <p:cNvSpPr txBox="1"/>
          <p:nvPr/>
        </p:nvSpPr>
        <p:spPr>
          <a:xfrm>
            <a:off x="8208304" y="4052764"/>
            <a:ext cx="213520" cy="153888"/>
          </a:xfrm>
          <a:prstGeom prst="rect">
            <a:avLst/>
          </a:prstGeom>
          <a:noFill/>
        </p:spPr>
        <p:txBody>
          <a:bodyPr wrap="none" rtlCol="0">
            <a:spAutoFit/>
          </a:bodyPr>
          <a:lstStyle/>
          <a:p>
            <a:r>
              <a:rPr lang="en-CA" sz="400" dirty="0"/>
              <a:t>0</a:t>
            </a:r>
          </a:p>
        </p:txBody>
      </p:sp>
      <p:cxnSp>
        <p:nvCxnSpPr>
          <p:cNvPr id="605" name="Elbow Connector 604"/>
          <p:cNvCxnSpPr>
            <a:stCxn id="597" idx="2"/>
            <a:endCxn id="598" idx="1"/>
          </p:cNvCxnSpPr>
          <p:nvPr/>
        </p:nvCxnSpPr>
        <p:spPr>
          <a:xfrm rot="10800000" flipV="1">
            <a:off x="9470068" y="4399266"/>
            <a:ext cx="116311" cy="219232"/>
          </a:xfrm>
          <a:prstGeom prst="bentConnector3">
            <a:avLst>
              <a:gd name="adj1" fmla="val 2965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6" name="Straight Arrow Connector 605"/>
          <p:cNvCxnSpPr/>
          <p:nvPr/>
        </p:nvCxnSpPr>
        <p:spPr>
          <a:xfrm flipH="1">
            <a:off x="9718211" y="4169440"/>
            <a:ext cx="6227" cy="161876"/>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07" name="Straight Arrow Connector 606"/>
          <p:cNvCxnSpPr>
            <a:endCxn id="468" idx="2"/>
          </p:cNvCxnSpPr>
          <p:nvPr/>
        </p:nvCxnSpPr>
        <p:spPr>
          <a:xfrm flipH="1" flipV="1">
            <a:off x="4636219" y="4025373"/>
            <a:ext cx="50172" cy="16153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8" name="Straight Connector 607"/>
          <p:cNvCxnSpPr/>
          <p:nvPr/>
        </p:nvCxnSpPr>
        <p:spPr>
          <a:xfrm flipV="1">
            <a:off x="4675290" y="4170437"/>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0" name="Straight Arrow Connector 609"/>
          <p:cNvCxnSpPr>
            <a:stCxn id="615" idx="0"/>
          </p:cNvCxnSpPr>
          <p:nvPr/>
        </p:nvCxnSpPr>
        <p:spPr>
          <a:xfrm flipH="1">
            <a:off x="6998099" y="4045075"/>
            <a:ext cx="379868" cy="12152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11" name="Flowchart: Data 610"/>
          <p:cNvSpPr/>
          <p:nvPr/>
        </p:nvSpPr>
        <p:spPr>
          <a:xfrm>
            <a:off x="5566956" y="4308482"/>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612" name="Flowchart: Internal Storage 611"/>
          <p:cNvSpPr/>
          <p:nvPr/>
        </p:nvSpPr>
        <p:spPr>
          <a:xfrm>
            <a:off x="5493845" y="4497800"/>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614" name="TextBox 613"/>
          <p:cNvSpPr txBox="1"/>
          <p:nvPr/>
        </p:nvSpPr>
        <p:spPr>
          <a:xfrm>
            <a:off x="6395323" y="4045075"/>
            <a:ext cx="252000" cy="180000"/>
          </a:xfrm>
          <a:prstGeom prst="rect">
            <a:avLst/>
          </a:prstGeom>
          <a:noFill/>
        </p:spPr>
        <p:txBody>
          <a:bodyPr wrap="none" rtlCol="0">
            <a:spAutoFit/>
          </a:bodyPr>
          <a:lstStyle/>
          <a:p>
            <a:r>
              <a:rPr lang="en-CA" sz="400" dirty="0"/>
              <a:t>2</a:t>
            </a:r>
          </a:p>
        </p:txBody>
      </p:sp>
      <p:sp>
        <p:nvSpPr>
          <p:cNvPr id="615" name="TextBox 614"/>
          <p:cNvSpPr txBox="1"/>
          <p:nvPr/>
        </p:nvSpPr>
        <p:spPr>
          <a:xfrm>
            <a:off x="7305967" y="4045075"/>
            <a:ext cx="144000" cy="144000"/>
          </a:xfrm>
          <a:prstGeom prst="rect">
            <a:avLst/>
          </a:prstGeom>
          <a:noFill/>
        </p:spPr>
        <p:txBody>
          <a:bodyPr wrap="none" rtlCol="0">
            <a:spAutoFit/>
          </a:bodyPr>
          <a:lstStyle/>
          <a:p>
            <a:r>
              <a:rPr lang="en-CA" sz="400" dirty="0"/>
              <a:t>3</a:t>
            </a:r>
          </a:p>
        </p:txBody>
      </p:sp>
      <p:cxnSp>
        <p:nvCxnSpPr>
          <p:cNvPr id="616" name="Straight Arrow Connector 615"/>
          <p:cNvCxnSpPr>
            <a:stCxn id="470" idx="2"/>
          </p:cNvCxnSpPr>
          <p:nvPr/>
        </p:nvCxnSpPr>
        <p:spPr>
          <a:xfrm flipH="1">
            <a:off x="6235999" y="4022831"/>
            <a:ext cx="140356" cy="16255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17" name="TextBox 616"/>
          <p:cNvSpPr txBox="1"/>
          <p:nvPr/>
        </p:nvSpPr>
        <p:spPr>
          <a:xfrm>
            <a:off x="4648515" y="4045075"/>
            <a:ext cx="213520" cy="153888"/>
          </a:xfrm>
          <a:prstGeom prst="rect">
            <a:avLst/>
          </a:prstGeom>
          <a:noFill/>
        </p:spPr>
        <p:txBody>
          <a:bodyPr wrap="none" rtlCol="0">
            <a:spAutoFit/>
          </a:bodyPr>
          <a:lstStyle/>
          <a:p>
            <a:r>
              <a:rPr lang="en-CA" sz="400" dirty="0"/>
              <a:t>0</a:t>
            </a:r>
          </a:p>
        </p:txBody>
      </p:sp>
      <p:cxnSp>
        <p:nvCxnSpPr>
          <p:cNvPr id="618" name="Elbow Connector 617"/>
          <p:cNvCxnSpPr>
            <a:stCxn id="611" idx="2"/>
            <a:endCxn id="612" idx="1"/>
          </p:cNvCxnSpPr>
          <p:nvPr/>
        </p:nvCxnSpPr>
        <p:spPr>
          <a:xfrm rot="10800000" flipV="1">
            <a:off x="5493846" y="4376432"/>
            <a:ext cx="116311" cy="219232"/>
          </a:xfrm>
          <a:prstGeom prst="bentConnector3">
            <a:avLst>
              <a:gd name="adj1" fmla="val 2965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9" name="Straight Arrow Connector 618"/>
          <p:cNvCxnSpPr>
            <a:endCxn id="611" idx="0"/>
          </p:cNvCxnSpPr>
          <p:nvPr/>
        </p:nvCxnSpPr>
        <p:spPr>
          <a:xfrm flipH="1">
            <a:off x="5826156" y="4146606"/>
            <a:ext cx="6227" cy="161876"/>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20" name="Straight Arrow Connector 619"/>
          <p:cNvCxnSpPr/>
          <p:nvPr/>
        </p:nvCxnSpPr>
        <p:spPr>
          <a:xfrm>
            <a:off x="4531016" y="2451510"/>
            <a:ext cx="201172" cy="15589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1" name="Straight Connector 620"/>
          <p:cNvCxnSpPr/>
          <p:nvPr/>
        </p:nvCxnSpPr>
        <p:spPr>
          <a:xfrm flipV="1">
            <a:off x="4733601" y="2594307"/>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2" name="Straight Arrow Connector 621"/>
          <p:cNvCxnSpPr/>
          <p:nvPr/>
        </p:nvCxnSpPr>
        <p:spPr>
          <a:xfrm>
            <a:off x="5424410" y="2451510"/>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4" name="Straight Arrow Connector 623"/>
          <p:cNvCxnSpPr/>
          <p:nvPr/>
        </p:nvCxnSpPr>
        <p:spPr>
          <a:xfrm flipH="1">
            <a:off x="7089214" y="2451510"/>
            <a:ext cx="132046" cy="14023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25" name="Flowchart: Data 624"/>
          <p:cNvSpPr/>
          <p:nvPr/>
        </p:nvSpPr>
        <p:spPr>
          <a:xfrm>
            <a:off x="5625267" y="2753616"/>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626" name="Flowchart: Internal Storage 625"/>
          <p:cNvSpPr/>
          <p:nvPr/>
        </p:nvSpPr>
        <p:spPr>
          <a:xfrm>
            <a:off x="5552156" y="2942934"/>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628" name="TextBox 627"/>
          <p:cNvSpPr txBox="1"/>
          <p:nvPr/>
        </p:nvSpPr>
        <p:spPr>
          <a:xfrm>
            <a:off x="5531363" y="2472691"/>
            <a:ext cx="216000" cy="180000"/>
          </a:xfrm>
          <a:prstGeom prst="rect">
            <a:avLst/>
          </a:prstGeom>
          <a:noFill/>
        </p:spPr>
        <p:txBody>
          <a:bodyPr wrap="none" rtlCol="0">
            <a:spAutoFit/>
          </a:bodyPr>
          <a:lstStyle/>
          <a:p>
            <a:r>
              <a:rPr lang="en-CA" sz="400" dirty="0"/>
              <a:t>1</a:t>
            </a:r>
          </a:p>
        </p:txBody>
      </p:sp>
      <p:sp>
        <p:nvSpPr>
          <p:cNvPr id="629" name="TextBox 628"/>
          <p:cNvSpPr txBox="1"/>
          <p:nvPr/>
        </p:nvSpPr>
        <p:spPr>
          <a:xfrm>
            <a:off x="6376726" y="2472691"/>
            <a:ext cx="252000" cy="180000"/>
          </a:xfrm>
          <a:prstGeom prst="rect">
            <a:avLst/>
          </a:prstGeom>
          <a:noFill/>
        </p:spPr>
        <p:txBody>
          <a:bodyPr wrap="none" rtlCol="0">
            <a:spAutoFit/>
          </a:bodyPr>
          <a:lstStyle/>
          <a:p>
            <a:r>
              <a:rPr lang="en-CA" sz="400" dirty="0"/>
              <a:t>2</a:t>
            </a:r>
          </a:p>
        </p:txBody>
      </p:sp>
      <p:sp>
        <p:nvSpPr>
          <p:cNvPr id="630" name="TextBox 629"/>
          <p:cNvSpPr txBox="1"/>
          <p:nvPr/>
        </p:nvSpPr>
        <p:spPr>
          <a:xfrm>
            <a:off x="7144751" y="2473125"/>
            <a:ext cx="144000" cy="144000"/>
          </a:xfrm>
          <a:prstGeom prst="rect">
            <a:avLst/>
          </a:prstGeom>
          <a:noFill/>
        </p:spPr>
        <p:txBody>
          <a:bodyPr wrap="none" rtlCol="0">
            <a:spAutoFit/>
          </a:bodyPr>
          <a:lstStyle/>
          <a:p>
            <a:r>
              <a:rPr lang="en-CA" sz="400" dirty="0"/>
              <a:t>3</a:t>
            </a:r>
          </a:p>
        </p:txBody>
      </p:sp>
      <p:cxnSp>
        <p:nvCxnSpPr>
          <p:cNvPr id="631" name="Straight Arrow Connector 630"/>
          <p:cNvCxnSpPr/>
          <p:nvPr/>
        </p:nvCxnSpPr>
        <p:spPr>
          <a:xfrm flipH="1">
            <a:off x="6318965" y="2451510"/>
            <a:ext cx="3729" cy="1350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2" name="TextBox 631"/>
          <p:cNvSpPr txBox="1"/>
          <p:nvPr/>
        </p:nvSpPr>
        <p:spPr>
          <a:xfrm>
            <a:off x="4709770" y="2498803"/>
            <a:ext cx="213520" cy="153888"/>
          </a:xfrm>
          <a:prstGeom prst="rect">
            <a:avLst/>
          </a:prstGeom>
          <a:noFill/>
        </p:spPr>
        <p:txBody>
          <a:bodyPr wrap="none" rtlCol="0">
            <a:spAutoFit/>
          </a:bodyPr>
          <a:lstStyle/>
          <a:p>
            <a:r>
              <a:rPr lang="en-CA" sz="400" dirty="0"/>
              <a:t>0</a:t>
            </a:r>
          </a:p>
        </p:txBody>
      </p:sp>
      <p:cxnSp>
        <p:nvCxnSpPr>
          <p:cNvPr id="633" name="Elbow Connector 632"/>
          <p:cNvCxnSpPr>
            <a:stCxn id="625" idx="5"/>
            <a:endCxn id="626" idx="3"/>
          </p:cNvCxnSpPr>
          <p:nvPr/>
        </p:nvCxnSpPr>
        <p:spPr>
          <a:xfrm>
            <a:off x="6014067" y="2821566"/>
            <a:ext cx="65573" cy="219232"/>
          </a:xfrm>
          <a:prstGeom prst="bentConnector3">
            <a:avLst>
              <a:gd name="adj1" fmla="val 4486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4" name="Straight Arrow Connector 633"/>
          <p:cNvCxnSpPr>
            <a:endCxn id="625" idx="0"/>
          </p:cNvCxnSpPr>
          <p:nvPr/>
        </p:nvCxnSpPr>
        <p:spPr>
          <a:xfrm flipH="1">
            <a:off x="5884467" y="2591740"/>
            <a:ext cx="6227" cy="161876"/>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36" name="Straight Arrow Connector 635"/>
          <p:cNvCxnSpPr/>
          <p:nvPr/>
        </p:nvCxnSpPr>
        <p:spPr>
          <a:xfrm>
            <a:off x="1013829" y="2444309"/>
            <a:ext cx="201172" cy="15589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7" name="Straight Connector 636"/>
          <p:cNvCxnSpPr/>
          <p:nvPr/>
        </p:nvCxnSpPr>
        <p:spPr>
          <a:xfrm flipV="1">
            <a:off x="1216414" y="2587106"/>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8" name="Straight Arrow Connector 637"/>
          <p:cNvCxnSpPr/>
          <p:nvPr/>
        </p:nvCxnSpPr>
        <p:spPr>
          <a:xfrm>
            <a:off x="1907223" y="2444309"/>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9" name="Straight Arrow Connector 638"/>
          <p:cNvCxnSpPr/>
          <p:nvPr/>
        </p:nvCxnSpPr>
        <p:spPr>
          <a:xfrm flipH="1">
            <a:off x="3572027" y="2444309"/>
            <a:ext cx="132046" cy="14023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40" name="Flowchart: Data 639"/>
          <p:cNvSpPr/>
          <p:nvPr/>
        </p:nvSpPr>
        <p:spPr>
          <a:xfrm>
            <a:off x="2108080" y="2746415"/>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643" name="Flowchart: Internal Storage 642"/>
          <p:cNvSpPr/>
          <p:nvPr/>
        </p:nvSpPr>
        <p:spPr>
          <a:xfrm>
            <a:off x="2034969" y="2935733"/>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644" name="TextBox 643"/>
          <p:cNvSpPr txBox="1"/>
          <p:nvPr/>
        </p:nvSpPr>
        <p:spPr>
          <a:xfrm>
            <a:off x="2014176" y="2465490"/>
            <a:ext cx="216000" cy="180000"/>
          </a:xfrm>
          <a:prstGeom prst="rect">
            <a:avLst/>
          </a:prstGeom>
          <a:noFill/>
        </p:spPr>
        <p:txBody>
          <a:bodyPr wrap="none" rtlCol="0">
            <a:spAutoFit/>
          </a:bodyPr>
          <a:lstStyle/>
          <a:p>
            <a:r>
              <a:rPr lang="en-CA" sz="400" dirty="0"/>
              <a:t>1</a:t>
            </a:r>
          </a:p>
        </p:txBody>
      </p:sp>
      <p:sp>
        <p:nvSpPr>
          <p:cNvPr id="645" name="TextBox 644"/>
          <p:cNvSpPr txBox="1"/>
          <p:nvPr/>
        </p:nvSpPr>
        <p:spPr>
          <a:xfrm>
            <a:off x="2859539" y="2465490"/>
            <a:ext cx="252000" cy="180000"/>
          </a:xfrm>
          <a:prstGeom prst="rect">
            <a:avLst/>
          </a:prstGeom>
          <a:noFill/>
        </p:spPr>
        <p:txBody>
          <a:bodyPr wrap="none" rtlCol="0">
            <a:spAutoFit/>
          </a:bodyPr>
          <a:lstStyle/>
          <a:p>
            <a:r>
              <a:rPr lang="en-CA" sz="400" dirty="0"/>
              <a:t>2</a:t>
            </a:r>
          </a:p>
        </p:txBody>
      </p:sp>
      <p:sp>
        <p:nvSpPr>
          <p:cNvPr id="646" name="TextBox 645"/>
          <p:cNvSpPr txBox="1"/>
          <p:nvPr/>
        </p:nvSpPr>
        <p:spPr>
          <a:xfrm>
            <a:off x="3627564" y="2465924"/>
            <a:ext cx="144000" cy="144000"/>
          </a:xfrm>
          <a:prstGeom prst="rect">
            <a:avLst/>
          </a:prstGeom>
          <a:noFill/>
        </p:spPr>
        <p:txBody>
          <a:bodyPr wrap="none" rtlCol="0">
            <a:spAutoFit/>
          </a:bodyPr>
          <a:lstStyle/>
          <a:p>
            <a:r>
              <a:rPr lang="en-CA" sz="400" dirty="0"/>
              <a:t>3</a:t>
            </a:r>
          </a:p>
        </p:txBody>
      </p:sp>
      <p:cxnSp>
        <p:nvCxnSpPr>
          <p:cNvPr id="647" name="Straight Arrow Connector 646"/>
          <p:cNvCxnSpPr/>
          <p:nvPr/>
        </p:nvCxnSpPr>
        <p:spPr>
          <a:xfrm flipH="1">
            <a:off x="2801778" y="2444309"/>
            <a:ext cx="3729" cy="1350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48" name="TextBox 647"/>
          <p:cNvSpPr txBox="1"/>
          <p:nvPr/>
        </p:nvSpPr>
        <p:spPr>
          <a:xfrm>
            <a:off x="1192583" y="2491602"/>
            <a:ext cx="213520" cy="153888"/>
          </a:xfrm>
          <a:prstGeom prst="rect">
            <a:avLst/>
          </a:prstGeom>
          <a:noFill/>
        </p:spPr>
        <p:txBody>
          <a:bodyPr wrap="none" rtlCol="0">
            <a:spAutoFit/>
          </a:bodyPr>
          <a:lstStyle/>
          <a:p>
            <a:r>
              <a:rPr lang="en-CA" sz="400" dirty="0"/>
              <a:t>0</a:t>
            </a:r>
          </a:p>
        </p:txBody>
      </p:sp>
      <p:cxnSp>
        <p:nvCxnSpPr>
          <p:cNvPr id="649" name="Elbow Connector 648"/>
          <p:cNvCxnSpPr>
            <a:stCxn id="640" idx="5"/>
            <a:endCxn id="643" idx="3"/>
          </p:cNvCxnSpPr>
          <p:nvPr/>
        </p:nvCxnSpPr>
        <p:spPr>
          <a:xfrm>
            <a:off x="2496880" y="2814365"/>
            <a:ext cx="65573" cy="219232"/>
          </a:xfrm>
          <a:prstGeom prst="bentConnector3">
            <a:avLst>
              <a:gd name="adj1" fmla="val 4486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0" name="Straight Arrow Connector 649"/>
          <p:cNvCxnSpPr>
            <a:endCxn id="640" idx="0"/>
          </p:cNvCxnSpPr>
          <p:nvPr/>
        </p:nvCxnSpPr>
        <p:spPr>
          <a:xfrm flipH="1">
            <a:off x="2367280" y="2584539"/>
            <a:ext cx="6227" cy="161876"/>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55" name="Straight Arrow Connector 654"/>
          <p:cNvCxnSpPr/>
          <p:nvPr/>
        </p:nvCxnSpPr>
        <p:spPr>
          <a:xfrm>
            <a:off x="1050221" y="4082185"/>
            <a:ext cx="160616" cy="14013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6" name="Straight Connector 655"/>
          <p:cNvCxnSpPr/>
          <p:nvPr/>
        </p:nvCxnSpPr>
        <p:spPr>
          <a:xfrm flipV="1">
            <a:off x="1212250" y="4209219"/>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7" name="Straight Arrow Connector 656"/>
          <p:cNvCxnSpPr/>
          <p:nvPr/>
        </p:nvCxnSpPr>
        <p:spPr>
          <a:xfrm>
            <a:off x="1903059" y="4066422"/>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8" name="Straight Arrow Connector 657"/>
          <p:cNvCxnSpPr/>
          <p:nvPr/>
        </p:nvCxnSpPr>
        <p:spPr>
          <a:xfrm flipH="1">
            <a:off x="3567863" y="4066422"/>
            <a:ext cx="132046" cy="14023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59" name="Flowchart: Data 658"/>
          <p:cNvSpPr/>
          <p:nvPr/>
        </p:nvSpPr>
        <p:spPr>
          <a:xfrm>
            <a:off x="2103916" y="4347264"/>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660" name="Flowchart: Internal Storage 659"/>
          <p:cNvSpPr/>
          <p:nvPr/>
        </p:nvSpPr>
        <p:spPr>
          <a:xfrm>
            <a:off x="2034969" y="4510320"/>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661" name="TextBox 660"/>
          <p:cNvSpPr txBox="1"/>
          <p:nvPr/>
        </p:nvSpPr>
        <p:spPr>
          <a:xfrm>
            <a:off x="2060583" y="4045075"/>
            <a:ext cx="216000" cy="180000"/>
          </a:xfrm>
          <a:prstGeom prst="rect">
            <a:avLst/>
          </a:prstGeom>
          <a:noFill/>
        </p:spPr>
        <p:txBody>
          <a:bodyPr wrap="none" rtlCol="0">
            <a:spAutoFit/>
          </a:bodyPr>
          <a:lstStyle/>
          <a:p>
            <a:r>
              <a:rPr lang="en-CA" sz="400" dirty="0"/>
              <a:t>1</a:t>
            </a:r>
          </a:p>
        </p:txBody>
      </p:sp>
      <p:sp>
        <p:nvSpPr>
          <p:cNvPr id="662" name="TextBox 661"/>
          <p:cNvSpPr txBox="1"/>
          <p:nvPr/>
        </p:nvSpPr>
        <p:spPr>
          <a:xfrm>
            <a:off x="2935227" y="4045075"/>
            <a:ext cx="252000" cy="180000"/>
          </a:xfrm>
          <a:prstGeom prst="rect">
            <a:avLst/>
          </a:prstGeom>
          <a:noFill/>
        </p:spPr>
        <p:txBody>
          <a:bodyPr wrap="none" rtlCol="0">
            <a:spAutoFit/>
          </a:bodyPr>
          <a:lstStyle/>
          <a:p>
            <a:r>
              <a:rPr lang="en-CA" sz="400" dirty="0"/>
              <a:t>2</a:t>
            </a:r>
          </a:p>
        </p:txBody>
      </p:sp>
      <p:sp>
        <p:nvSpPr>
          <p:cNvPr id="663" name="TextBox 662"/>
          <p:cNvSpPr txBox="1"/>
          <p:nvPr/>
        </p:nvSpPr>
        <p:spPr>
          <a:xfrm>
            <a:off x="3845871" y="4045075"/>
            <a:ext cx="144000" cy="144000"/>
          </a:xfrm>
          <a:prstGeom prst="rect">
            <a:avLst/>
          </a:prstGeom>
          <a:noFill/>
        </p:spPr>
        <p:txBody>
          <a:bodyPr wrap="none" rtlCol="0">
            <a:spAutoFit/>
          </a:bodyPr>
          <a:lstStyle/>
          <a:p>
            <a:r>
              <a:rPr lang="en-CA" sz="400" dirty="0"/>
              <a:t>3</a:t>
            </a:r>
          </a:p>
        </p:txBody>
      </p:sp>
      <p:cxnSp>
        <p:nvCxnSpPr>
          <p:cNvPr id="664" name="Straight Arrow Connector 663"/>
          <p:cNvCxnSpPr/>
          <p:nvPr/>
        </p:nvCxnSpPr>
        <p:spPr>
          <a:xfrm flipH="1">
            <a:off x="2797614" y="4066422"/>
            <a:ext cx="3729" cy="1350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5" name="TextBox 664"/>
          <p:cNvSpPr txBox="1"/>
          <p:nvPr/>
        </p:nvSpPr>
        <p:spPr>
          <a:xfrm>
            <a:off x="1188419" y="4045075"/>
            <a:ext cx="213520" cy="153888"/>
          </a:xfrm>
          <a:prstGeom prst="rect">
            <a:avLst/>
          </a:prstGeom>
          <a:noFill/>
        </p:spPr>
        <p:txBody>
          <a:bodyPr wrap="none" rtlCol="0">
            <a:spAutoFit/>
          </a:bodyPr>
          <a:lstStyle/>
          <a:p>
            <a:r>
              <a:rPr lang="en-CA" sz="400" dirty="0"/>
              <a:t>0</a:t>
            </a:r>
          </a:p>
        </p:txBody>
      </p:sp>
      <p:cxnSp>
        <p:nvCxnSpPr>
          <p:cNvPr id="668" name="Elbow Connector 667"/>
          <p:cNvCxnSpPr>
            <a:stCxn id="659" idx="2"/>
            <a:endCxn id="660" idx="1"/>
          </p:cNvCxnSpPr>
          <p:nvPr/>
        </p:nvCxnSpPr>
        <p:spPr>
          <a:xfrm rot="10800000" flipV="1">
            <a:off x="2034970" y="4415214"/>
            <a:ext cx="112147" cy="192970"/>
          </a:xfrm>
          <a:prstGeom prst="bentConnector3">
            <a:avLst>
              <a:gd name="adj1" fmla="val 3038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9" name="Straight Arrow Connector 668"/>
          <p:cNvCxnSpPr>
            <a:endCxn id="659" idx="0"/>
          </p:cNvCxnSpPr>
          <p:nvPr/>
        </p:nvCxnSpPr>
        <p:spPr>
          <a:xfrm flipH="1">
            <a:off x="2363116" y="4185388"/>
            <a:ext cx="6227" cy="161876"/>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70" name="Straight Arrow Connector 669"/>
          <p:cNvCxnSpPr>
            <a:endCxn id="682" idx="2"/>
          </p:cNvCxnSpPr>
          <p:nvPr/>
        </p:nvCxnSpPr>
        <p:spPr>
          <a:xfrm>
            <a:off x="1003763" y="5543716"/>
            <a:ext cx="285514" cy="17506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1" name="Straight Connector 670"/>
          <p:cNvCxnSpPr>
            <a:stCxn id="682" idx="2"/>
          </p:cNvCxnSpPr>
          <p:nvPr/>
        </p:nvCxnSpPr>
        <p:spPr>
          <a:xfrm>
            <a:off x="1289277" y="5718785"/>
            <a:ext cx="2282750" cy="493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2" name="Straight Arrow Connector 671"/>
          <p:cNvCxnSpPr/>
          <p:nvPr/>
        </p:nvCxnSpPr>
        <p:spPr>
          <a:xfrm>
            <a:off x="1897157" y="5543716"/>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3" name="Straight Arrow Connector 672"/>
          <p:cNvCxnSpPr/>
          <p:nvPr/>
        </p:nvCxnSpPr>
        <p:spPr>
          <a:xfrm flipH="1">
            <a:off x="3562867" y="5543716"/>
            <a:ext cx="131140" cy="17231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4" name="Flowchart: Data 673"/>
          <p:cNvSpPr/>
          <p:nvPr/>
        </p:nvSpPr>
        <p:spPr>
          <a:xfrm>
            <a:off x="2098014" y="5845822"/>
            <a:ext cx="432000" cy="13590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00" dirty="0"/>
              <a:t>X = User Input</a:t>
            </a:r>
          </a:p>
        </p:txBody>
      </p:sp>
      <p:sp>
        <p:nvSpPr>
          <p:cNvPr id="675" name="Flowchart: Internal Storage 674"/>
          <p:cNvSpPr/>
          <p:nvPr/>
        </p:nvSpPr>
        <p:spPr>
          <a:xfrm>
            <a:off x="2024903" y="6035140"/>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677" name="TextBox 676"/>
          <p:cNvSpPr txBox="1"/>
          <p:nvPr/>
        </p:nvSpPr>
        <p:spPr>
          <a:xfrm>
            <a:off x="2004110" y="5564897"/>
            <a:ext cx="216000" cy="180000"/>
          </a:xfrm>
          <a:prstGeom prst="rect">
            <a:avLst/>
          </a:prstGeom>
          <a:noFill/>
        </p:spPr>
        <p:txBody>
          <a:bodyPr wrap="none" rtlCol="0">
            <a:spAutoFit/>
          </a:bodyPr>
          <a:lstStyle/>
          <a:p>
            <a:r>
              <a:rPr lang="en-CA" sz="400" dirty="0"/>
              <a:t>1</a:t>
            </a:r>
          </a:p>
        </p:txBody>
      </p:sp>
      <p:sp>
        <p:nvSpPr>
          <p:cNvPr id="678" name="TextBox 677"/>
          <p:cNvSpPr txBox="1"/>
          <p:nvPr/>
        </p:nvSpPr>
        <p:spPr>
          <a:xfrm>
            <a:off x="2849473" y="5564897"/>
            <a:ext cx="252000" cy="180000"/>
          </a:xfrm>
          <a:prstGeom prst="rect">
            <a:avLst/>
          </a:prstGeom>
          <a:noFill/>
        </p:spPr>
        <p:txBody>
          <a:bodyPr wrap="none" rtlCol="0">
            <a:spAutoFit/>
          </a:bodyPr>
          <a:lstStyle/>
          <a:p>
            <a:r>
              <a:rPr lang="en-CA" sz="400" dirty="0"/>
              <a:t>2</a:t>
            </a:r>
          </a:p>
        </p:txBody>
      </p:sp>
      <p:sp>
        <p:nvSpPr>
          <p:cNvPr id="680" name="TextBox 679"/>
          <p:cNvSpPr txBox="1"/>
          <p:nvPr/>
        </p:nvSpPr>
        <p:spPr>
          <a:xfrm>
            <a:off x="3617498" y="5564897"/>
            <a:ext cx="144000" cy="144000"/>
          </a:xfrm>
          <a:prstGeom prst="rect">
            <a:avLst/>
          </a:prstGeom>
          <a:noFill/>
        </p:spPr>
        <p:txBody>
          <a:bodyPr wrap="none" rtlCol="0">
            <a:spAutoFit/>
          </a:bodyPr>
          <a:lstStyle/>
          <a:p>
            <a:r>
              <a:rPr lang="en-CA" sz="400" dirty="0"/>
              <a:t>3</a:t>
            </a:r>
          </a:p>
        </p:txBody>
      </p:sp>
      <p:cxnSp>
        <p:nvCxnSpPr>
          <p:cNvPr id="681" name="Straight Arrow Connector 680"/>
          <p:cNvCxnSpPr/>
          <p:nvPr/>
        </p:nvCxnSpPr>
        <p:spPr>
          <a:xfrm flipH="1">
            <a:off x="2791712" y="5543716"/>
            <a:ext cx="3729" cy="1350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82" name="TextBox 681"/>
          <p:cNvSpPr txBox="1"/>
          <p:nvPr/>
        </p:nvSpPr>
        <p:spPr>
          <a:xfrm>
            <a:off x="1182517" y="5564897"/>
            <a:ext cx="213520" cy="153888"/>
          </a:xfrm>
          <a:prstGeom prst="rect">
            <a:avLst/>
          </a:prstGeom>
          <a:noFill/>
        </p:spPr>
        <p:txBody>
          <a:bodyPr wrap="none" rtlCol="0">
            <a:spAutoFit/>
          </a:bodyPr>
          <a:lstStyle/>
          <a:p>
            <a:r>
              <a:rPr lang="en-CA" sz="400" dirty="0"/>
              <a:t>0</a:t>
            </a:r>
          </a:p>
        </p:txBody>
      </p:sp>
      <p:cxnSp>
        <p:nvCxnSpPr>
          <p:cNvPr id="683" name="Elbow Connector 682"/>
          <p:cNvCxnSpPr>
            <a:stCxn id="674" idx="5"/>
            <a:endCxn id="675" idx="3"/>
          </p:cNvCxnSpPr>
          <p:nvPr/>
        </p:nvCxnSpPr>
        <p:spPr>
          <a:xfrm>
            <a:off x="2486814" y="5913772"/>
            <a:ext cx="65573" cy="219232"/>
          </a:xfrm>
          <a:prstGeom prst="bentConnector3">
            <a:avLst>
              <a:gd name="adj1" fmla="val 4486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4" name="Straight Arrow Connector 683"/>
          <p:cNvCxnSpPr>
            <a:endCxn id="674" idx="0"/>
          </p:cNvCxnSpPr>
          <p:nvPr/>
        </p:nvCxnSpPr>
        <p:spPr>
          <a:xfrm flipH="1">
            <a:off x="2357214" y="5718785"/>
            <a:ext cx="1490" cy="127037"/>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5" name="Elbow Connector 94"/>
          <p:cNvCxnSpPr>
            <a:stCxn id="498" idx="3"/>
            <a:endCxn id="16" idx="1"/>
          </p:cNvCxnSpPr>
          <p:nvPr/>
        </p:nvCxnSpPr>
        <p:spPr>
          <a:xfrm flipV="1">
            <a:off x="2558289" y="473698"/>
            <a:ext cx="2854739" cy="1111458"/>
          </a:xfrm>
          <a:prstGeom prst="bentConnector3">
            <a:avLst>
              <a:gd name="adj1" fmla="val 56147"/>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5" name="Straight Arrow Connector 684"/>
          <p:cNvCxnSpPr/>
          <p:nvPr/>
        </p:nvCxnSpPr>
        <p:spPr>
          <a:xfrm>
            <a:off x="5489431" y="4034845"/>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86" name="TextBox 685"/>
          <p:cNvSpPr txBox="1"/>
          <p:nvPr/>
        </p:nvSpPr>
        <p:spPr>
          <a:xfrm>
            <a:off x="5520679" y="4045075"/>
            <a:ext cx="216000" cy="180000"/>
          </a:xfrm>
          <a:prstGeom prst="rect">
            <a:avLst/>
          </a:prstGeom>
          <a:noFill/>
        </p:spPr>
        <p:txBody>
          <a:bodyPr wrap="none" rtlCol="0">
            <a:spAutoFit/>
          </a:bodyPr>
          <a:lstStyle/>
          <a:p>
            <a:r>
              <a:rPr lang="en-CA" sz="400" dirty="0"/>
              <a:t>1</a:t>
            </a:r>
          </a:p>
        </p:txBody>
      </p:sp>
      <p:sp>
        <p:nvSpPr>
          <p:cNvPr id="691" name="TextBox 690"/>
          <p:cNvSpPr txBox="1"/>
          <p:nvPr/>
        </p:nvSpPr>
        <p:spPr>
          <a:xfrm>
            <a:off x="9121223" y="5543405"/>
            <a:ext cx="216000" cy="180000"/>
          </a:xfrm>
          <a:prstGeom prst="rect">
            <a:avLst/>
          </a:prstGeom>
          <a:noFill/>
        </p:spPr>
        <p:txBody>
          <a:bodyPr wrap="none" rtlCol="0">
            <a:spAutoFit/>
          </a:bodyPr>
          <a:lstStyle/>
          <a:p>
            <a:r>
              <a:rPr lang="en-CA" sz="400" dirty="0"/>
              <a:t>1</a:t>
            </a:r>
          </a:p>
        </p:txBody>
      </p:sp>
      <p:sp>
        <p:nvSpPr>
          <p:cNvPr id="692" name="TextBox 691"/>
          <p:cNvSpPr txBox="1"/>
          <p:nvPr/>
        </p:nvSpPr>
        <p:spPr>
          <a:xfrm>
            <a:off x="10037827" y="5532292"/>
            <a:ext cx="252000" cy="180000"/>
          </a:xfrm>
          <a:prstGeom prst="rect">
            <a:avLst/>
          </a:prstGeom>
          <a:noFill/>
        </p:spPr>
        <p:txBody>
          <a:bodyPr wrap="none" rtlCol="0">
            <a:spAutoFit/>
          </a:bodyPr>
          <a:lstStyle/>
          <a:p>
            <a:r>
              <a:rPr lang="en-CA" sz="400" dirty="0"/>
              <a:t>2</a:t>
            </a:r>
          </a:p>
        </p:txBody>
      </p:sp>
      <p:sp>
        <p:nvSpPr>
          <p:cNvPr id="693" name="TextBox 692"/>
          <p:cNvSpPr txBox="1"/>
          <p:nvPr/>
        </p:nvSpPr>
        <p:spPr>
          <a:xfrm>
            <a:off x="10983149" y="5543405"/>
            <a:ext cx="144000" cy="144000"/>
          </a:xfrm>
          <a:prstGeom prst="rect">
            <a:avLst/>
          </a:prstGeom>
          <a:noFill/>
        </p:spPr>
        <p:txBody>
          <a:bodyPr wrap="none" rtlCol="0">
            <a:spAutoFit/>
          </a:bodyPr>
          <a:lstStyle/>
          <a:p>
            <a:r>
              <a:rPr lang="en-CA" sz="400" dirty="0"/>
              <a:t>3</a:t>
            </a:r>
          </a:p>
        </p:txBody>
      </p:sp>
      <p:cxnSp>
        <p:nvCxnSpPr>
          <p:cNvPr id="697" name="Elbow Connector 696"/>
          <p:cNvCxnSpPr>
            <a:stCxn id="434" idx="3"/>
            <a:endCxn id="112" idx="1"/>
          </p:cNvCxnSpPr>
          <p:nvPr/>
        </p:nvCxnSpPr>
        <p:spPr>
          <a:xfrm flipV="1">
            <a:off x="6084351" y="472488"/>
            <a:ext cx="2915029" cy="1129223"/>
          </a:xfrm>
          <a:prstGeom prst="bentConnector3">
            <a:avLst>
              <a:gd name="adj1" fmla="val 58238"/>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Elbow Connector 230"/>
          <p:cNvCxnSpPr>
            <a:stCxn id="262" idx="3"/>
            <a:endCxn id="290" idx="3"/>
          </p:cNvCxnSpPr>
          <p:nvPr/>
        </p:nvCxnSpPr>
        <p:spPr>
          <a:xfrm flipH="1">
            <a:off x="9734195" y="1552756"/>
            <a:ext cx="65042" cy="373323"/>
          </a:xfrm>
          <a:prstGeom prst="bentConnector3">
            <a:avLst>
              <a:gd name="adj1" fmla="val -351465"/>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Elbow Connector 240"/>
          <p:cNvCxnSpPr>
            <a:stCxn id="582" idx="1"/>
            <a:endCxn id="330" idx="3"/>
          </p:cNvCxnSpPr>
          <p:nvPr/>
        </p:nvCxnSpPr>
        <p:spPr>
          <a:xfrm rot="10800000">
            <a:off x="6379373" y="1976559"/>
            <a:ext cx="2800020" cy="1057038"/>
          </a:xfrm>
          <a:prstGeom prst="bent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Elbow Connector 243"/>
          <p:cNvCxnSpPr>
            <a:stCxn id="626" idx="1"/>
            <a:endCxn id="363" idx="3"/>
          </p:cNvCxnSpPr>
          <p:nvPr/>
        </p:nvCxnSpPr>
        <p:spPr>
          <a:xfrm rot="10800000">
            <a:off x="2668254" y="1983816"/>
            <a:ext cx="2883902" cy="1056982"/>
          </a:xfrm>
          <a:prstGeom prst="bentConnector3">
            <a:avLst>
              <a:gd name="adj1" fmla="val 47438"/>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Elbow Connector 246"/>
          <p:cNvCxnSpPr>
            <a:stCxn id="643" idx="1"/>
            <a:endCxn id="399" idx="1"/>
          </p:cNvCxnSpPr>
          <p:nvPr/>
        </p:nvCxnSpPr>
        <p:spPr>
          <a:xfrm rot="10800000" flipV="1">
            <a:off x="1823759" y="3033597"/>
            <a:ext cx="211211" cy="427402"/>
          </a:xfrm>
          <a:prstGeom prst="bentConnector3">
            <a:avLst>
              <a:gd name="adj1" fmla="val 20823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Elbow Connector 248"/>
          <p:cNvCxnSpPr>
            <a:stCxn id="660" idx="3"/>
            <a:endCxn id="466" idx="1"/>
          </p:cNvCxnSpPr>
          <p:nvPr/>
        </p:nvCxnSpPr>
        <p:spPr>
          <a:xfrm flipV="1">
            <a:off x="2562453" y="3433908"/>
            <a:ext cx="2773895" cy="1174276"/>
          </a:xfrm>
          <a:prstGeom prst="bentConnector3">
            <a:avLst>
              <a:gd name="adj1" fmla="val 58585"/>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612" idx="3"/>
            <a:endCxn id="441" idx="1"/>
          </p:cNvCxnSpPr>
          <p:nvPr/>
        </p:nvCxnSpPr>
        <p:spPr>
          <a:xfrm flipV="1">
            <a:off x="6021329" y="3425236"/>
            <a:ext cx="3472195" cy="1170428"/>
          </a:xfrm>
          <a:prstGeom prst="bent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Elbow Connector 267"/>
          <p:cNvCxnSpPr>
            <a:stCxn id="598" idx="3"/>
            <a:endCxn id="500" idx="3"/>
          </p:cNvCxnSpPr>
          <p:nvPr/>
        </p:nvCxnSpPr>
        <p:spPr>
          <a:xfrm>
            <a:off x="9997551" y="4618498"/>
            <a:ext cx="298917" cy="403601"/>
          </a:xfrm>
          <a:prstGeom prst="bentConnector3">
            <a:avLst>
              <a:gd name="adj1" fmla="val 17647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Elbow Connector 270"/>
          <p:cNvCxnSpPr>
            <a:stCxn id="544" idx="2"/>
            <a:endCxn id="527" idx="3"/>
          </p:cNvCxnSpPr>
          <p:nvPr/>
        </p:nvCxnSpPr>
        <p:spPr>
          <a:xfrm rot="10800000">
            <a:off x="6687704" y="5042571"/>
            <a:ext cx="3328093" cy="882572"/>
          </a:xfrm>
          <a:prstGeom prst="bentConnector3">
            <a:avLst>
              <a:gd name="adj1" fmla="val 6742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Elbow Connector 274"/>
          <p:cNvCxnSpPr>
            <a:stCxn id="570" idx="5"/>
            <a:endCxn id="623" idx="0"/>
          </p:cNvCxnSpPr>
          <p:nvPr/>
        </p:nvCxnSpPr>
        <p:spPr>
          <a:xfrm>
            <a:off x="6346664" y="5841550"/>
            <a:ext cx="836448" cy="155433"/>
          </a:xfrm>
          <a:prstGeom prst="bent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endCxn id="553" idx="3"/>
          </p:cNvCxnSpPr>
          <p:nvPr/>
        </p:nvCxnSpPr>
        <p:spPr>
          <a:xfrm rot="5400000" flipH="1">
            <a:off x="4504502" y="3137192"/>
            <a:ext cx="1485427" cy="5255243"/>
          </a:xfrm>
          <a:prstGeom prst="bentConnector4">
            <a:avLst>
              <a:gd name="adj1" fmla="val -15390"/>
              <a:gd name="adj2" fmla="val 7018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Elbow Connector 284"/>
          <p:cNvCxnSpPr/>
          <p:nvPr/>
        </p:nvCxnSpPr>
        <p:spPr>
          <a:xfrm rot="5400000">
            <a:off x="6478370" y="6621804"/>
            <a:ext cx="226857" cy="1"/>
          </a:xfrm>
          <a:prstGeom prst="bentConnector3">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9" name="Elbow Connector 288"/>
          <p:cNvCxnSpPr>
            <a:stCxn id="623" idx="2"/>
            <a:endCxn id="702" idx="0"/>
          </p:cNvCxnSpPr>
          <p:nvPr/>
        </p:nvCxnSpPr>
        <p:spPr>
          <a:xfrm rot="5400000">
            <a:off x="6749945" y="6004536"/>
            <a:ext cx="275021" cy="5913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Elbow Connector 325"/>
          <p:cNvCxnSpPr>
            <a:endCxn id="701" idx="0"/>
          </p:cNvCxnSpPr>
          <p:nvPr/>
        </p:nvCxnSpPr>
        <p:spPr>
          <a:xfrm>
            <a:off x="7183112" y="6300193"/>
            <a:ext cx="691725" cy="1382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1" name="Flowchart: Internal Storage 700"/>
          <p:cNvSpPr/>
          <p:nvPr/>
        </p:nvSpPr>
        <p:spPr>
          <a:xfrm>
            <a:off x="7596761" y="6438419"/>
            <a:ext cx="556151" cy="158732"/>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Y</a:t>
            </a:r>
          </a:p>
        </p:txBody>
      </p:sp>
      <p:sp>
        <p:nvSpPr>
          <p:cNvPr id="702" name="Flowchart: Internal Storage 701"/>
          <p:cNvSpPr/>
          <p:nvPr/>
        </p:nvSpPr>
        <p:spPr>
          <a:xfrm>
            <a:off x="6313722" y="6437704"/>
            <a:ext cx="556151" cy="16029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cxnSp>
        <p:nvCxnSpPr>
          <p:cNvPr id="397" name="Elbow Connector 396"/>
          <p:cNvCxnSpPr>
            <a:stCxn id="675" idx="2"/>
            <a:endCxn id="595" idx="0"/>
          </p:cNvCxnSpPr>
          <p:nvPr/>
        </p:nvCxnSpPr>
        <p:spPr>
          <a:xfrm rot="16200000" flipH="1">
            <a:off x="2168012" y="6351499"/>
            <a:ext cx="241935" cy="669"/>
          </a:xfrm>
          <a:prstGeom prst="bent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6" name="Elbow Connector 715"/>
          <p:cNvCxnSpPr>
            <a:stCxn id="548" idx="1"/>
          </p:cNvCxnSpPr>
          <p:nvPr/>
        </p:nvCxnSpPr>
        <p:spPr>
          <a:xfrm rot="10800000" flipH="1" flipV="1">
            <a:off x="5499600" y="5642274"/>
            <a:ext cx="512068" cy="199275"/>
          </a:xfrm>
          <a:prstGeom prst="bentConnector3">
            <a:avLst>
              <a:gd name="adj1" fmla="val -2481"/>
            </a:avLst>
          </a:prstGeom>
          <a:ln w="952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6" name="Straight Arrow Connector 725"/>
          <p:cNvCxnSpPr>
            <a:stCxn id="530" idx="2"/>
          </p:cNvCxnSpPr>
          <p:nvPr/>
        </p:nvCxnSpPr>
        <p:spPr>
          <a:xfrm>
            <a:off x="5482961" y="5502082"/>
            <a:ext cx="6964" cy="18658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6" name="Elbow Connector 765"/>
          <p:cNvCxnSpPr>
            <a:stCxn id="7" idx="2"/>
            <a:endCxn id="17" idx="0"/>
          </p:cNvCxnSpPr>
          <p:nvPr/>
        </p:nvCxnSpPr>
        <p:spPr>
          <a:xfrm rot="5400000">
            <a:off x="1573450" y="80098"/>
            <a:ext cx="180142" cy="1226599"/>
          </a:xfrm>
          <a:prstGeom prst="bentConnector3">
            <a:avLst>
              <a:gd name="adj1" fmla="val 376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8" name="Elbow Connector 767"/>
          <p:cNvCxnSpPr/>
          <p:nvPr/>
        </p:nvCxnSpPr>
        <p:spPr>
          <a:xfrm>
            <a:off x="2273758" y="669595"/>
            <a:ext cx="1421943" cy="1145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3" name="Elbow Connector 772"/>
          <p:cNvCxnSpPr>
            <a:endCxn id="18" idx="0"/>
          </p:cNvCxnSpPr>
          <p:nvPr/>
        </p:nvCxnSpPr>
        <p:spPr>
          <a:xfrm rot="16200000" flipH="1">
            <a:off x="1869537" y="724060"/>
            <a:ext cx="118366" cy="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0" name="Elbow Connector 789"/>
          <p:cNvCxnSpPr>
            <a:endCxn id="19" idx="0"/>
          </p:cNvCxnSpPr>
          <p:nvPr/>
        </p:nvCxnSpPr>
        <p:spPr>
          <a:xfrm rot="16200000" flipH="1">
            <a:off x="2754267" y="721206"/>
            <a:ext cx="115663" cy="88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2" name="Elbow Connector 801"/>
          <p:cNvCxnSpPr/>
          <p:nvPr/>
        </p:nvCxnSpPr>
        <p:spPr>
          <a:xfrm>
            <a:off x="2273758" y="669596"/>
            <a:ext cx="1421943" cy="1145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4" name="Elbow Connector 803"/>
          <p:cNvCxnSpPr/>
          <p:nvPr/>
        </p:nvCxnSpPr>
        <p:spPr>
          <a:xfrm>
            <a:off x="2273758" y="669597"/>
            <a:ext cx="1421943" cy="1145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7" name="Elbow Connector 806"/>
          <p:cNvCxnSpPr/>
          <p:nvPr/>
        </p:nvCxnSpPr>
        <p:spPr>
          <a:xfrm rot="5400000">
            <a:off x="1573451" y="80099"/>
            <a:ext cx="180142" cy="1226599"/>
          </a:xfrm>
          <a:prstGeom prst="bentConnector3">
            <a:avLst>
              <a:gd name="adj1" fmla="val 376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8" name="Elbow Connector 807"/>
          <p:cNvCxnSpPr/>
          <p:nvPr/>
        </p:nvCxnSpPr>
        <p:spPr>
          <a:xfrm rot="16200000" flipH="1">
            <a:off x="1869538" y="724061"/>
            <a:ext cx="118366" cy="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9" name="Elbow Connector 808"/>
          <p:cNvCxnSpPr/>
          <p:nvPr/>
        </p:nvCxnSpPr>
        <p:spPr>
          <a:xfrm rot="16200000" flipH="1">
            <a:off x="2754268" y="721207"/>
            <a:ext cx="115663" cy="88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0" name="Elbow Connector 809"/>
          <p:cNvCxnSpPr/>
          <p:nvPr/>
        </p:nvCxnSpPr>
        <p:spPr>
          <a:xfrm>
            <a:off x="2273759" y="669598"/>
            <a:ext cx="1421943" cy="1145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1" name="Elbow Connector 810"/>
          <p:cNvCxnSpPr>
            <a:stCxn id="16" idx="2"/>
            <a:endCxn id="161" idx="0"/>
          </p:cNvCxnSpPr>
          <p:nvPr/>
        </p:nvCxnSpPr>
        <p:spPr>
          <a:xfrm rot="5400000">
            <a:off x="5139739" y="78179"/>
            <a:ext cx="183770" cy="1226809"/>
          </a:xfrm>
          <a:prstGeom prst="bentConnector3">
            <a:avLst>
              <a:gd name="adj1" fmla="val 258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2" name="Elbow Connector 811"/>
          <p:cNvCxnSpPr>
            <a:endCxn id="162" idx="0"/>
          </p:cNvCxnSpPr>
          <p:nvPr/>
        </p:nvCxnSpPr>
        <p:spPr>
          <a:xfrm rot="16200000" flipH="1">
            <a:off x="5390945" y="691452"/>
            <a:ext cx="132298" cy="517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3" name="Elbow Connector 812"/>
          <p:cNvCxnSpPr>
            <a:endCxn id="163" idx="0"/>
          </p:cNvCxnSpPr>
          <p:nvPr/>
        </p:nvCxnSpPr>
        <p:spPr>
          <a:xfrm rot="5400000">
            <a:off x="6318510" y="701259"/>
            <a:ext cx="140054" cy="243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4" name="Elbow Connector 813"/>
          <p:cNvCxnSpPr/>
          <p:nvPr/>
        </p:nvCxnSpPr>
        <p:spPr>
          <a:xfrm>
            <a:off x="5841267" y="642630"/>
            <a:ext cx="1423592" cy="142431"/>
          </a:xfrm>
          <a:prstGeom prst="bentConnector3">
            <a:avLst>
              <a:gd name="adj1" fmla="val 1001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5" name="Elbow Connector 814"/>
          <p:cNvCxnSpPr/>
          <p:nvPr/>
        </p:nvCxnSpPr>
        <p:spPr>
          <a:xfrm rot="5400000">
            <a:off x="8721122" y="74453"/>
            <a:ext cx="180142" cy="1226599"/>
          </a:xfrm>
          <a:prstGeom prst="bentConnector3">
            <a:avLst>
              <a:gd name="adj1" fmla="val 376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6" name="Elbow Connector 815"/>
          <p:cNvCxnSpPr/>
          <p:nvPr/>
        </p:nvCxnSpPr>
        <p:spPr>
          <a:xfrm rot="16200000" flipH="1">
            <a:off x="9017209" y="718415"/>
            <a:ext cx="118366" cy="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7" name="Elbow Connector 816"/>
          <p:cNvCxnSpPr/>
          <p:nvPr/>
        </p:nvCxnSpPr>
        <p:spPr>
          <a:xfrm rot="16200000" flipH="1">
            <a:off x="9901939" y="715561"/>
            <a:ext cx="115663" cy="88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8" name="Elbow Connector 817"/>
          <p:cNvCxnSpPr>
            <a:endCxn id="180" idx="0"/>
          </p:cNvCxnSpPr>
          <p:nvPr/>
        </p:nvCxnSpPr>
        <p:spPr>
          <a:xfrm>
            <a:off x="9421430" y="663952"/>
            <a:ext cx="1643067" cy="119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6" name="Elbow Connector 835"/>
          <p:cNvCxnSpPr/>
          <p:nvPr/>
        </p:nvCxnSpPr>
        <p:spPr>
          <a:xfrm rot="5400000">
            <a:off x="8721123" y="74454"/>
            <a:ext cx="180142" cy="1226599"/>
          </a:xfrm>
          <a:prstGeom prst="bentConnector3">
            <a:avLst>
              <a:gd name="adj1" fmla="val 376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7" name="Elbow Connector 836"/>
          <p:cNvCxnSpPr/>
          <p:nvPr/>
        </p:nvCxnSpPr>
        <p:spPr>
          <a:xfrm rot="16200000" flipH="1">
            <a:off x="9017210" y="718416"/>
            <a:ext cx="118366" cy="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8" name="Elbow Connector 837"/>
          <p:cNvCxnSpPr/>
          <p:nvPr/>
        </p:nvCxnSpPr>
        <p:spPr>
          <a:xfrm rot="16200000" flipH="1">
            <a:off x="9964156" y="2163321"/>
            <a:ext cx="115663" cy="88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9" name="Elbow Connector 838"/>
          <p:cNvCxnSpPr/>
          <p:nvPr/>
        </p:nvCxnSpPr>
        <p:spPr>
          <a:xfrm>
            <a:off x="9483647" y="2111712"/>
            <a:ext cx="1643067" cy="119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0" name="Elbow Connector 839"/>
          <p:cNvCxnSpPr/>
          <p:nvPr/>
        </p:nvCxnSpPr>
        <p:spPr>
          <a:xfrm rot="5400000">
            <a:off x="8783340" y="1522214"/>
            <a:ext cx="180142" cy="1226599"/>
          </a:xfrm>
          <a:prstGeom prst="bentConnector3">
            <a:avLst>
              <a:gd name="adj1" fmla="val 376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1" name="Elbow Connector 840"/>
          <p:cNvCxnSpPr/>
          <p:nvPr/>
        </p:nvCxnSpPr>
        <p:spPr>
          <a:xfrm rot="16200000" flipH="1">
            <a:off x="9079427" y="2166176"/>
            <a:ext cx="118366" cy="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5" name="Elbow Connector 844"/>
          <p:cNvCxnSpPr/>
          <p:nvPr/>
        </p:nvCxnSpPr>
        <p:spPr>
          <a:xfrm rot="16200000" flipH="1">
            <a:off x="6220362" y="2187410"/>
            <a:ext cx="115663" cy="88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6" name="Elbow Connector 845"/>
          <p:cNvCxnSpPr/>
          <p:nvPr/>
        </p:nvCxnSpPr>
        <p:spPr>
          <a:xfrm>
            <a:off x="5739853" y="2135801"/>
            <a:ext cx="1643067" cy="119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7" name="Elbow Connector 846"/>
          <p:cNvCxnSpPr>
            <a:stCxn id="330" idx="2"/>
            <a:endCxn id="332" idx="0"/>
          </p:cNvCxnSpPr>
          <p:nvPr/>
        </p:nvCxnSpPr>
        <p:spPr>
          <a:xfrm rot="5400000">
            <a:off x="5156814" y="1562561"/>
            <a:ext cx="142690" cy="1219880"/>
          </a:xfrm>
          <a:prstGeom prst="bentConnector3">
            <a:avLst>
              <a:gd name="adj1" fmla="val 232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8" name="Elbow Connector 847"/>
          <p:cNvCxnSpPr/>
          <p:nvPr/>
        </p:nvCxnSpPr>
        <p:spPr>
          <a:xfrm rot="16200000" flipH="1">
            <a:off x="5335633" y="2190265"/>
            <a:ext cx="118366" cy="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5" name="Elbow Connector 864"/>
          <p:cNvCxnSpPr>
            <a:endCxn id="367" idx="0"/>
          </p:cNvCxnSpPr>
          <p:nvPr/>
        </p:nvCxnSpPr>
        <p:spPr>
          <a:xfrm rot="16200000" flipH="1">
            <a:off x="2764541" y="2194154"/>
            <a:ext cx="99545" cy="44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6" name="Elbow Connector 865"/>
          <p:cNvCxnSpPr>
            <a:stCxn id="363" idx="2"/>
            <a:endCxn id="368" idx="0"/>
          </p:cNvCxnSpPr>
          <p:nvPr/>
        </p:nvCxnSpPr>
        <p:spPr>
          <a:xfrm rot="16200000" flipH="1">
            <a:off x="2856836" y="1388332"/>
            <a:ext cx="137729" cy="1577890"/>
          </a:xfrm>
          <a:prstGeom prst="bentConnector3">
            <a:avLst>
              <a:gd name="adj1" fmla="val 284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7" name="Elbow Connector 866"/>
          <p:cNvCxnSpPr>
            <a:stCxn id="363" idx="2"/>
            <a:endCxn id="365" idx="0"/>
          </p:cNvCxnSpPr>
          <p:nvPr/>
        </p:nvCxnSpPr>
        <p:spPr>
          <a:xfrm rot="5400000">
            <a:off x="1525772" y="1632862"/>
            <a:ext cx="135433" cy="1086534"/>
          </a:xfrm>
          <a:prstGeom prst="bentConnector3">
            <a:avLst>
              <a:gd name="adj1" fmla="val 249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8" name="Elbow Connector 867"/>
          <p:cNvCxnSpPr>
            <a:endCxn id="366" idx="0"/>
          </p:cNvCxnSpPr>
          <p:nvPr/>
        </p:nvCxnSpPr>
        <p:spPr>
          <a:xfrm rot="16200000" flipH="1">
            <a:off x="1874346" y="2189246"/>
            <a:ext cx="108331" cy="8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1" name="Elbow Connector 880"/>
          <p:cNvCxnSpPr>
            <a:endCxn id="445" idx="0"/>
          </p:cNvCxnSpPr>
          <p:nvPr/>
        </p:nvCxnSpPr>
        <p:spPr>
          <a:xfrm rot="5400000">
            <a:off x="10118757" y="3647823"/>
            <a:ext cx="92192" cy="49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2" name="Elbow Connector 881"/>
          <p:cNvCxnSpPr>
            <a:stCxn id="441" idx="2"/>
            <a:endCxn id="446" idx="0"/>
          </p:cNvCxnSpPr>
          <p:nvPr/>
        </p:nvCxnSpPr>
        <p:spPr>
          <a:xfrm rot="16200000" flipH="1">
            <a:off x="10476422" y="3108337"/>
            <a:ext cx="127177" cy="1048973"/>
          </a:xfrm>
          <a:prstGeom prst="bentConnector3">
            <a:avLst>
              <a:gd name="adj1" fmla="val 300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3" name="Elbow Connector 882"/>
          <p:cNvCxnSpPr>
            <a:stCxn id="441" idx="2"/>
            <a:endCxn id="443" idx="0"/>
          </p:cNvCxnSpPr>
          <p:nvPr/>
        </p:nvCxnSpPr>
        <p:spPr>
          <a:xfrm rot="5400000">
            <a:off x="9129515" y="2810403"/>
            <a:ext cx="127177" cy="1644843"/>
          </a:xfrm>
          <a:prstGeom prst="bentConnector3">
            <a:avLst>
              <a:gd name="adj1" fmla="val 275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4" name="Elbow Connector 883"/>
          <p:cNvCxnSpPr>
            <a:endCxn id="444" idx="0"/>
          </p:cNvCxnSpPr>
          <p:nvPr/>
        </p:nvCxnSpPr>
        <p:spPr>
          <a:xfrm rot="16200000" flipH="1">
            <a:off x="9200944" y="3633282"/>
            <a:ext cx="91412" cy="348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5" name="Elbow Connector 884"/>
          <p:cNvCxnSpPr>
            <a:endCxn id="470" idx="0"/>
          </p:cNvCxnSpPr>
          <p:nvPr/>
        </p:nvCxnSpPr>
        <p:spPr>
          <a:xfrm rot="10800000" flipV="1">
            <a:off x="6376356" y="3646157"/>
            <a:ext cx="126373" cy="526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6" name="Elbow Connector 885"/>
          <p:cNvCxnSpPr>
            <a:stCxn id="466" idx="2"/>
            <a:endCxn id="471" idx="0"/>
          </p:cNvCxnSpPr>
          <p:nvPr/>
        </p:nvCxnSpPr>
        <p:spPr>
          <a:xfrm rot="16200000" flipH="1">
            <a:off x="6583351" y="3014904"/>
            <a:ext cx="100505" cy="12625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7" name="Elbow Connector 886"/>
          <p:cNvCxnSpPr>
            <a:stCxn id="466" idx="2"/>
            <a:endCxn id="468" idx="0"/>
          </p:cNvCxnSpPr>
          <p:nvPr/>
        </p:nvCxnSpPr>
        <p:spPr>
          <a:xfrm rot="5400000">
            <a:off x="5266552" y="2965576"/>
            <a:ext cx="105465" cy="13661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8" name="Elbow Connector 887"/>
          <p:cNvCxnSpPr>
            <a:endCxn id="469" idx="0"/>
          </p:cNvCxnSpPr>
          <p:nvPr/>
        </p:nvCxnSpPr>
        <p:spPr>
          <a:xfrm rot="10800000" flipV="1">
            <a:off x="5502173" y="3652476"/>
            <a:ext cx="112054" cy="473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9" name="Elbow Connector 888"/>
          <p:cNvCxnSpPr>
            <a:endCxn id="403" idx="0"/>
          </p:cNvCxnSpPr>
          <p:nvPr/>
        </p:nvCxnSpPr>
        <p:spPr>
          <a:xfrm rot="10800000" flipV="1">
            <a:off x="2816529" y="3665426"/>
            <a:ext cx="118699" cy="384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0" name="Elbow Connector 889"/>
          <p:cNvCxnSpPr>
            <a:stCxn id="399" idx="2"/>
            <a:endCxn id="404" idx="0"/>
          </p:cNvCxnSpPr>
          <p:nvPr/>
        </p:nvCxnSpPr>
        <p:spPr>
          <a:xfrm rot="16200000" flipH="1">
            <a:off x="2944739" y="2934017"/>
            <a:ext cx="98925" cy="1440887"/>
          </a:xfrm>
          <a:prstGeom prst="bentConnector3">
            <a:avLst>
              <a:gd name="adj1" fmla="val 516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1" name="Elbow Connector 890"/>
          <p:cNvCxnSpPr>
            <a:stCxn id="399" idx="2"/>
            <a:endCxn id="401" idx="0"/>
          </p:cNvCxnSpPr>
          <p:nvPr/>
        </p:nvCxnSpPr>
        <p:spPr>
          <a:xfrm rot="5400000">
            <a:off x="1610797" y="3044424"/>
            <a:ext cx="102386" cy="12235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2" name="Elbow Connector 891"/>
          <p:cNvCxnSpPr>
            <a:endCxn id="402" idx="0"/>
          </p:cNvCxnSpPr>
          <p:nvPr/>
        </p:nvCxnSpPr>
        <p:spPr>
          <a:xfrm>
            <a:off x="1800323" y="3665426"/>
            <a:ext cx="128622" cy="419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3" name="Elbow Connector 892"/>
          <p:cNvCxnSpPr/>
          <p:nvPr/>
        </p:nvCxnSpPr>
        <p:spPr>
          <a:xfrm rot="5400000">
            <a:off x="6322225" y="5224037"/>
            <a:ext cx="93381" cy="803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4" name="Elbow Connector 893"/>
          <p:cNvCxnSpPr/>
          <p:nvPr/>
        </p:nvCxnSpPr>
        <p:spPr>
          <a:xfrm>
            <a:off x="6139310" y="5214845"/>
            <a:ext cx="1289738" cy="109585"/>
          </a:xfrm>
          <a:prstGeom prst="bentConnector3">
            <a:avLst>
              <a:gd name="adj1" fmla="val 1002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5" name="Elbow Connector 894"/>
          <p:cNvCxnSpPr>
            <a:stCxn id="527" idx="2"/>
            <a:endCxn id="529" idx="0"/>
          </p:cNvCxnSpPr>
          <p:nvPr/>
        </p:nvCxnSpPr>
        <p:spPr>
          <a:xfrm rot="5400000">
            <a:off x="5314944" y="4490823"/>
            <a:ext cx="157566" cy="1507952"/>
          </a:xfrm>
          <a:prstGeom prst="bentConnector3">
            <a:avLst>
              <a:gd name="adj1" fmla="val 311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6" name="Elbow Connector 895"/>
          <p:cNvCxnSpPr/>
          <p:nvPr/>
        </p:nvCxnSpPr>
        <p:spPr>
          <a:xfrm rot="16200000" flipH="1">
            <a:off x="5356680" y="5226404"/>
            <a:ext cx="93381" cy="755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7" name="Elbow Connector 896"/>
          <p:cNvCxnSpPr>
            <a:endCxn id="557" idx="0"/>
          </p:cNvCxnSpPr>
          <p:nvPr/>
        </p:nvCxnSpPr>
        <p:spPr>
          <a:xfrm rot="5400000">
            <a:off x="2739258" y="5243289"/>
            <a:ext cx="159264" cy="47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8" name="Elbow Connector 897"/>
          <p:cNvCxnSpPr>
            <a:stCxn id="553" idx="2"/>
            <a:endCxn id="558" idx="0"/>
          </p:cNvCxnSpPr>
          <p:nvPr/>
        </p:nvCxnSpPr>
        <p:spPr>
          <a:xfrm rot="16200000" flipH="1">
            <a:off x="2801562" y="4411605"/>
            <a:ext cx="199617" cy="1626550"/>
          </a:xfrm>
          <a:prstGeom prst="bentConnector3">
            <a:avLst>
              <a:gd name="adj1" fmla="val 27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9" name="Elbow Connector 898"/>
          <p:cNvCxnSpPr>
            <a:stCxn id="553" idx="2"/>
            <a:endCxn id="555" idx="0"/>
          </p:cNvCxnSpPr>
          <p:nvPr/>
        </p:nvCxnSpPr>
        <p:spPr>
          <a:xfrm rot="5400000">
            <a:off x="1469904" y="4705389"/>
            <a:ext cx="198509" cy="1037874"/>
          </a:xfrm>
          <a:prstGeom prst="bentConnector3">
            <a:avLst>
              <a:gd name="adj1" fmla="val 286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0" name="Elbow Connector 899"/>
          <p:cNvCxnSpPr>
            <a:endCxn id="556" idx="0"/>
          </p:cNvCxnSpPr>
          <p:nvPr/>
        </p:nvCxnSpPr>
        <p:spPr>
          <a:xfrm rot="16200000" flipH="1">
            <a:off x="1826324" y="5226122"/>
            <a:ext cx="138237" cy="67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1" name="Elbow Connector 900"/>
          <p:cNvCxnSpPr>
            <a:endCxn id="504" idx="0"/>
          </p:cNvCxnSpPr>
          <p:nvPr/>
        </p:nvCxnSpPr>
        <p:spPr>
          <a:xfrm rot="10800000" flipV="1">
            <a:off x="9949931" y="5217613"/>
            <a:ext cx="257224" cy="101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2" name="Elbow Connector 901"/>
          <p:cNvCxnSpPr>
            <a:endCxn id="505" idx="0"/>
          </p:cNvCxnSpPr>
          <p:nvPr/>
        </p:nvCxnSpPr>
        <p:spPr>
          <a:xfrm>
            <a:off x="9756468" y="5217613"/>
            <a:ext cx="1200029" cy="101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3" name="Elbow Connector 902"/>
          <p:cNvCxnSpPr>
            <a:stCxn id="500" idx="2"/>
            <a:endCxn id="502" idx="0"/>
          </p:cNvCxnSpPr>
          <p:nvPr/>
        </p:nvCxnSpPr>
        <p:spPr>
          <a:xfrm rot="5400000">
            <a:off x="8884857" y="4447009"/>
            <a:ext cx="193549" cy="15496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4" name="Elbow Connector 903"/>
          <p:cNvCxnSpPr>
            <a:endCxn id="503" idx="0"/>
          </p:cNvCxnSpPr>
          <p:nvPr/>
        </p:nvCxnSpPr>
        <p:spPr>
          <a:xfrm rot="16200000" flipH="1">
            <a:off x="8999514" y="5266488"/>
            <a:ext cx="101008" cy="3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7" name="Elbow Connector 1006"/>
          <p:cNvCxnSpPr/>
          <p:nvPr/>
        </p:nvCxnSpPr>
        <p:spPr>
          <a:xfrm>
            <a:off x="5739854" y="2135802"/>
            <a:ext cx="1643067" cy="119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8" name="Elbow Connector 1007"/>
          <p:cNvCxnSpPr/>
          <p:nvPr/>
        </p:nvCxnSpPr>
        <p:spPr>
          <a:xfrm rot="5400000">
            <a:off x="5156815" y="1562562"/>
            <a:ext cx="142690" cy="1219880"/>
          </a:xfrm>
          <a:prstGeom prst="bentConnector3">
            <a:avLst>
              <a:gd name="adj1" fmla="val 232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9" name="Elbow Connector 1008"/>
          <p:cNvCxnSpPr/>
          <p:nvPr/>
        </p:nvCxnSpPr>
        <p:spPr>
          <a:xfrm rot="16200000" flipH="1">
            <a:off x="5335634" y="2190266"/>
            <a:ext cx="118366" cy="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827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09263" y="714974"/>
            <a:ext cx="1080000" cy="25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This week, have you had any aches or pains?</a:t>
            </a:r>
            <a:endParaRPr lang="en-CA" sz="400" dirty="0">
              <a:solidFill>
                <a:schemeClr val="tx1"/>
              </a:solidFill>
            </a:endParaRPr>
          </a:p>
        </p:txBody>
      </p:sp>
      <p:sp>
        <p:nvSpPr>
          <p:cNvPr id="16" name="Rectangle 15"/>
          <p:cNvSpPr/>
          <p:nvPr/>
        </p:nvSpPr>
        <p:spPr>
          <a:xfrm>
            <a:off x="5636652" y="714974"/>
            <a:ext cx="1080000" cy="25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During the past week, have you had feelings of being weighted down, like you had lead weights on your</a:t>
            </a:r>
          </a:p>
          <a:p>
            <a:pPr algn="ctr"/>
            <a:r>
              <a:rPr lang="en-CA" sz="400" b="1" dirty="0"/>
              <a:t>arms and legs?</a:t>
            </a:r>
            <a:endParaRPr lang="en-CA" sz="400" dirty="0">
              <a:solidFill>
                <a:schemeClr val="tx1"/>
              </a:solidFill>
            </a:endParaRPr>
          </a:p>
        </p:txBody>
      </p:sp>
      <p:sp>
        <p:nvSpPr>
          <p:cNvPr id="17" name="Rectangle 16"/>
          <p:cNvSpPr/>
          <p:nvPr/>
        </p:nvSpPr>
        <p:spPr>
          <a:xfrm>
            <a:off x="176318" y="1203229"/>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0 - </a:t>
            </a:r>
            <a:r>
              <a:rPr lang="en-CA" sz="400" dirty="0"/>
              <a:t>States there is no feeling of limb heaviness or pains</a:t>
            </a:r>
            <a:endParaRPr lang="en-CA" sz="400" dirty="0">
              <a:solidFill>
                <a:schemeClr val="tx1"/>
              </a:solidFill>
            </a:endParaRPr>
          </a:p>
        </p:txBody>
      </p:sp>
      <p:sp>
        <p:nvSpPr>
          <p:cNvPr id="18" name="Rectangle 17"/>
          <p:cNvSpPr/>
          <p:nvPr/>
        </p:nvSpPr>
        <p:spPr>
          <a:xfrm>
            <a:off x="1061780" y="1203229"/>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1 - </a:t>
            </a:r>
            <a:r>
              <a:rPr lang="en-CA" sz="400" dirty="0"/>
              <a:t>Complains of headaches, abdominal, back or joint pains that are intermittent and not disabling</a:t>
            </a:r>
            <a:endParaRPr lang="en-CA" sz="400" dirty="0">
              <a:solidFill>
                <a:schemeClr val="tx1"/>
              </a:solidFill>
            </a:endParaRPr>
          </a:p>
        </p:txBody>
      </p:sp>
      <p:sp>
        <p:nvSpPr>
          <p:cNvPr id="19" name="Rectangle 18"/>
          <p:cNvSpPr/>
          <p:nvPr/>
        </p:nvSpPr>
        <p:spPr>
          <a:xfrm>
            <a:off x="1942606" y="1203229"/>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2 - </a:t>
            </a:r>
            <a:r>
              <a:rPr lang="en-CA" sz="400" dirty="0"/>
              <a:t>Complains that the above pains are present most of the time</a:t>
            </a:r>
            <a:endParaRPr lang="en-CA" sz="400" dirty="0">
              <a:solidFill>
                <a:schemeClr val="tx1"/>
              </a:solidFill>
            </a:endParaRPr>
          </a:p>
        </p:txBody>
      </p:sp>
      <p:sp>
        <p:nvSpPr>
          <p:cNvPr id="20" name="Rectangle 19"/>
          <p:cNvSpPr/>
          <p:nvPr/>
        </p:nvSpPr>
        <p:spPr>
          <a:xfrm>
            <a:off x="2851179" y="1203229"/>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3 - </a:t>
            </a:r>
            <a:r>
              <a:rPr lang="en-CA" sz="400" dirty="0"/>
              <a:t>Functional impairment results from the above pains</a:t>
            </a:r>
            <a:endParaRPr lang="en-CA" sz="400" dirty="0">
              <a:solidFill>
                <a:schemeClr val="tx1"/>
              </a:solidFill>
            </a:endParaRPr>
          </a:p>
        </p:txBody>
      </p:sp>
      <p:sp>
        <p:nvSpPr>
          <p:cNvPr id="112" name="Rectangle 111"/>
          <p:cNvSpPr/>
          <p:nvPr/>
        </p:nvSpPr>
        <p:spPr>
          <a:xfrm>
            <a:off x="9121723" y="714974"/>
            <a:ext cx="1080000" cy="25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Sometimes, along with depression or anxiety, people might lose interest in sex. This week, how has your interest in sex been?</a:t>
            </a:r>
            <a:endParaRPr lang="en-CA" sz="400" dirty="0">
              <a:solidFill>
                <a:schemeClr val="tx1"/>
              </a:solidFill>
            </a:endParaRPr>
          </a:p>
        </p:txBody>
      </p:sp>
      <p:sp>
        <p:nvSpPr>
          <p:cNvPr id="206" name="TextBox 205"/>
          <p:cNvSpPr txBox="1"/>
          <p:nvPr/>
        </p:nvSpPr>
        <p:spPr>
          <a:xfrm>
            <a:off x="1309263" y="570074"/>
            <a:ext cx="1008000" cy="0"/>
          </a:xfrm>
          <a:prstGeom prst="rect">
            <a:avLst/>
          </a:prstGeom>
          <a:noFill/>
        </p:spPr>
        <p:txBody>
          <a:bodyPr wrap="square" rtlCol="0">
            <a:spAutoFit/>
          </a:bodyPr>
          <a:lstStyle>
            <a:defPPr>
              <a:defRPr lang="en-US"/>
            </a:defPPr>
            <a:lvl1pPr algn="ctr">
              <a:defRPr b="1"/>
            </a:lvl1pPr>
          </a:lstStyle>
          <a:p>
            <a:r>
              <a:rPr lang="en-CA" sz="400" dirty="0"/>
              <a:t>Somatic Symptoms General -  </a:t>
            </a:r>
          </a:p>
          <a:p>
            <a:r>
              <a:rPr lang="en-CA" sz="400" dirty="0"/>
              <a:t>Somatic Complaints</a:t>
            </a:r>
          </a:p>
        </p:txBody>
      </p:sp>
      <p:sp>
        <p:nvSpPr>
          <p:cNvPr id="208" name="TextBox 207"/>
          <p:cNvSpPr txBox="1"/>
          <p:nvPr/>
        </p:nvSpPr>
        <p:spPr>
          <a:xfrm>
            <a:off x="5684745" y="570074"/>
            <a:ext cx="1021434" cy="0"/>
          </a:xfrm>
          <a:prstGeom prst="rect">
            <a:avLst/>
          </a:prstGeom>
          <a:noFill/>
        </p:spPr>
        <p:txBody>
          <a:bodyPr wrap="none" rtlCol="0">
            <a:spAutoFit/>
          </a:bodyPr>
          <a:lstStyle/>
          <a:p>
            <a:pPr algn="ctr"/>
            <a:r>
              <a:rPr lang="en-CA" sz="400" b="1" dirty="0"/>
              <a:t>Somatic Symptoms General -  </a:t>
            </a:r>
          </a:p>
          <a:p>
            <a:pPr algn="ctr"/>
            <a:r>
              <a:rPr lang="en-CA" sz="400" b="1" dirty="0"/>
              <a:t>Leaden Paralysis/Physical Energy</a:t>
            </a:r>
            <a:endParaRPr lang="en-CA" sz="400" b="1" dirty="0">
              <a:solidFill>
                <a:srgbClr val="C00000"/>
              </a:solidFill>
            </a:endParaRPr>
          </a:p>
        </p:txBody>
      </p:sp>
      <p:sp>
        <p:nvSpPr>
          <p:cNvPr id="500" name="Rectangle 499"/>
          <p:cNvSpPr/>
          <p:nvPr/>
        </p:nvSpPr>
        <p:spPr>
          <a:xfrm>
            <a:off x="9204660" y="2790896"/>
            <a:ext cx="1080000" cy="2059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Have you lost any weight since this (DEPRESSION) began?</a:t>
            </a:r>
            <a:endParaRPr lang="en-CA" sz="400" dirty="0">
              <a:solidFill>
                <a:schemeClr val="tx1"/>
              </a:solidFill>
            </a:endParaRPr>
          </a:p>
        </p:txBody>
      </p:sp>
      <p:sp>
        <p:nvSpPr>
          <p:cNvPr id="527" name="Rectangle 526"/>
          <p:cNvSpPr/>
          <p:nvPr/>
        </p:nvSpPr>
        <p:spPr>
          <a:xfrm>
            <a:off x="5575393" y="2749952"/>
            <a:ext cx="1080000" cy="2468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b="1" dirty="0"/>
              <a:t>Weight (Increase) Within The Last Two Weeks</a:t>
            </a:r>
            <a:endParaRPr lang="en-CA" sz="400" b="1" dirty="0">
              <a:solidFill>
                <a:schemeClr val="tx1"/>
              </a:solidFill>
            </a:endParaRPr>
          </a:p>
        </p:txBody>
      </p:sp>
      <p:sp>
        <p:nvSpPr>
          <p:cNvPr id="546" name="Flowchart: Internal Storage 545"/>
          <p:cNvSpPr/>
          <p:nvPr/>
        </p:nvSpPr>
        <p:spPr>
          <a:xfrm>
            <a:off x="7289679" y="4391193"/>
            <a:ext cx="556151" cy="180000"/>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Y</a:t>
            </a:r>
          </a:p>
        </p:txBody>
      </p:sp>
      <p:sp>
        <p:nvSpPr>
          <p:cNvPr id="553" name="Rectangle 552"/>
          <p:cNvSpPr/>
          <p:nvPr/>
        </p:nvSpPr>
        <p:spPr>
          <a:xfrm>
            <a:off x="1262633" y="2790896"/>
            <a:ext cx="1080000" cy="2059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400" dirty="0"/>
              <a:t>Have you felt easily rejected, slighted or criticized by others?</a:t>
            </a:r>
            <a:endParaRPr lang="en-CA" sz="400" b="1" dirty="0">
              <a:solidFill>
                <a:schemeClr val="tx1"/>
              </a:solidFill>
            </a:endParaRPr>
          </a:p>
        </p:txBody>
      </p:sp>
      <p:sp>
        <p:nvSpPr>
          <p:cNvPr id="555" name="Rectangle 554"/>
          <p:cNvSpPr/>
          <p:nvPr/>
        </p:nvSpPr>
        <p:spPr>
          <a:xfrm>
            <a:off x="176318" y="3138642"/>
            <a:ext cx="864000" cy="252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Has not felt easily rejected, slighted, criticized or hurt by others at all</a:t>
            </a:r>
            <a:endParaRPr lang="en-CA" sz="400" dirty="0">
              <a:solidFill>
                <a:schemeClr val="tx1"/>
              </a:solidFill>
            </a:endParaRPr>
          </a:p>
        </p:txBody>
      </p:sp>
      <p:sp>
        <p:nvSpPr>
          <p:cNvPr id="556" name="Rectangle 555"/>
          <p:cNvSpPr/>
          <p:nvPr/>
        </p:nvSpPr>
        <p:spPr>
          <a:xfrm>
            <a:off x="1070466" y="3138642"/>
            <a:ext cx="812162" cy="252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Occasionally feels rejected, slighted, criticized or hurt by others</a:t>
            </a:r>
            <a:endParaRPr lang="en-CA" sz="400" dirty="0">
              <a:solidFill>
                <a:schemeClr val="tx1"/>
              </a:solidFill>
            </a:endParaRPr>
          </a:p>
        </p:txBody>
      </p:sp>
      <p:sp>
        <p:nvSpPr>
          <p:cNvPr id="557" name="Rectangle 556"/>
          <p:cNvSpPr/>
          <p:nvPr/>
        </p:nvSpPr>
        <p:spPr>
          <a:xfrm>
            <a:off x="1920344" y="3138642"/>
            <a:ext cx="972000" cy="252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Often feels rejected, slighted, criticized or hurt by</a:t>
            </a:r>
          </a:p>
          <a:p>
            <a:r>
              <a:rPr lang="en-CA" sz="400" dirty="0"/>
              <a:t>others, but with only slight effects on social/occupational functioning</a:t>
            </a:r>
            <a:endParaRPr lang="en-CA" sz="400" dirty="0">
              <a:solidFill>
                <a:schemeClr val="tx1"/>
              </a:solidFill>
            </a:endParaRPr>
          </a:p>
        </p:txBody>
      </p:sp>
      <p:sp>
        <p:nvSpPr>
          <p:cNvPr id="558" name="Rectangle 557"/>
          <p:cNvSpPr/>
          <p:nvPr/>
        </p:nvSpPr>
        <p:spPr>
          <a:xfrm>
            <a:off x="2923423" y="3138642"/>
            <a:ext cx="1044000" cy="252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Often feels rejected, slighted, criticized or hurt by others that results in impaired social/occupational</a:t>
            </a:r>
          </a:p>
          <a:p>
            <a:r>
              <a:rPr lang="en-CA" sz="400" dirty="0"/>
              <a:t>functioning</a:t>
            </a:r>
            <a:endParaRPr lang="en-CA" sz="400" dirty="0">
              <a:solidFill>
                <a:schemeClr val="tx1"/>
              </a:solidFill>
            </a:endParaRPr>
          </a:p>
        </p:txBody>
      </p:sp>
      <p:sp>
        <p:nvSpPr>
          <p:cNvPr id="564" name="TextBox 563"/>
          <p:cNvSpPr txBox="1"/>
          <p:nvPr/>
        </p:nvSpPr>
        <p:spPr>
          <a:xfrm>
            <a:off x="5766842" y="2614531"/>
            <a:ext cx="756938" cy="0"/>
          </a:xfrm>
          <a:prstGeom prst="rect">
            <a:avLst/>
          </a:prstGeom>
        </p:spPr>
        <p:txBody>
          <a:bodyPr wrap="none">
            <a:spAutoFit/>
          </a:bodyPr>
          <a:lstStyle>
            <a:defPPr>
              <a:defRPr lang="en-US"/>
            </a:defPPr>
            <a:lvl1pPr algn="ctr">
              <a:defRPr b="1">
                <a:solidFill>
                  <a:schemeClr val="tx2"/>
                </a:solidFill>
              </a:defRPr>
            </a:lvl1pPr>
          </a:lstStyle>
          <a:p>
            <a:r>
              <a:rPr lang="en-CA" sz="400" dirty="0"/>
              <a:t>Weight (Increase) With</a:t>
            </a:r>
          </a:p>
          <a:p>
            <a:r>
              <a:rPr lang="en-CA" sz="400" dirty="0"/>
              <a:t>in The Last Two Weeks</a:t>
            </a:r>
          </a:p>
        </p:txBody>
      </p:sp>
      <p:sp>
        <p:nvSpPr>
          <p:cNvPr id="596" name="Pentagon 595"/>
          <p:cNvSpPr/>
          <p:nvPr/>
        </p:nvSpPr>
        <p:spPr>
          <a:xfrm>
            <a:off x="608318" y="273260"/>
            <a:ext cx="336138" cy="21169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400" dirty="0"/>
          </a:p>
        </p:txBody>
      </p:sp>
      <p:sp>
        <p:nvSpPr>
          <p:cNvPr id="623" name="Flowchart: Decision 622"/>
          <p:cNvSpPr/>
          <p:nvPr/>
        </p:nvSpPr>
        <p:spPr>
          <a:xfrm>
            <a:off x="6603437" y="3925672"/>
            <a:ext cx="648000" cy="252000"/>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X&gt;=Y</a:t>
            </a:r>
          </a:p>
        </p:txBody>
      </p:sp>
      <p:sp>
        <p:nvSpPr>
          <p:cNvPr id="627" name="Flowchart: Internal Storage 626"/>
          <p:cNvSpPr/>
          <p:nvPr/>
        </p:nvSpPr>
        <p:spPr>
          <a:xfrm>
            <a:off x="6123481" y="4390479"/>
            <a:ext cx="556151" cy="180000"/>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641" name="TextBox 640"/>
          <p:cNvSpPr txBox="1"/>
          <p:nvPr/>
        </p:nvSpPr>
        <p:spPr>
          <a:xfrm>
            <a:off x="6579779" y="4141968"/>
            <a:ext cx="97518" cy="153888"/>
          </a:xfrm>
          <a:prstGeom prst="rect">
            <a:avLst/>
          </a:prstGeom>
          <a:noFill/>
        </p:spPr>
        <p:txBody>
          <a:bodyPr wrap="square" rtlCol="0">
            <a:spAutoFit/>
          </a:bodyPr>
          <a:lstStyle/>
          <a:p>
            <a:r>
              <a:rPr lang="en-CA" sz="400" dirty="0"/>
              <a:t>Y</a:t>
            </a:r>
          </a:p>
        </p:txBody>
      </p:sp>
      <p:sp>
        <p:nvSpPr>
          <p:cNvPr id="355" name="TextBox 354"/>
          <p:cNvSpPr txBox="1"/>
          <p:nvPr/>
        </p:nvSpPr>
        <p:spPr>
          <a:xfrm>
            <a:off x="9121723" y="570074"/>
            <a:ext cx="1008000" cy="0"/>
          </a:xfrm>
          <a:prstGeom prst="rect">
            <a:avLst/>
          </a:prstGeom>
          <a:noFill/>
        </p:spPr>
        <p:txBody>
          <a:bodyPr wrap="square" rtlCol="0">
            <a:spAutoFit/>
          </a:bodyPr>
          <a:lstStyle/>
          <a:p>
            <a:pPr algn="ctr"/>
            <a:r>
              <a:rPr lang="en-CA" sz="400" b="1" dirty="0">
                <a:solidFill>
                  <a:schemeClr val="bg1">
                    <a:lumMod val="50000"/>
                  </a:schemeClr>
                </a:solidFill>
              </a:rPr>
              <a:t>Genital Symptoms - Sexual Interest</a:t>
            </a:r>
          </a:p>
        </p:txBody>
      </p:sp>
      <p:sp>
        <p:nvSpPr>
          <p:cNvPr id="11" name="Rectangle 10"/>
          <p:cNvSpPr/>
          <p:nvPr/>
        </p:nvSpPr>
        <p:spPr>
          <a:xfrm>
            <a:off x="9153912" y="2614531"/>
            <a:ext cx="1157689" cy="0"/>
          </a:xfrm>
          <a:prstGeom prst="rect">
            <a:avLst/>
          </a:prstGeom>
        </p:spPr>
        <p:txBody>
          <a:bodyPr wrap="none">
            <a:spAutoFit/>
          </a:bodyPr>
          <a:lstStyle/>
          <a:p>
            <a:pPr algn="ctr"/>
            <a:r>
              <a:rPr lang="en-CA" sz="400" b="1" dirty="0">
                <a:solidFill>
                  <a:schemeClr val="tx2"/>
                </a:solidFill>
              </a:rPr>
              <a:t>Weight (Decrease) Within The Last Two</a:t>
            </a:r>
          </a:p>
          <a:p>
            <a:pPr algn="ctr"/>
            <a:r>
              <a:rPr lang="en-CA" sz="400" b="1" dirty="0">
                <a:solidFill>
                  <a:schemeClr val="tx2"/>
                </a:solidFill>
              </a:rPr>
              <a:t>Weeks</a:t>
            </a:r>
            <a:endParaRPr lang="en-CA" sz="400" dirty="0">
              <a:solidFill>
                <a:schemeClr val="tx2"/>
              </a:solidFill>
            </a:endParaRPr>
          </a:p>
        </p:txBody>
      </p:sp>
      <p:sp>
        <p:nvSpPr>
          <p:cNvPr id="12" name="Rectangle 11"/>
          <p:cNvSpPr/>
          <p:nvPr/>
        </p:nvSpPr>
        <p:spPr>
          <a:xfrm>
            <a:off x="1518866" y="2614531"/>
            <a:ext cx="787395" cy="0"/>
          </a:xfrm>
          <a:prstGeom prst="rect">
            <a:avLst/>
          </a:prstGeom>
        </p:spPr>
        <p:txBody>
          <a:bodyPr wrap="none">
            <a:spAutoFit/>
          </a:bodyPr>
          <a:lstStyle/>
          <a:p>
            <a:r>
              <a:rPr lang="en-CA" sz="400" b="1" dirty="0">
                <a:solidFill>
                  <a:srgbClr val="0070C0"/>
                </a:solidFill>
              </a:rPr>
              <a:t>Interpersonal Sensitivity</a:t>
            </a:r>
            <a:endParaRPr lang="en-CA" sz="400" dirty="0">
              <a:solidFill>
                <a:srgbClr val="0070C0"/>
              </a:solidFill>
            </a:endParaRPr>
          </a:p>
        </p:txBody>
      </p:sp>
      <p:sp>
        <p:nvSpPr>
          <p:cNvPr id="14" name="Flowchart: Decision 13"/>
          <p:cNvSpPr/>
          <p:nvPr/>
        </p:nvSpPr>
        <p:spPr>
          <a:xfrm>
            <a:off x="1389098" y="4864131"/>
            <a:ext cx="1080000" cy="720000"/>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48&lt;Score&lt;=84</a:t>
            </a:r>
          </a:p>
        </p:txBody>
      </p:sp>
      <p:sp>
        <p:nvSpPr>
          <p:cNvPr id="56" name="Flowchart: Display 55"/>
          <p:cNvSpPr/>
          <p:nvPr/>
        </p:nvSpPr>
        <p:spPr>
          <a:xfrm>
            <a:off x="1566694" y="5778679"/>
            <a:ext cx="720000" cy="374721"/>
          </a:xfrm>
          <a:prstGeom prst="flowChartDisplay">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400" b="1" dirty="0">
                <a:solidFill>
                  <a:schemeClr val="bg1">
                    <a:lumMod val="95000"/>
                  </a:schemeClr>
                </a:solidFill>
              </a:rPr>
              <a:t>Severity=4</a:t>
            </a:r>
            <a:br>
              <a:rPr lang="en-CA" sz="400" b="1" dirty="0">
                <a:solidFill>
                  <a:schemeClr val="bg1">
                    <a:lumMod val="95000"/>
                  </a:schemeClr>
                </a:solidFill>
              </a:rPr>
            </a:br>
            <a:r>
              <a:rPr lang="en-CA" sz="400" b="1" dirty="0">
                <a:solidFill>
                  <a:schemeClr val="bg1">
                    <a:lumMod val="95000"/>
                  </a:schemeClr>
                </a:solidFill>
              </a:rPr>
              <a:t/>
            </a:r>
            <a:br>
              <a:rPr lang="en-CA" sz="400" b="1" dirty="0">
                <a:solidFill>
                  <a:schemeClr val="bg1">
                    <a:lumMod val="95000"/>
                  </a:schemeClr>
                </a:solidFill>
              </a:rPr>
            </a:br>
            <a:r>
              <a:rPr lang="en-CA" sz="400" b="1" dirty="0">
                <a:solidFill>
                  <a:schemeClr val="bg1">
                    <a:lumMod val="95000"/>
                  </a:schemeClr>
                </a:solidFill>
              </a:rPr>
              <a:t>Very Severe  Depression</a:t>
            </a:r>
          </a:p>
        </p:txBody>
      </p:sp>
      <p:sp>
        <p:nvSpPr>
          <p:cNvPr id="436" name="Flowchart: Decision 435"/>
          <p:cNvSpPr/>
          <p:nvPr/>
        </p:nvSpPr>
        <p:spPr>
          <a:xfrm>
            <a:off x="3178010" y="4864130"/>
            <a:ext cx="1080000" cy="720000"/>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38&lt;Score&lt;=48</a:t>
            </a:r>
          </a:p>
        </p:txBody>
      </p:sp>
      <p:sp>
        <p:nvSpPr>
          <p:cNvPr id="439" name="Flowchart: Display 438"/>
          <p:cNvSpPr/>
          <p:nvPr/>
        </p:nvSpPr>
        <p:spPr>
          <a:xfrm>
            <a:off x="3354018" y="5778679"/>
            <a:ext cx="720000" cy="374721"/>
          </a:xfrm>
          <a:prstGeom prst="flowChartDisplay">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400" b="1" dirty="0">
                <a:solidFill>
                  <a:schemeClr val="bg1">
                    <a:lumMod val="95000"/>
                  </a:schemeClr>
                </a:solidFill>
              </a:rPr>
              <a:t>Severity=3</a:t>
            </a:r>
            <a:br>
              <a:rPr lang="en-CA" sz="400" b="1" dirty="0">
                <a:solidFill>
                  <a:schemeClr val="bg1">
                    <a:lumMod val="95000"/>
                  </a:schemeClr>
                </a:solidFill>
              </a:rPr>
            </a:br>
            <a:r>
              <a:rPr lang="en-CA" sz="400" b="1" dirty="0">
                <a:solidFill>
                  <a:schemeClr val="bg1">
                    <a:lumMod val="95000"/>
                  </a:schemeClr>
                </a:solidFill>
              </a:rPr>
              <a:t/>
            </a:r>
            <a:br>
              <a:rPr lang="en-CA" sz="400" b="1" dirty="0">
                <a:solidFill>
                  <a:schemeClr val="bg1">
                    <a:lumMod val="95000"/>
                  </a:schemeClr>
                </a:solidFill>
              </a:rPr>
            </a:br>
            <a:r>
              <a:rPr lang="en-CA" sz="400" b="1" dirty="0">
                <a:solidFill>
                  <a:schemeClr val="bg1">
                    <a:lumMod val="95000"/>
                  </a:schemeClr>
                </a:solidFill>
              </a:rPr>
              <a:t>Severe Depression</a:t>
            </a:r>
          </a:p>
        </p:txBody>
      </p:sp>
      <p:sp>
        <p:nvSpPr>
          <p:cNvPr id="497" name="Flowchart: Decision 496"/>
          <p:cNvSpPr/>
          <p:nvPr/>
        </p:nvSpPr>
        <p:spPr>
          <a:xfrm>
            <a:off x="4937604" y="4867237"/>
            <a:ext cx="1080000" cy="720000"/>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25&lt;Score&lt;=38</a:t>
            </a:r>
          </a:p>
        </p:txBody>
      </p:sp>
      <p:sp>
        <p:nvSpPr>
          <p:cNvPr id="516" name="Flowchart: Display 515"/>
          <p:cNvSpPr/>
          <p:nvPr/>
        </p:nvSpPr>
        <p:spPr>
          <a:xfrm>
            <a:off x="5118921" y="5778678"/>
            <a:ext cx="720000" cy="374721"/>
          </a:xfrm>
          <a:prstGeom prst="flowChartDisplay">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400" b="1" dirty="0">
                <a:solidFill>
                  <a:schemeClr val="bg1">
                    <a:lumMod val="95000"/>
                  </a:schemeClr>
                </a:solidFill>
              </a:rPr>
              <a:t>Severity=2 </a:t>
            </a:r>
            <a:br>
              <a:rPr lang="en-CA" sz="400" b="1" dirty="0">
                <a:solidFill>
                  <a:schemeClr val="bg1">
                    <a:lumMod val="95000"/>
                  </a:schemeClr>
                </a:solidFill>
              </a:rPr>
            </a:br>
            <a:r>
              <a:rPr lang="en-CA" sz="400" b="1" dirty="0">
                <a:solidFill>
                  <a:schemeClr val="bg1">
                    <a:lumMod val="95000"/>
                  </a:schemeClr>
                </a:solidFill>
              </a:rPr>
              <a:t/>
            </a:r>
            <a:br>
              <a:rPr lang="en-CA" sz="400" b="1" dirty="0">
                <a:solidFill>
                  <a:schemeClr val="bg1">
                    <a:lumMod val="95000"/>
                  </a:schemeClr>
                </a:solidFill>
              </a:rPr>
            </a:br>
            <a:r>
              <a:rPr lang="en-CA" sz="400" b="1" dirty="0">
                <a:solidFill>
                  <a:schemeClr val="bg1">
                    <a:lumMod val="95000"/>
                  </a:schemeClr>
                </a:solidFill>
              </a:rPr>
              <a:t>Moderate Depression</a:t>
            </a:r>
          </a:p>
        </p:txBody>
      </p:sp>
      <p:sp>
        <p:nvSpPr>
          <p:cNvPr id="517" name="Flowchart: Decision 516"/>
          <p:cNvSpPr/>
          <p:nvPr/>
        </p:nvSpPr>
        <p:spPr>
          <a:xfrm>
            <a:off x="6720885" y="4867907"/>
            <a:ext cx="1080000" cy="720000"/>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13&lt;Score&lt;=25</a:t>
            </a:r>
          </a:p>
        </p:txBody>
      </p:sp>
      <p:sp>
        <p:nvSpPr>
          <p:cNvPr id="572" name="Flowchart: Display 571"/>
          <p:cNvSpPr/>
          <p:nvPr/>
        </p:nvSpPr>
        <p:spPr>
          <a:xfrm>
            <a:off x="6906294" y="5764389"/>
            <a:ext cx="720000" cy="374721"/>
          </a:xfrm>
          <a:prstGeom prst="flowChartDisplay">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400" b="1" dirty="0">
                <a:solidFill>
                  <a:schemeClr val="bg1">
                    <a:lumMod val="95000"/>
                  </a:schemeClr>
                </a:solidFill>
              </a:rPr>
              <a:t>Severity=1</a:t>
            </a:r>
            <a:br>
              <a:rPr lang="en-CA" sz="400" b="1" dirty="0">
                <a:solidFill>
                  <a:schemeClr val="bg1">
                    <a:lumMod val="95000"/>
                  </a:schemeClr>
                </a:solidFill>
              </a:rPr>
            </a:br>
            <a:r>
              <a:rPr lang="en-CA" sz="400" b="1" dirty="0">
                <a:solidFill>
                  <a:schemeClr val="bg1">
                    <a:lumMod val="95000"/>
                  </a:schemeClr>
                </a:solidFill>
              </a:rPr>
              <a:t/>
            </a:r>
            <a:br>
              <a:rPr lang="en-CA" sz="400" b="1" dirty="0">
                <a:solidFill>
                  <a:schemeClr val="bg1">
                    <a:lumMod val="95000"/>
                  </a:schemeClr>
                </a:solidFill>
              </a:rPr>
            </a:br>
            <a:r>
              <a:rPr lang="en-CA" sz="400" b="1" dirty="0">
                <a:solidFill>
                  <a:schemeClr val="bg1">
                    <a:lumMod val="95000"/>
                  </a:schemeClr>
                </a:solidFill>
              </a:rPr>
              <a:t>Mild Depression</a:t>
            </a:r>
          </a:p>
        </p:txBody>
      </p:sp>
      <p:sp>
        <p:nvSpPr>
          <p:cNvPr id="587" name="Flowchart: Display 586"/>
          <p:cNvSpPr/>
          <p:nvPr/>
        </p:nvSpPr>
        <p:spPr>
          <a:xfrm>
            <a:off x="8433912" y="5040080"/>
            <a:ext cx="720000" cy="374721"/>
          </a:xfrm>
          <a:prstGeom prst="flowChartDisplay">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400" b="1" dirty="0">
                <a:solidFill>
                  <a:schemeClr val="bg1">
                    <a:lumMod val="95000"/>
                  </a:schemeClr>
                </a:solidFill>
              </a:rPr>
              <a:t>Severity=0</a:t>
            </a:r>
          </a:p>
          <a:p>
            <a:pPr algn="ctr"/>
            <a:r>
              <a:rPr lang="en-CA" sz="400" b="1" dirty="0">
                <a:solidFill>
                  <a:schemeClr val="bg1">
                    <a:lumMod val="95000"/>
                  </a:schemeClr>
                </a:solidFill>
              </a:rPr>
              <a:t/>
            </a:r>
            <a:br>
              <a:rPr lang="en-CA" sz="400" b="1" dirty="0">
                <a:solidFill>
                  <a:schemeClr val="bg1">
                    <a:lumMod val="95000"/>
                  </a:schemeClr>
                </a:solidFill>
              </a:rPr>
            </a:br>
            <a:r>
              <a:rPr lang="en-CA" sz="400" b="1" dirty="0">
                <a:solidFill>
                  <a:schemeClr val="bg1">
                    <a:lumMod val="95000"/>
                  </a:schemeClr>
                </a:solidFill>
              </a:rPr>
              <a:t>No Depression</a:t>
            </a:r>
          </a:p>
        </p:txBody>
      </p:sp>
      <p:sp>
        <p:nvSpPr>
          <p:cNvPr id="588" name="TextBox 587"/>
          <p:cNvSpPr txBox="1"/>
          <p:nvPr/>
        </p:nvSpPr>
        <p:spPr>
          <a:xfrm>
            <a:off x="2235468" y="5541809"/>
            <a:ext cx="97518" cy="169277"/>
          </a:xfrm>
          <a:prstGeom prst="rect">
            <a:avLst/>
          </a:prstGeom>
          <a:noFill/>
        </p:spPr>
        <p:txBody>
          <a:bodyPr wrap="square" rtlCol="0">
            <a:spAutoFit/>
          </a:bodyPr>
          <a:lstStyle/>
          <a:p>
            <a:r>
              <a:rPr lang="en-CA" sz="500" dirty="0"/>
              <a:t>Y</a:t>
            </a:r>
          </a:p>
        </p:txBody>
      </p:sp>
      <p:sp>
        <p:nvSpPr>
          <p:cNvPr id="590" name="TextBox 589"/>
          <p:cNvSpPr txBox="1"/>
          <p:nvPr/>
        </p:nvSpPr>
        <p:spPr>
          <a:xfrm>
            <a:off x="4550350" y="5034701"/>
            <a:ext cx="97518" cy="169277"/>
          </a:xfrm>
          <a:prstGeom prst="rect">
            <a:avLst/>
          </a:prstGeom>
          <a:noFill/>
        </p:spPr>
        <p:txBody>
          <a:bodyPr wrap="square" rtlCol="0">
            <a:spAutoFit/>
          </a:bodyPr>
          <a:lstStyle/>
          <a:p>
            <a:r>
              <a:rPr lang="en-CA" sz="500" dirty="0"/>
              <a:t>N</a:t>
            </a:r>
          </a:p>
        </p:txBody>
      </p:sp>
      <p:sp>
        <p:nvSpPr>
          <p:cNvPr id="600" name="TextBox 599"/>
          <p:cNvSpPr txBox="1"/>
          <p:nvPr/>
        </p:nvSpPr>
        <p:spPr>
          <a:xfrm>
            <a:off x="7221481" y="4125178"/>
            <a:ext cx="97236" cy="153888"/>
          </a:xfrm>
          <a:prstGeom prst="rect">
            <a:avLst/>
          </a:prstGeom>
          <a:noFill/>
        </p:spPr>
        <p:txBody>
          <a:bodyPr wrap="square" rtlCol="0">
            <a:spAutoFit/>
          </a:bodyPr>
          <a:lstStyle/>
          <a:p>
            <a:r>
              <a:rPr lang="en-CA" sz="400" dirty="0"/>
              <a:t>N</a:t>
            </a:r>
          </a:p>
        </p:txBody>
      </p:sp>
      <p:sp>
        <p:nvSpPr>
          <p:cNvPr id="2" name="Bevel 1">
            <a:hlinkClick r:id="" action="ppaction://noaction"/>
          </p:cNvPr>
          <p:cNvSpPr/>
          <p:nvPr/>
        </p:nvSpPr>
        <p:spPr>
          <a:xfrm>
            <a:off x="10665863" y="6045125"/>
            <a:ext cx="1260000" cy="504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500" b="1" dirty="0">
                <a:hlinkClick r:id="" action="ppaction://noaction"/>
              </a:rPr>
              <a:t>Go Back</a:t>
            </a:r>
            <a:endParaRPr lang="en-CA" sz="1500" b="1" dirty="0"/>
          </a:p>
        </p:txBody>
      </p:sp>
      <p:cxnSp>
        <p:nvCxnSpPr>
          <p:cNvPr id="6" name="Elbow Connector 5"/>
          <p:cNvCxnSpPr>
            <a:stCxn id="596" idx="3"/>
            <a:endCxn id="7" idx="1"/>
          </p:cNvCxnSpPr>
          <p:nvPr/>
        </p:nvCxnSpPr>
        <p:spPr>
          <a:xfrm>
            <a:off x="944456" y="379108"/>
            <a:ext cx="364807" cy="461866"/>
          </a:xfrm>
          <a:prstGeom prst="bent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a:off x="4064249" y="1203229"/>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0 - </a:t>
            </a:r>
            <a:r>
              <a:rPr lang="en-CA" sz="400" dirty="0"/>
              <a:t>Does not experience the physical sensation of</a:t>
            </a:r>
          </a:p>
          <a:p>
            <a:r>
              <a:rPr lang="en-CA" sz="400" dirty="0"/>
              <a:t>feeling weighted down and without physical energy</a:t>
            </a:r>
            <a:endParaRPr lang="en-CA" sz="400" dirty="0">
              <a:solidFill>
                <a:schemeClr val="tx1"/>
              </a:solidFill>
            </a:endParaRPr>
          </a:p>
        </p:txBody>
      </p:sp>
      <p:sp>
        <p:nvSpPr>
          <p:cNvPr id="235" name="Rectangle 234"/>
          <p:cNvSpPr/>
          <p:nvPr/>
        </p:nvSpPr>
        <p:spPr>
          <a:xfrm>
            <a:off x="4951588" y="1203229"/>
            <a:ext cx="1008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1 - </a:t>
            </a:r>
            <a:r>
              <a:rPr lang="en-CA" sz="400" dirty="0"/>
              <a:t>Occasionally experiences periods of feeling physically weighted down and without physical energy, but without a negative effect on work, school, or activity level</a:t>
            </a:r>
            <a:endParaRPr lang="en-CA" sz="400" dirty="0">
              <a:solidFill>
                <a:schemeClr val="tx1"/>
              </a:solidFill>
            </a:endParaRPr>
          </a:p>
        </p:txBody>
      </p:sp>
      <p:sp>
        <p:nvSpPr>
          <p:cNvPr id="236" name="Rectangle 235"/>
          <p:cNvSpPr/>
          <p:nvPr/>
        </p:nvSpPr>
        <p:spPr>
          <a:xfrm>
            <a:off x="5978066" y="1203229"/>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2 - </a:t>
            </a:r>
            <a:r>
              <a:rPr lang="en-CA" sz="400" dirty="0"/>
              <a:t>Feels physically weighted down (without physical energy) more than half the time</a:t>
            </a:r>
            <a:endParaRPr lang="en-CA" sz="400" dirty="0">
              <a:solidFill>
                <a:schemeClr val="tx1"/>
              </a:solidFill>
            </a:endParaRPr>
          </a:p>
        </p:txBody>
      </p:sp>
      <p:sp>
        <p:nvSpPr>
          <p:cNvPr id="237" name="Rectangle 236"/>
          <p:cNvSpPr/>
          <p:nvPr/>
        </p:nvSpPr>
        <p:spPr>
          <a:xfrm>
            <a:off x="6863663" y="1203229"/>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solidFill>
                  <a:schemeClr val="tx1"/>
                </a:solidFill>
              </a:rPr>
              <a:t>3 - </a:t>
            </a:r>
            <a:r>
              <a:rPr lang="en-CA" sz="400" dirty="0"/>
              <a:t>Feels physically weighted down (without physical energy) most of the time, several hours per day, several days per week</a:t>
            </a:r>
            <a:endParaRPr lang="en-CA" sz="400" dirty="0">
              <a:solidFill>
                <a:schemeClr val="tx1"/>
              </a:solidFill>
            </a:endParaRPr>
          </a:p>
        </p:txBody>
      </p:sp>
      <p:sp>
        <p:nvSpPr>
          <p:cNvPr id="238" name="Rectangle 237"/>
          <p:cNvSpPr/>
          <p:nvPr/>
        </p:nvSpPr>
        <p:spPr>
          <a:xfrm>
            <a:off x="7967414" y="1203229"/>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Has usual interest in or derives usual pleasure from sex</a:t>
            </a:r>
            <a:endParaRPr lang="en-CA" sz="400" dirty="0">
              <a:solidFill>
                <a:schemeClr val="tx1"/>
              </a:solidFill>
            </a:endParaRPr>
          </a:p>
        </p:txBody>
      </p:sp>
      <p:sp>
        <p:nvSpPr>
          <p:cNvPr id="239" name="Rectangle 238"/>
          <p:cNvSpPr/>
          <p:nvPr/>
        </p:nvSpPr>
        <p:spPr>
          <a:xfrm>
            <a:off x="8872817" y="1203229"/>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Has near usual interest in or derives some pleasure from sex</a:t>
            </a:r>
            <a:endParaRPr lang="en-CA" sz="400" dirty="0">
              <a:solidFill>
                <a:schemeClr val="tx1"/>
              </a:solidFill>
            </a:endParaRPr>
          </a:p>
        </p:txBody>
      </p:sp>
      <p:sp>
        <p:nvSpPr>
          <p:cNvPr id="240" name="Rectangle 239"/>
          <p:cNvSpPr/>
          <p:nvPr/>
        </p:nvSpPr>
        <p:spPr>
          <a:xfrm>
            <a:off x="9775069" y="1203229"/>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Has little desire for or rarely derives pleasure from</a:t>
            </a:r>
          </a:p>
          <a:p>
            <a:r>
              <a:rPr lang="en-CA" sz="400" dirty="0"/>
              <a:t>sex</a:t>
            </a:r>
            <a:endParaRPr lang="en-CA" sz="400" dirty="0">
              <a:solidFill>
                <a:schemeClr val="tx1"/>
              </a:solidFill>
            </a:endParaRPr>
          </a:p>
        </p:txBody>
      </p:sp>
      <p:sp>
        <p:nvSpPr>
          <p:cNvPr id="241" name="Rectangle 240"/>
          <p:cNvSpPr/>
          <p:nvPr/>
        </p:nvSpPr>
        <p:spPr>
          <a:xfrm>
            <a:off x="10672698" y="1203229"/>
            <a:ext cx="864000" cy="324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Has absolutely no interest in or derives no pleasure from sex</a:t>
            </a:r>
            <a:endParaRPr lang="en-CA" sz="400" dirty="0">
              <a:solidFill>
                <a:schemeClr val="tx1"/>
              </a:solidFill>
            </a:endParaRPr>
          </a:p>
        </p:txBody>
      </p:sp>
      <p:sp>
        <p:nvSpPr>
          <p:cNvPr id="242" name="Rectangle 241"/>
          <p:cNvSpPr/>
          <p:nvPr/>
        </p:nvSpPr>
        <p:spPr>
          <a:xfrm>
            <a:off x="7964679" y="3138642"/>
            <a:ext cx="864000" cy="252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Has experienced no weight change</a:t>
            </a:r>
            <a:endParaRPr lang="en-CA" sz="400" dirty="0">
              <a:solidFill>
                <a:schemeClr val="tx1"/>
              </a:solidFill>
            </a:endParaRPr>
          </a:p>
        </p:txBody>
      </p:sp>
      <p:sp>
        <p:nvSpPr>
          <p:cNvPr id="243" name="Rectangle 242"/>
          <p:cNvSpPr/>
          <p:nvPr/>
        </p:nvSpPr>
        <p:spPr>
          <a:xfrm>
            <a:off x="8868757" y="3138642"/>
            <a:ext cx="864000" cy="252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Feels as if some slight weight loss occurred</a:t>
            </a:r>
            <a:endParaRPr lang="en-CA" sz="400" dirty="0">
              <a:solidFill>
                <a:schemeClr val="tx1"/>
              </a:solidFill>
            </a:endParaRPr>
          </a:p>
        </p:txBody>
      </p:sp>
      <p:sp>
        <p:nvSpPr>
          <p:cNvPr id="244" name="Rectangle 243"/>
          <p:cNvSpPr/>
          <p:nvPr/>
        </p:nvSpPr>
        <p:spPr>
          <a:xfrm>
            <a:off x="9780053" y="3138642"/>
            <a:ext cx="864000" cy="252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Has lost 2 pounds or more</a:t>
            </a:r>
            <a:endParaRPr lang="en-CA" sz="400" dirty="0">
              <a:solidFill>
                <a:schemeClr val="tx1"/>
              </a:solidFill>
            </a:endParaRPr>
          </a:p>
        </p:txBody>
      </p:sp>
      <p:sp>
        <p:nvSpPr>
          <p:cNvPr id="245" name="Rectangle 244"/>
          <p:cNvSpPr/>
          <p:nvPr/>
        </p:nvSpPr>
        <p:spPr>
          <a:xfrm>
            <a:off x="10672698" y="3138642"/>
            <a:ext cx="864000" cy="252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lost 5 pounds or more</a:t>
            </a:r>
            <a:endParaRPr lang="en-CA" sz="400" dirty="0">
              <a:solidFill>
                <a:schemeClr val="tx1"/>
              </a:solidFill>
            </a:endParaRPr>
          </a:p>
        </p:txBody>
      </p:sp>
      <p:sp>
        <p:nvSpPr>
          <p:cNvPr id="246" name="Rectangle 245"/>
          <p:cNvSpPr/>
          <p:nvPr/>
        </p:nvSpPr>
        <p:spPr>
          <a:xfrm>
            <a:off x="4171504" y="3138642"/>
            <a:ext cx="864000" cy="252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0  - Has experienced no weight change</a:t>
            </a:r>
            <a:endParaRPr lang="en-CA" sz="400" dirty="0">
              <a:solidFill>
                <a:schemeClr val="tx1"/>
              </a:solidFill>
            </a:endParaRPr>
          </a:p>
        </p:txBody>
      </p:sp>
      <p:sp>
        <p:nvSpPr>
          <p:cNvPr id="247" name="Rectangle 246"/>
          <p:cNvSpPr/>
          <p:nvPr/>
        </p:nvSpPr>
        <p:spPr>
          <a:xfrm>
            <a:off x="5075722" y="3138642"/>
            <a:ext cx="864000" cy="252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1 - Feels as if some slight weight gain has occurred</a:t>
            </a:r>
            <a:endParaRPr lang="en-CA" sz="400" dirty="0">
              <a:solidFill>
                <a:schemeClr val="tx1"/>
              </a:solidFill>
            </a:endParaRPr>
          </a:p>
        </p:txBody>
      </p:sp>
      <p:sp>
        <p:nvSpPr>
          <p:cNvPr id="248" name="Rectangle 247"/>
          <p:cNvSpPr/>
          <p:nvPr/>
        </p:nvSpPr>
        <p:spPr>
          <a:xfrm>
            <a:off x="5977438" y="3138642"/>
            <a:ext cx="864000" cy="252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2 - Has gained 2 pounds or more</a:t>
            </a:r>
            <a:endParaRPr lang="en-CA" sz="400" dirty="0">
              <a:solidFill>
                <a:schemeClr val="tx1"/>
              </a:solidFill>
            </a:endParaRPr>
          </a:p>
        </p:txBody>
      </p:sp>
      <p:sp>
        <p:nvSpPr>
          <p:cNvPr id="249" name="Rectangle 248"/>
          <p:cNvSpPr/>
          <p:nvPr/>
        </p:nvSpPr>
        <p:spPr>
          <a:xfrm>
            <a:off x="6865735" y="3138642"/>
            <a:ext cx="864000" cy="252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CA" sz="400" dirty="0"/>
              <a:t>3 - Has gained 5 pounds or more</a:t>
            </a:r>
            <a:endParaRPr lang="en-CA" sz="400" dirty="0">
              <a:solidFill>
                <a:schemeClr val="tx1"/>
              </a:solidFill>
            </a:endParaRPr>
          </a:p>
        </p:txBody>
      </p:sp>
      <p:cxnSp>
        <p:nvCxnSpPr>
          <p:cNvPr id="250" name="Straight Arrow Connector 249"/>
          <p:cNvCxnSpPr>
            <a:stCxn id="17" idx="2"/>
          </p:cNvCxnSpPr>
          <p:nvPr/>
        </p:nvCxnSpPr>
        <p:spPr>
          <a:xfrm>
            <a:off x="608318" y="1527229"/>
            <a:ext cx="208564" cy="21080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1" name="Straight Connector 250"/>
          <p:cNvCxnSpPr/>
          <p:nvPr/>
        </p:nvCxnSpPr>
        <p:spPr>
          <a:xfrm flipV="1">
            <a:off x="818295" y="1724936"/>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2" name="Straight Arrow Connector 251"/>
          <p:cNvCxnSpPr/>
          <p:nvPr/>
        </p:nvCxnSpPr>
        <p:spPr>
          <a:xfrm>
            <a:off x="1509104" y="1582139"/>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3" name="Straight Arrow Connector 252"/>
          <p:cNvCxnSpPr>
            <a:stCxn id="20" idx="2"/>
          </p:cNvCxnSpPr>
          <p:nvPr/>
        </p:nvCxnSpPr>
        <p:spPr>
          <a:xfrm flipH="1">
            <a:off x="3173908" y="1527229"/>
            <a:ext cx="109271" cy="19514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8" name="Flowchart: Internal Storage 267"/>
          <p:cNvSpPr/>
          <p:nvPr/>
        </p:nvSpPr>
        <p:spPr>
          <a:xfrm>
            <a:off x="1656602" y="2254358"/>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270" name="TextBox 269"/>
          <p:cNvSpPr txBox="1"/>
          <p:nvPr/>
        </p:nvSpPr>
        <p:spPr>
          <a:xfrm>
            <a:off x="1666628" y="1560792"/>
            <a:ext cx="216000" cy="180000"/>
          </a:xfrm>
          <a:prstGeom prst="rect">
            <a:avLst/>
          </a:prstGeom>
          <a:noFill/>
        </p:spPr>
        <p:txBody>
          <a:bodyPr wrap="none" rtlCol="0">
            <a:spAutoFit/>
          </a:bodyPr>
          <a:lstStyle/>
          <a:p>
            <a:r>
              <a:rPr lang="en-CA" sz="400" dirty="0"/>
              <a:t>1</a:t>
            </a:r>
          </a:p>
        </p:txBody>
      </p:sp>
      <p:sp>
        <p:nvSpPr>
          <p:cNvPr id="271" name="TextBox 270"/>
          <p:cNvSpPr txBox="1"/>
          <p:nvPr/>
        </p:nvSpPr>
        <p:spPr>
          <a:xfrm>
            <a:off x="2541272" y="1560792"/>
            <a:ext cx="252000" cy="180000"/>
          </a:xfrm>
          <a:prstGeom prst="rect">
            <a:avLst/>
          </a:prstGeom>
          <a:noFill/>
        </p:spPr>
        <p:txBody>
          <a:bodyPr wrap="none" rtlCol="0">
            <a:spAutoFit/>
          </a:bodyPr>
          <a:lstStyle/>
          <a:p>
            <a:r>
              <a:rPr lang="en-CA" sz="400" dirty="0"/>
              <a:t>2</a:t>
            </a:r>
          </a:p>
        </p:txBody>
      </p:sp>
      <p:sp>
        <p:nvSpPr>
          <p:cNvPr id="272" name="TextBox 271"/>
          <p:cNvSpPr txBox="1"/>
          <p:nvPr/>
        </p:nvSpPr>
        <p:spPr>
          <a:xfrm>
            <a:off x="3451916" y="1560792"/>
            <a:ext cx="144000" cy="144000"/>
          </a:xfrm>
          <a:prstGeom prst="rect">
            <a:avLst/>
          </a:prstGeom>
          <a:noFill/>
        </p:spPr>
        <p:txBody>
          <a:bodyPr wrap="none" rtlCol="0">
            <a:spAutoFit/>
          </a:bodyPr>
          <a:lstStyle/>
          <a:p>
            <a:r>
              <a:rPr lang="en-CA" sz="400" dirty="0"/>
              <a:t>3</a:t>
            </a:r>
          </a:p>
        </p:txBody>
      </p:sp>
      <p:cxnSp>
        <p:nvCxnSpPr>
          <p:cNvPr id="273" name="Straight Arrow Connector 272"/>
          <p:cNvCxnSpPr/>
          <p:nvPr/>
        </p:nvCxnSpPr>
        <p:spPr>
          <a:xfrm flipH="1">
            <a:off x="2403659" y="1582139"/>
            <a:ext cx="3729" cy="1350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4" name="TextBox 273"/>
          <p:cNvSpPr txBox="1"/>
          <p:nvPr/>
        </p:nvSpPr>
        <p:spPr>
          <a:xfrm>
            <a:off x="794464" y="1560792"/>
            <a:ext cx="213520" cy="153888"/>
          </a:xfrm>
          <a:prstGeom prst="rect">
            <a:avLst/>
          </a:prstGeom>
          <a:noFill/>
        </p:spPr>
        <p:txBody>
          <a:bodyPr wrap="none" rtlCol="0">
            <a:spAutoFit/>
          </a:bodyPr>
          <a:lstStyle/>
          <a:p>
            <a:r>
              <a:rPr lang="en-CA" sz="400" dirty="0"/>
              <a:t>0</a:t>
            </a:r>
          </a:p>
        </p:txBody>
      </p:sp>
      <p:cxnSp>
        <p:nvCxnSpPr>
          <p:cNvPr id="275" name="Elbow Connector 274"/>
          <p:cNvCxnSpPr>
            <a:stCxn id="419" idx="2"/>
            <a:endCxn id="268" idx="1"/>
          </p:cNvCxnSpPr>
          <p:nvPr/>
        </p:nvCxnSpPr>
        <p:spPr>
          <a:xfrm rot="10800000" flipV="1">
            <a:off x="1656603" y="1992946"/>
            <a:ext cx="24559" cy="359276"/>
          </a:xfrm>
          <a:prstGeom prst="bentConnector3">
            <a:avLst>
              <a:gd name="adj1" fmla="val 12239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p:nvPr/>
        </p:nvCxnSpPr>
        <p:spPr>
          <a:xfrm flipH="1">
            <a:off x="1969161" y="1701105"/>
            <a:ext cx="6227" cy="161876"/>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77" name="Straight Arrow Connector 276"/>
          <p:cNvCxnSpPr>
            <a:stCxn id="234" idx="2"/>
          </p:cNvCxnSpPr>
          <p:nvPr/>
        </p:nvCxnSpPr>
        <p:spPr>
          <a:xfrm>
            <a:off x="4496249" y="1527229"/>
            <a:ext cx="229398" cy="23103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8" name="Straight Connector 277"/>
          <p:cNvCxnSpPr/>
          <p:nvPr/>
        </p:nvCxnSpPr>
        <p:spPr>
          <a:xfrm flipV="1">
            <a:off x="4727060" y="1745172"/>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9" name="Straight Arrow Connector 278"/>
          <p:cNvCxnSpPr/>
          <p:nvPr/>
        </p:nvCxnSpPr>
        <p:spPr>
          <a:xfrm>
            <a:off x="5417869" y="1602375"/>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0" name="Straight Arrow Connector 279"/>
          <p:cNvCxnSpPr>
            <a:stCxn id="237" idx="2"/>
          </p:cNvCxnSpPr>
          <p:nvPr/>
        </p:nvCxnSpPr>
        <p:spPr>
          <a:xfrm flipH="1">
            <a:off x="7082673" y="1527229"/>
            <a:ext cx="212990" cy="21537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2" name="Flowchart: Internal Storage 281"/>
          <p:cNvSpPr/>
          <p:nvPr/>
        </p:nvSpPr>
        <p:spPr>
          <a:xfrm>
            <a:off x="5575393" y="2254358"/>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283" name="TextBox 282"/>
          <p:cNvSpPr txBox="1"/>
          <p:nvPr/>
        </p:nvSpPr>
        <p:spPr>
          <a:xfrm>
            <a:off x="5575393" y="1581028"/>
            <a:ext cx="216000" cy="180000"/>
          </a:xfrm>
          <a:prstGeom prst="rect">
            <a:avLst/>
          </a:prstGeom>
          <a:noFill/>
        </p:spPr>
        <p:txBody>
          <a:bodyPr wrap="none" rtlCol="0">
            <a:spAutoFit/>
          </a:bodyPr>
          <a:lstStyle/>
          <a:p>
            <a:r>
              <a:rPr lang="en-CA" sz="400" dirty="0"/>
              <a:t>1</a:t>
            </a:r>
          </a:p>
        </p:txBody>
      </p:sp>
      <p:sp>
        <p:nvSpPr>
          <p:cNvPr id="284" name="TextBox 283"/>
          <p:cNvSpPr txBox="1"/>
          <p:nvPr/>
        </p:nvSpPr>
        <p:spPr>
          <a:xfrm>
            <a:off x="6450037" y="1581028"/>
            <a:ext cx="252000" cy="180000"/>
          </a:xfrm>
          <a:prstGeom prst="rect">
            <a:avLst/>
          </a:prstGeom>
          <a:noFill/>
        </p:spPr>
        <p:txBody>
          <a:bodyPr wrap="none" rtlCol="0">
            <a:spAutoFit/>
          </a:bodyPr>
          <a:lstStyle/>
          <a:p>
            <a:r>
              <a:rPr lang="en-CA" sz="400" dirty="0"/>
              <a:t>2</a:t>
            </a:r>
          </a:p>
        </p:txBody>
      </p:sp>
      <p:sp>
        <p:nvSpPr>
          <p:cNvPr id="285" name="TextBox 284"/>
          <p:cNvSpPr txBox="1"/>
          <p:nvPr/>
        </p:nvSpPr>
        <p:spPr>
          <a:xfrm>
            <a:off x="7360681" y="1581028"/>
            <a:ext cx="144000" cy="144000"/>
          </a:xfrm>
          <a:prstGeom prst="rect">
            <a:avLst/>
          </a:prstGeom>
          <a:noFill/>
        </p:spPr>
        <p:txBody>
          <a:bodyPr wrap="none" rtlCol="0">
            <a:spAutoFit/>
          </a:bodyPr>
          <a:lstStyle/>
          <a:p>
            <a:r>
              <a:rPr lang="en-CA" sz="400" dirty="0"/>
              <a:t>3</a:t>
            </a:r>
          </a:p>
        </p:txBody>
      </p:sp>
      <p:cxnSp>
        <p:nvCxnSpPr>
          <p:cNvPr id="286" name="Straight Arrow Connector 285"/>
          <p:cNvCxnSpPr/>
          <p:nvPr/>
        </p:nvCxnSpPr>
        <p:spPr>
          <a:xfrm flipH="1">
            <a:off x="6312424" y="1602375"/>
            <a:ext cx="3729" cy="1350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7" name="TextBox 286"/>
          <p:cNvSpPr txBox="1"/>
          <p:nvPr/>
        </p:nvSpPr>
        <p:spPr>
          <a:xfrm>
            <a:off x="4703229" y="1581028"/>
            <a:ext cx="213520" cy="153888"/>
          </a:xfrm>
          <a:prstGeom prst="rect">
            <a:avLst/>
          </a:prstGeom>
          <a:noFill/>
        </p:spPr>
        <p:txBody>
          <a:bodyPr wrap="none" rtlCol="0">
            <a:spAutoFit/>
          </a:bodyPr>
          <a:lstStyle/>
          <a:p>
            <a:r>
              <a:rPr lang="en-CA" sz="400" dirty="0"/>
              <a:t>0</a:t>
            </a:r>
          </a:p>
        </p:txBody>
      </p:sp>
      <p:cxnSp>
        <p:nvCxnSpPr>
          <p:cNvPr id="288" name="Elbow Connector 287"/>
          <p:cNvCxnSpPr>
            <a:endCxn id="282" idx="1"/>
          </p:cNvCxnSpPr>
          <p:nvPr/>
        </p:nvCxnSpPr>
        <p:spPr>
          <a:xfrm rot="10800000" flipV="1">
            <a:off x="5575394" y="1951166"/>
            <a:ext cx="86533" cy="401055"/>
          </a:xfrm>
          <a:prstGeom prst="bentConnector3">
            <a:avLst>
              <a:gd name="adj1" fmla="val 3641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flipH="1">
            <a:off x="5877926" y="1721341"/>
            <a:ext cx="6227" cy="161876"/>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90" name="Straight Arrow Connector 289"/>
          <p:cNvCxnSpPr>
            <a:stCxn id="238" idx="2"/>
          </p:cNvCxnSpPr>
          <p:nvPr/>
        </p:nvCxnSpPr>
        <p:spPr>
          <a:xfrm>
            <a:off x="8399414" y="1527229"/>
            <a:ext cx="148732" cy="20161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1" name="Straight Connector 290"/>
          <p:cNvCxnSpPr/>
          <p:nvPr/>
        </p:nvCxnSpPr>
        <p:spPr>
          <a:xfrm flipV="1">
            <a:off x="8549559" y="1715746"/>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2" name="Straight Arrow Connector 291"/>
          <p:cNvCxnSpPr/>
          <p:nvPr/>
        </p:nvCxnSpPr>
        <p:spPr>
          <a:xfrm>
            <a:off x="9240368" y="1572949"/>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3" name="Straight Arrow Connector 292"/>
          <p:cNvCxnSpPr>
            <a:stCxn id="241" idx="2"/>
          </p:cNvCxnSpPr>
          <p:nvPr/>
        </p:nvCxnSpPr>
        <p:spPr>
          <a:xfrm flipH="1">
            <a:off x="10905172" y="1527229"/>
            <a:ext cx="199526" cy="1859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5" name="Flowchart: Internal Storage 294"/>
          <p:cNvSpPr/>
          <p:nvPr/>
        </p:nvSpPr>
        <p:spPr>
          <a:xfrm>
            <a:off x="9372278" y="2254358"/>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296" name="TextBox 295"/>
          <p:cNvSpPr txBox="1"/>
          <p:nvPr/>
        </p:nvSpPr>
        <p:spPr>
          <a:xfrm>
            <a:off x="9397892" y="1551602"/>
            <a:ext cx="216000" cy="180000"/>
          </a:xfrm>
          <a:prstGeom prst="rect">
            <a:avLst/>
          </a:prstGeom>
          <a:noFill/>
        </p:spPr>
        <p:txBody>
          <a:bodyPr wrap="none" rtlCol="0">
            <a:spAutoFit/>
          </a:bodyPr>
          <a:lstStyle/>
          <a:p>
            <a:r>
              <a:rPr lang="en-CA" sz="400" dirty="0"/>
              <a:t>1</a:t>
            </a:r>
          </a:p>
        </p:txBody>
      </p:sp>
      <p:sp>
        <p:nvSpPr>
          <p:cNvPr id="297" name="TextBox 296"/>
          <p:cNvSpPr txBox="1"/>
          <p:nvPr/>
        </p:nvSpPr>
        <p:spPr>
          <a:xfrm>
            <a:off x="10272536" y="1551602"/>
            <a:ext cx="252000" cy="180000"/>
          </a:xfrm>
          <a:prstGeom prst="rect">
            <a:avLst/>
          </a:prstGeom>
          <a:noFill/>
        </p:spPr>
        <p:txBody>
          <a:bodyPr wrap="none" rtlCol="0">
            <a:spAutoFit/>
          </a:bodyPr>
          <a:lstStyle/>
          <a:p>
            <a:r>
              <a:rPr lang="en-CA" sz="400" dirty="0"/>
              <a:t>2</a:t>
            </a:r>
          </a:p>
        </p:txBody>
      </p:sp>
      <p:sp>
        <p:nvSpPr>
          <p:cNvPr id="298" name="TextBox 297"/>
          <p:cNvSpPr txBox="1"/>
          <p:nvPr/>
        </p:nvSpPr>
        <p:spPr>
          <a:xfrm>
            <a:off x="11183180" y="1551602"/>
            <a:ext cx="144000" cy="144000"/>
          </a:xfrm>
          <a:prstGeom prst="rect">
            <a:avLst/>
          </a:prstGeom>
          <a:noFill/>
        </p:spPr>
        <p:txBody>
          <a:bodyPr wrap="none" rtlCol="0">
            <a:spAutoFit/>
          </a:bodyPr>
          <a:lstStyle/>
          <a:p>
            <a:r>
              <a:rPr lang="en-CA" sz="400" dirty="0"/>
              <a:t>3</a:t>
            </a:r>
          </a:p>
        </p:txBody>
      </p:sp>
      <p:cxnSp>
        <p:nvCxnSpPr>
          <p:cNvPr id="299" name="Straight Arrow Connector 298"/>
          <p:cNvCxnSpPr/>
          <p:nvPr/>
        </p:nvCxnSpPr>
        <p:spPr>
          <a:xfrm flipH="1">
            <a:off x="10134923" y="1572949"/>
            <a:ext cx="3729" cy="1350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0" name="TextBox 299"/>
          <p:cNvSpPr txBox="1"/>
          <p:nvPr/>
        </p:nvSpPr>
        <p:spPr>
          <a:xfrm>
            <a:off x="8525728" y="1551602"/>
            <a:ext cx="213520" cy="153888"/>
          </a:xfrm>
          <a:prstGeom prst="rect">
            <a:avLst/>
          </a:prstGeom>
          <a:noFill/>
        </p:spPr>
        <p:txBody>
          <a:bodyPr wrap="none" rtlCol="0">
            <a:spAutoFit/>
          </a:bodyPr>
          <a:lstStyle/>
          <a:p>
            <a:r>
              <a:rPr lang="en-CA" sz="400" dirty="0"/>
              <a:t>0</a:t>
            </a:r>
          </a:p>
        </p:txBody>
      </p:sp>
      <p:cxnSp>
        <p:nvCxnSpPr>
          <p:cNvPr id="301" name="Elbow Connector 300"/>
          <p:cNvCxnSpPr>
            <a:endCxn id="295" idx="1"/>
          </p:cNvCxnSpPr>
          <p:nvPr/>
        </p:nvCxnSpPr>
        <p:spPr>
          <a:xfrm rot="10800000" flipV="1">
            <a:off x="9372279" y="1921740"/>
            <a:ext cx="112147" cy="430481"/>
          </a:xfrm>
          <a:prstGeom prst="bentConnector3">
            <a:avLst>
              <a:gd name="adj1" fmla="val 3038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flipH="1">
            <a:off x="9700425" y="1691915"/>
            <a:ext cx="6227" cy="161876"/>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03" name="Straight Arrow Connector 302"/>
          <p:cNvCxnSpPr>
            <a:stCxn id="555" idx="2"/>
          </p:cNvCxnSpPr>
          <p:nvPr/>
        </p:nvCxnSpPr>
        <p:spPr>
          <a:xfrm>
            <a:off x="608318" y="3390642"/>
            <a:ext cx="191321" cy="18282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4" name="Straight Connector 303"/>
          <p:cNvCxnSpPr/>
          <p:nvPr/>
        </p:nvCxnSpPr>
        <p:spPr>
          <a:xfrm flipV="1">
            <a:off x="821109" y="3537868"/>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5" name="Straight Arrow Connector 304"/>
          <p:cNvCxnSpPr>
            <a:stCxn id="556" idx="2"/>
          </p:cNvCxnSpPr>
          <p:nvPr/>
        </p:nvCxnSpPr>
        <p:spPr>
          <a:xfrm flipH="1">
            <a:off x="1473921" y="3390642"/>
            <a:ext cx="2626" cy="15923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6" name="Straight Arrow Connector 305"/>
          <p:cNvCxnSpPr>
            <a:stCxn id="558" idx="2"/>
          </p:cNvCxnSpPr>
          <p:nvPr/>
        </p:nvCxnSpPr>
        <p:spPr>
          <a:xfrm flipH="1">
            <a:off x="3164354" y="3390642"/>
            <a:ext cx="281069" cy="14391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7" name="Flowchart: Data 306"/>
          <p:cNvSpPr/>
          <p:nvPr/>
        </p:nvSpPr>
        <p:spPr>
          <a:xfrm>
            <a:off x="1563184" y="4011368"/>
            <a:ext cx="720000" cy="252532"/>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400" dirty="0"/>
              <a:t>X = User Input</a:t>
            </a:r>
          </a:p>
        </p:txBody>
      </p:sp>
      <p:sp>
        <p:nvSpPr>
          <p:cNvPr id="308" name="Flowchart: Internal Storage 307"/>
          <p:cNvSpPr/>
          <p:nvPr/>
        </p:nvSpPr>
        <p:spPr>
          <a:xfrm>
            <a:off x="1643828" y="4427414"/>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309" name="TextBox 308"/>
          <p:cNvSpPr txBox="1"/>
          <p:nvPr/>
        </p:nvSpPr>
        <p:spPr>
          <a:xfrm>
            <a:off x="1672894" y="3369876"/>
            <a:ext cx="216000" cy="180000"/>
          </a:xfrm>
          <a:prstGeom prst="rect">
            <a:avLst/>
          </a:prstGeom>
          <a:noFill/>
        </p:spPr>
        <p:txBody>
          <a:bodyPr wrap="none" rtlCol="0">
            <a:spAutoFit/>
          </a:bodyPr>
          <a:lstStyle/>
          <a:p>
            <a:r>
              <a:rPr lang="en-CA" sz="400" dirty="0"/>
              <a:t>1</a:t>
            </a:r>
          </a:p>
        </p:txBody>
      </p:sp>
      <p:cxnSp>
        <p:nvCxnSpPr>
          <p:cNvPr id="312" name="Straight Arrow Connector 311"/>
          <p:cNvCxnSpPr>
            <a:stCxn id="557" idx="2"/>
          </p:cNvCxnSpPr>
          <p:nvPr/>
        </p:nvCxnSpPr>
        <p:spPr>
          <a:xfrm>
            <a:off x="2406344" y="3390642"/>
            <a:ext cx="129" cy="160322"/>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4" name="Elbow Connector 313"/>
          <p:cNvCxnSpPr>
            <a:stCxn id="307" idx="5"/>
            <a:endCxn id="308" idx="3"/>
          </p:cNvCxnSpPr>
          <p:nvPr/>
        </p:nvCxnSpPr>
        <p:spPr>
          <a:xfrm flipH="1">
            <a:off x="2171312" y="4137634"/>
            <a:ext cx="39872" cy="387644"/>
          </a:xfrm>
          <a:prstGeom prst="bentConnector3">
            <a:avLst>
              <a:gd name="adj1" fmla="val -7539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endCxn id="307" idx="0"/>
          </p:cNvCxnSpPr>
          <p:nvPr/>
        </p:nvCxnSpPr>
        <p:spPr>
          <a:xfrm>
            <a:off x="1988144" y="3544534"/>
            <a:ext cx="7040" cy="466834"/>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17" name="Straight Arrow Connector 316"/>
          <p:cNvCxnSpPr/>
          <p:nvPr/>
        </p:nvCxnSpPr>
        <p:spPr>
          <a:xfrm>
            <a:off x="8378155" y="3410834"/>
            <a:ext cx="160616" cy="14013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8" name="Straight Connector 317"/>
          <p:cNvCxnSpPr/>
          <p:nvPr/>
        </p:nvCxnSpPr>
        <p:spPr>
          <a:xfrm flipV="1">
            <a:off x="8540184" y="3537868"/>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9" name="Straight Arrow Connector 318"/>
          <p:cNvCxnSpPr/>
          <p:nvPr/>
        </p:nvCxnSpPr>
        <p:spPr>
          <a:xfrm>
            <a:off x="9230993" y="3395071"/>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1" name="Straight Arrow Connector 320"/>
          <p:cNvCxnSpPr/>
          <p:nvPr/>
        </p:nvCxnSpPr>
        <p:spPr>
          <a:xfrm flipH="1">
            <a:off x="10895797" y="3395071"/>
            <a:ext cx="132046" cy="14023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3" name="Flowchart: Internal Storage 322"/>
          <p:cNvSpPr/>
          <p:nvPr/>
        </p:nvSpPr>
        <p:spPr>
          <a:xfrm>
            <a:off x="9369253" y="3965973"/>
            <a:ext cx="527484" cy="195727"/>
          </a:xfrm>
          <a:prstGeom prst="flowChartInternalStorag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400" dirty="0"/>
              <a:t>Score= Score+ X</a:t>
            </a:r>
          </a:p>
        </p:txBody>
      </p:sp>
      <p:sp>
        <p:nvSpPr>
          <p:cNvPr id="324" name="TextBox 323"/>
          <p:cNvSpPr txBox="1"/>
          <p:nvPr/>
        </p:nvSpPr>
        <p:spPr>
          <a:xfrm>
            <a:off x="9388517" y="3373724"/>
            <a:ext cx="216000" cy="180000"/>
          </a:xfrm>
          <a:prstGeom prst="rect">
            <a:avLst/>
          </a:prstGeom>
          <a:noFill/>
        </p:spPr>
        <p:txBody>
          <a:bodyPr wrap="none" rtlCol="0">
            <a:spAutoFit/>
          </a:bodyPr>
          <a:lstStyle/>
          <a:p>
            <a:r>
              <a:rPr lang="en-CA" sz="400" dirty="0"/>
              <a:t>1</a:t>
            </a:r>
          </a:p>
        </p:txBody>
      </p:sp>
      <p:sp>
        <p:nvSpPr>
          <p:cNvPr id="325" name="TextBox 324"/>
          <p:cNvSpPr txBox="1"/>
          <p:nvPr/>
        </p:nvSpPr>
        <p:spPr>
          <a:xfrm>
            <a:off x="10263161" y="3373724"/>
            <a:ext cx="252000" cy="180000"/>
          </a:xfrm>
          <a:prstGeom prst="rect">
            <a:avLst/>
          </a:prstGeom>
          <a:noFill/>
        </p:spPr>
        <p:txBody>
          <a:bodyPr wrap="none" rtlCol="0">
            <a:spAutoFit/>
          </a:bodyPr>
          <a:lstStyle/>
          <a:p>
            <a:r>
              <a:rPr lang="en-CA" sz="400" dirty="0"/>
              <a:t>2</a:t>
            </a:r>
          </a:p>
        </p:txBody>
      </p:sp>
      <p:sp>
        <p:nvSpPr>
          <p:cNvPr id="326" name="TextBox 325"/>
          <p:cNvSpPr txBox="1"/>
          <p:nvPr/>
        </p:nvSpPr>
        <p:spPr>
          <a:xfrm>
            <a:off x="11173805" y="3373724"/>
            <a:ext cx="144000" cy="144000"/>
          </a:xfrm>
          <a:prstGeom prst="rect">
            <a:avLst/>
          </a:prstGeom>
          <a:noFill/>
        </p:spPr>
        <p:txBody>
          <a:bodyPr wrap="none" rtlCol="0">
            <a:spAutoFit/>
          </a:bodyPr>
          <a:lstStyle/>
          <a:p>
            <a:r>
              <a:rPr lang="en-CA" sz="400" dirty="0"/>
              <a:t>3</a:t>
            </a:r>
          </a:p>
        </p:txBody>
      </p:sp>
      <p:cxnSp>
        <p:nvCxnSpPr>
          <p:cNvPr id="327" name="Straight Arrow Connector 326"/>
          <p:cNvCxnSpPr/>
          <p:nvPr/>
        </p:nvCxnSpPr>
        <p:spPr>
          <a:xfrm flipH="1">
            <a:off x="10125548" y="3395071"/>
            <a:ext cx="3729" cy="1350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8" name="TextBox 327"/>
          <p:cNvSpPr txBox="1"/>
          <p:nvPr/>
        </p:nvSpPr>
        <p:spPr>
          <a:xfrm>
            <a:off x="8516353" y="3373724"/>
            <a:ext cx="213520" cy="153888"/>
          </a:xfrm>
          <a:prstGeom prst="rect">
            <a:avLst/>
          </a:prstGeom>
          <a:noFill/>
        </p:spPr>
        <p:txBody>
          <a:bodyPr wrap="none" rtlCol="0">
            <a:spAutoFit/>
          </a:bodyPr>
          <a:lstStyle/>
          <a:p>
            <a:r>
              <a:rPr lang="en-CA" sz="400" dirty="0"/>
              <a:t>0</a:t>
            </a:r>
          </a:p>
        </p:txBody>
      </p:sp>
      <p:cxnSp>
        <p:nvCxnSpPr>
          <p:cNvPr id="329" name="Elbow Connector 328"/>
          <p:cNvCxnSpPr>
            <a:endCxn id="323" idx="3"/>
          </p:cNvCxnSpPr>
          <p:nvPr/>
        </p:nvCxnSpPr>
        <p:spPr>
          <a:xfrm>
            <a:off x="9827000" y="3870867"/>
            <a:ext cx="69737" cy="192970"/>
          </a:xfrm>
          <a:prstGeom prst="bentConnector3">
            <a:avLst>
              <a:gd name="adj1" fmla="val 4278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endCxn id="443" idx="1"/>
          </p:cNvCxnSpPr>
          <p:nvPr/>
        </p:nvCxnSpPr>
        <p:spPr>
          <a:xfrm flipH="1">
            <a:off x="9700425" y="3544534"/>
            <a:ext cx="3113" cy="135325"/>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9" name="Elbow Connector 48"/>
          <p:cNvCxnSpPr>
            <a:stCxn id="627" idx="2"/>
            <a:endCxn id="553" idx="3"/>
          </p:cNvCxnSpPr>
          <p:nvPr/>
        </p:nvCxnSpPr>
        <p:spPr>
          <a:xfrm rot="5400000" flipH="1">
            <a:off x="3533790" y="1702712"/>
            <a:ext cx="1676610" cy="4058924"/>
          </a:xfrm>
          <a:prstGeom prst="bentConnector4">
            <a:avLst>
              <a:gd name="adj1" fmla="val -13635"/>
              <a:gd name="adj2" fmla="val 58275"/>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546" idx="2"/>
          </p:cNvCxnSpPr>
          <p:nvPr/>
        </p:nvCxnSpPr>
        <p:spPr>
          <a:xfrm rot="5400000">
            <a:off x="6798086" y="4032424"/>
            <a:ext cx="230901" cy="1308439"/>
          </a:xfrm>
          <a:prstGeom prst="bentConnector2">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42" idx="5"/>
            <a:endCxn id="623" idx="0"/>
          </p:cNvCxnSpPr>
          <p:nvPr/>
        </p:nvCxnSpPr>
        <p:spPr>
          <a:xfrm>
            <a:off x="6109817" y="3782899"/>
            <a:ext cx="817620" cy="142773"/>
          </a:xfrm>
          <a:prstGeom prst="bent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623" idx="2"/>
            <a:endCxn id="627" idx="0"/>
          </p:cNvCxnSpPr>
          <p:nvPr/>
        </p:nvCxnSpPr>
        <p:spPr>
          <a:xfrm rot="5400000">
            <a:off x="6558094" y="4021135"/>
            <a:ext cx="212807" cy="5258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623" idx="2"/>
            <a:endCxn id="546" idx="0"/>
          </p:cNvCxnSpPr>
          <p:nvPr/>
        </p:nvCxnSpPr>
        <p:spPr>
          <a:xfrm rot="16200000" flipH="1">
            <a:off x="7140836" y="3964273"/>
            <a:ext cx="213521" cy="6403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268" idx="3"/>
            <a:endCxn id="16" idx="1"/>
          </p:cNvCxnSpPr>
          <p:nvPr/>
        </p:nvCxnSpPr>
        <p:spPr>
          <a:xfrm flipV="1">
            <a:off x="2184086" y="840974"/>
            <a:ext cx="3452566" cy="1511248"/>
          </a:xfrm>
          <a:prstGeom prst="bent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6102877" y="824040"/>
            <a:ext cx="3018846" cy="1511248"/>
          </a:xfrm>
          <a:prstGeom prst="bentConnector3">
            <a:avLst>
              <a:gd name="adj1" fmla="val 5785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295" idx="3"/>
            <a:endCxn id="500" idx="3"/>
          </p:cNvCxnSpPr>
          <p:nvPr/>
        </p:nvCxnSpPr>
        <p:spPr>
          <a:xfrm>
            <a:off x="9899762" y="2352222"/>
            <a:ext cx="384898" cy="541647"/>
          </a:xfrm>
          <a:prstGeom prst="bentConnector3">
            <a:avLst>
              <a:gd name="adj1" fmla="val 15939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323" idx="1"/>
            <a:endCxn id="527" idx="3"/>
          </p:cNvCxnSpPr>
          <p:nvPr/>
        </p:nvCxnSpPr>
        <p:spPr>
          <a:xfrm rot="10800000">
            <a:off x="6655393" y="2873397"/>
            <a:ext cx="2713860" cy="1190440"/>
          </a:xfrm>
          <a:prstGeom prst="bentConnector3">
            <a:avLst>
              <a:gd name="adj1" fmla="val 5702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308" idx="1"/>
            <a:endCxn id="14" idx="1"/>
          </p:cNvCxnSpPr>
          <p:nvPr/>
        </p:nvCxnSpPr>
        <p:spPr>
          <a:xfrm rot="10800000" flipV="1">
            <a:off x="1389098" y="4525277"/>
            <a:ext cx="254730" cy="698853"/>
          </a:xfrm>
          <a:prstGeom prst="bentConnector3">
            <a:avLst>
              <a:gd name="adj1" fmla="val 402464"/>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p:cNvCxnSpPr/>
          <p:nvPr/>
        </p:nvCxnSpPr>
        <p:spPr>
          <a:xfrm flipV="1">
            <a:off x="2469098" y="5224130"/>
            <a:ext cx="708912" cy="1"/>
          </a:xfrm>
          <a:prstGeom prst="bent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Elbow Connector 379"/>
          <p:cNvCxnSpPr/>
          <p:nvPr/>
        </p:nvCxnSpPr>
        <p:spPr>
          <a:xfrm flipV="1">
            <a:off x="4260614" y="5227237"/>
            <a:ext cx="676990" cy="1"/>
          </a:xfrm>
          <a:prstGeom prst="bent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3" name="Elbow Connector 382"/>
          <p:cNvCxnSpPr/>
          <p:nvPr/>
        </p:nvCxnSpPr>
        <p:spPr>
          <a:xfrm>
            <a:off x="6017604" y="5227237"/>
            <a:ext cx="703281" cy="670"/>
          </a:xfrm>
          <a:prstGeom prst="bent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Elbow Connector 385"/>
          <p:cNvCxnSpPr/>
          <p:nvPr/>
        </p:nvCxnSpPr>
        <p:spPr>
          <a:xfrm flipV="1">
            <a:off x="7800885" y="5227441"/>
            <a:ext cx="633027" cy="466"/>
          </a:xfrm>
          <a:prstGeom prst="bent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4" idx="2"/>
            <a:endCxn id="56" idx="0"/>
          </p:cNvCxnSpPr>
          <p:nvPr/>
        </p:nvCxnSpPr>
        <p:spPr>
          <a:xfrm flipH="1">
            <a:off x="1926694" y="5584131"/>
            <a:ext cx="2404" cy="19454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3" name="Straight Arrow Connector 392"/>
          <p:cNvCxnSpPr>
            <a:stCxn id="436" idx="2"/>
            <a:endCxn id="439" idx="0"/>
          </p:cNvCxnSpPr>
          <p:nvPr/>
        </p:nvCxnSpPr>
        <p:spPr>
          <a:xfrm flipH="1">
            <a:off x="3714018" y="5584130"/>
            <a:ext cx="3992" cy="19454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6" name="Straight Arrow Connector 395"/>
          <p:cNvCxnSpPr>
            <a:endCxn id="516" idx="0"/>
          </p:cNvCxnSpPr>
          <p:nvPr/>
        </p:nvCxnSpPr>
        <p:spPr>
          <a:xfrm flipH="1">
            <a:off x="5478921" y="5587237"/>
            <a:ext cx="5034" cy="19144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Straight Arrow Connector 399"/>
          <p:cNvCxnSpPr/>
          <p:nvPr/>
        </p:nvCxnSpPr>
        <p:spPr>
          <a:xfrm>
            <a:off x="7260885" y="5568657"/>
            <a:ext cx="5409" cy="17648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9" name="Flowchart: Data 418"/>
          <p:cNvSpPr/>
          <p:nvPr/>
        </p:nvSpPr>
        <p:spPr>
          <a:xfrm>
            <a:off x="1609161" y="1866680"/>
            <a:ext cx="720000" cy="252532"/>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400" dirty="0"/>
              <a:t>X = User Input</a:t>
            </a:r>
          </a:p>
        </p:txBody>
      </p:sp>
      <p:sp>
        <p:nvSpPr>
          <p:cNvPr id="440" name="Flowchart: Data 439"/>
          <p:cNvSpPr/>
          <p:nvPr/>
        </p:nvSpPr>
        <p:spPr>
          <a:xfrm>
            <a:off x="5517436" y="1874003"/>
            <a:ext cx="720000" cy="252532"/>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400" dirty="0"/>
              <a:t>X = User Input</a:t>
            </a:r>
          </a:p>
        </p:txBody>
      </p:sp>
      <p:sp>
        <p:nvSpPr>
          <p:cNvPr id="441" name="Flowchart: Data 440"/>
          <p:cNvSpPr/>
          <p:nvPr/>
        </p:nvSpPr>
        <p:spPr>
          <a:xfrm>
            <a:off x="9301723" y="1860643"/>
            <a:ext cx="720000" cy="252532"/>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400" dirty="0"/>
              <a:t>X = User Input</a:t>
            </a:r>
          </a:p>
        </p:txBody>
      </p:sp>
      <p:sp>
        <p:nvSpPr>
          <p:cNvPr id="442" name="Flowchart: Data 441"/>
          <p:cNvSpPr/>
          <p:nvPr/>
        </p:nvSpPr>
        <p:spPr>
          <a:xfrm>
            <a:off x="5461817" y="3656633"/>
            <a:ext cx="720000" cy="252532"/>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400" dirty="0"/>
              <a:t>X = User Input</a:t>
            </a:r>
          </a:p>
        </p:txBody>
      </p:sp>
      <p:sp>
        <p:nvSpPr>
          <p:cNvPr id="443" name="Flowchart: Data 442"/>
          <p:cNvSpPr/>
          <p:nvPr/>
        </p:nvSpPr>
        <p:spPr>
          <a:xfrm>
            <a:off x="9340425" y="3679859"/>
            <a:ext cx="720000" cy="252532"/>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400" dirty="0"/>
              <a:t>X = User Input</a:t>
            </a:r>
          </a:p>
        </p:txBody>
      </p:sp>
      <p:cxnSp>
        <p:nvCxnSpPr>
          <p:cNvPr id="450" name="Straight Arrow Connector 449"/>
          <p:cNvCxnSpPr>
            <a:stCxn id="246" idx="2"/>
          </p:cNvCxnSpPr>
          <p:nvPr/>
        </p:nvCxnSpPr>
        <p:spPr>
          <a:xfrm>
            <a:off x="4603504" y="3390642"/>
            <a:ext cx="99209" cy="160322"/>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1" name="Straight Connector 450"/>
          <p:cNvCxnSpPr/>
          <p:nvPr/>
        </p:nvCxnSpPr>
        <p:spPr>
          <a:xfrm flipV="1">
            <a:off x="4704126" y="3537868"/>
            <a:ext cx="2335302" cy="20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2" name="Straight Arrow Connector 451"/>
          <p:cNvCxnSpPr/>
          <p:nvPr/>
        </p:nvCxnSpPr>
        <p:spPr>
          <a:xfrm>
            <a:off x="5396522" y="3410834"/>
            <a:ext cx="0" cy="1494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3" name="Straight Arrow Connector 452"/>
          <p:cNvCxnSpPr>
            <a:stCxn id="249" idx="2"/>
          </p:cNvCxnSpPr>
          <p:nvPr/>
        </p:nvCxnSpPr>
        <p:spPr>
          <a:xfrm flipH="1">
            <a:off x="7046002" y="3390642"/>
            <a:ext cx="251733" cy="14277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7" name="Straight Arrow Connector 456"/>
          <p:cNvCxnSpPr/>
          <p:nvPr/>
        </p:nvCxnSpPr>
        <p:spPr>
          <a:xfrm flipH="1">
            <a:off x="6292262" y="3392201"/>
            <a:ext cx="3729" cy="1350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9" name="Straight Arrow Connector 458"/>
          <p:cNvCxnSpPr/>
          <p:nvPr/>
        </p:nvCxnSpPr>
        <p:spPr>
          <a:xfrm>
            <a:off x="5853113" y="3558119"/>
            <a:ext cx="1879" cy="97613"/>
          </a:xfrm>
          <a:prstGeom prst="straightConnector1">
            <a:avLst/>
          </a:prstGeom>
          <a:ln w="9525"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488" name="TextBox 487"/>
          <p:cNvSpPr txBox="1"/>
          <p:nvPr/>
        </p:nvSpPr>
        <p:spPr>
          <a:xfrm>
            <a:off x="3988785" y="5541809"/>
            <a:ext cx="97518" cy="169277"/>
          </a:xfrm>
          <a:prstGeom prst="rect">
            <a:avLst/>
          </a:prstGeom>
          <a:noFill/>
        </p:spPr>
        <p:txBody>
          <a:bodyPr wrap="square" rtlCol="0">
            <a:spAutoFit/>
          </a:bodyPr>
          <a:lstStyle/>
          <a:p>
            <a:r>
              <a:rPr lang="en-CA" sz="500" dirty="0"/>
              <a:t>Y</a:t>
            </a:r>
          </a:p>
        </p:txBody>
      </p:sp>
      <p:sp>
        <p:nvSpPr>
          <p:cNvPr id="489" name="TextBox 488"/>
          <p:cNvSpPr txBox="1"/>
          <p:nvPr/>
        </p:nvSpPr>
        <p:spPr>
          <a:xfrm>
            <a:off x="5721782" y="5541809"/>
            <a:ext cx="97518" cy="169277"/>
          </a:xfrm>
          <a:prstGeom prst="rect">
            <a:avLst/>
          </a:prstGeom>
          <a:noFill/>
        </p:spPr>
        <p:txBody>
          <a:bodyPr wrap="square" rtlCol="0">
            <a:spAutoFit/>
          </a:bodyPr>
          <a:lstStyle/>
          <a:p>
            <a:r>
              <a:rPr lang="en-CA" sz="500" dirty="0"/>
              <a:t>Y</a:t>
            </a:r>
          </a:p>
        </p:txBody>
      </p:sp>
      <p:sp>
        <p:nvSpPr>
          <p:cNvPr id="490" name="TextBox 489"/>
          <p:cNvSpPr txBox="1"/>
          <p:nvPr/>
        </p:nvSpPr>
        <p:spPr>
          <a:xfrm>
            <a:off x="7470019" y="5541809"/>
            <a:ext cx="97518" cy="169277"/>
          </a:xfrm>
          <a:prstGeom prst="rect">
            <a:avLst/>
          </a:prstGeom>
          <a:noFill/>
        </p:spPr>
        <p:txBody>
          <a:bodyPr wrap="square" rtlCol="0">
            <a:spAutoFit/>
          </a:bodyPr>
          <a:lstStyle/>
          <a:p>
            <a:r>
              <a:rPr lang="en-CA" sz="500" dirty="0"/>
              <a:t>Y</a:t>
            </a:r>
          </a:p>
        </p:txBody>
      </p:sp>
      <p:sp>
        <p:nvSpPr>
          <p:cNvPr id="492" name="TextBox 491"/>
          <p:cNvSpPr txBox="1"/>
          <p:nvPr/>
        </p:nvSpPr>
        <p:spPr>
          <a:xfrm>
            <a:off x="2774795" y="5034701"/>
            <a:ext cx="97518" cy="169277"/>
          </a:xfrm>
          <a:prstGeom prst="rect">
            <a:avLst/>
          </a:prstGeom>
          <a:noFill/>
        </p:spPr>
        <p:txBody>
          <a:bodyPr wrap="square" rtlCol="0">
            <a:spAutoFit/>
          </a:bodyPr>
          <a:lstStyle/>
          <a:p>
            <a:r>
              <a:rPr lang="en-CA" sz="500" dirty="0"/>
              <a:t>N</a:t>
            </a:r>
          </a:p>
        </p:txBody>
      </p:sp>
      <p:sp>
        <p:nvSpPr>
          <p:cNvPr id="493" name="TextBox 492"/>
          <p:cNvSpPr txBox="1"/>
          <p:nvPr/>
        </p:nvSpPr>
        <p:spPr>
          <a:xfrm>
            <a:off x="6320485" y="5034701"/>
            <a:ext cx="97518" cy="169277"/>
          </a:xfrm>
          <a:prstGeom prst="rect">
            <a:avLst/>
          </a:prstGeom>
          <a:noFill/>
        </p:spPr>
        <p:txBody>
          <a:bodyPr wrap="square" rtlCol="0">
            <a:spAutoFit/>
          </a:bodyPr>
          <a:lstStyle/>
          <a:p>
            <a:r>
              <a:rPr lang="en-CA" sz="500" dirty="0"/>
              <a:t>N</a:t>
            </a:r>
          </a:p>
        </p:txBody>
      </p:sp>
      <p:sp>
        <p:nvSpPr>
          <p:cNvPr id="494" name="TextBox 493"/>
          <p:cNvSpPr txBox="1"/>
          <p:nvPr/>
        </p:nvSpPr>
        <p:spPr>
          <a:xfrm>
            <a:off x="8068639" y="5034701"/>
            <a:ext cx="97518" cy="169277"/>
          </a:xfrm>
          <a:prstGeom prst="rect">
            <a:avLst/>
          </a:prstGeom>
          <a:noFill/>
        </p:spPr>
        <p:txBody>
          <a:bodyPr wrap="square" rtlCol="0">
            <a:spAutoFit/>
          </a:bodyPr>
          <a:lstStyle/>
          <a:p>
            <a:r>
              <a:rPr lang="en-CA" sz="500" dirty="0"/>
              <a:t>N</a:t>
            </a:r>
          </a:p>
        </p:txBody>
      </p:sp>
      <p:cxnSp>
        <p:nvCxnSpPr>
          <p:cNvPr id="511" name="Elbow Connector 510"/>
          <p:cNvCxnSpPr>
            <a:stCxn id="7" idx="2"/>
            <a:endCxn id="20" idx="0"/>
          </p:cNvCxnSpPr>
          <p:nvPr/>
        </p:nvCxnSpPr>
        <p:spPr>
          <a:xfrm rot="16200000" flipH="1">
            <a:off x="2448094" y="368143"/>
            <a:ext cx="236255" cy="14339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5" name="Elbow Connector 524"/>
          <p:cNvCxnSpPr>
            <a:stCxn id="7" idx="2"/>
            <a:endCxn id="17" idx="0"/>
          </p:cNvCxnSpPr>
          <p:nvPr/>
        </p:nvCxnSpPr>
        <p:spPr>
          <a:xfrm rot="5400000">
            <a:off x="1110664" y="464629"/>
            <a:ext cx="236255" cy="12409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6" name="Elbow Connector 525"/>
          <p:cNvCxnSpPr>
            <a:endCxn id="18" idx="0"/>
          </p:cNvCxnSpPr>
          <p:nvPr/>
        </p:nvCxnSpPr>
        <p:spPr>
          <a:xfrm rot="16200000" flipH="1">
            <a:off x="1434320" y="1143769"/>
            <a:ext cx="118128" cy="7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8" name="Elbow Connector 537"/>
          <p:cNvCxnSpPr>
            <a:endCxn id="19" idx="0"/>
          </p:cNvCxnSpPr>
          <p:nvPr/>
        </p:nvCxnSpPr>
        <p:spPr>
          <a:xfrm rot="16200000" flipH="1">
            <a:off x="2310934" y="1139556"/>
            <a:ext cx="126321" cy="10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5" name="Elbow Connector 544"/>
          <p:cNvCxnSpPr/>
          <p:nvPr/>
        </p:nvCxnSpPr>
        <p:spPr>
          <a:xfrm rot="16200000" flipH="1">
            <a:off x="2448095" y="368144"/>
            <a:ext cx="236255" cy="14339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2" name="Elbow Connector 551"/>
          <p:cNvCxnSpPr/>
          <p:nvPr/>
        </p:nvCxnSpPr>
        <p:spPr>
          <a:xfrm rot="5400000">
            <a:off x="1110665" y="464630"/>
            <a:ext cx="236255" cy="12409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1" name="Elbow Connector 570"/>
          <p:cNvCxnSpPr/>
          <p:nvPr/>
        </p:nvCxnSpPr>
        <p:spPr>
          <a:xfrm rot="16200000" flipH="1">
            <a:off x="2310935" y="1139557"/>
            <a:ext cx="126321" cy="10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8" name="Elbow Connector 577"/>
          <p:cNvCxnSpPr/>
          <p:nvPr/>
        </p:nvCxnSpPr>
        <p:spPr>
          <a:xfrm rot="16200000" flipH="1">
            <a:off x="2448096" y="368145"/>
            <a:ext cx="236255" cy="14339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0" name="Elbow Connector 579"/>
          <p:cNvCxnSpPr/>
          <p:nvPr/>
        </p:nvCxnSpPr>
        <p:spPr>
          <a:xfrm rot="5400000">
            <a:off x="1110666" y="464631"/>
            <a:ext cx="236255" cy="12409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1" name="Elbow Connector 580"/>
          <p:cNvCxnSpPr/>
          <p:nvPr/>
        </p:nvCxnSpPr>
        <p:spPr>
          <a:xfrm rot="16200000" flipH="1">
            <a:off x="1434321" y="1143770"/>
            <a:ext cx="118128" cy="7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2" name="Elbow Connector 581"/>
          <p:cNvCxnSpPr/>
          <p:nvPr/>
        </p:nvCxnSpPr>
        <p:spPr>
          <a:xfrm rot="16200000" flipH="1">
            <a:off x="2310936" y="1139558"/>
            <a:ext cx="126321" cy="10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3" name="Elbow Connector 582"/>
          <p:cNvCxnSpPr/>
          <p:nvPr/>
        </p:nvCxnSpPr>
        <p:spPr>
          <a:xfrm rot="16200000" flipH="1">
            <a:off x="2448097" y="368146"/>
            <a:ext cx="236255" cy="14339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4" name="Elbow Connector 583"/>
          <p:cNvCxnSpPr/>
          <p:nvPr/>
        </p:nvCxnSpPr>
        <p:spPr>
          <a:xfrm rot="5400000">
            <a:off x="1110667" y="464632"/>
            <a:ext cx="236255" cy="12409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5" name="Elbow Connector 584"/>
          <p:cNvCxnSpPr/>
          <p:nvPr/>
        </p:nvCxnSpPr>
        <p:spPr>
          <a:xfrm rot="16200000" flipH="1">
            <a:off x="5402358" y="1144571"/>
            <a:ext cx="118128" cy="7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6" name="Elbow Connector 585"/>
          <p:cNvCxnSpPr/>
          <p:nvPr/>
        </p:nvCxnSpPr>
        <p:spPr>
          <a:xfrm rot="16200000" flipH="1">
            <a:off x="6369015" y="1143809"/>
            <a:ext cx="126321" cy="10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5" name="Elbow Connector 594"/>
          <p:cNvCxnSpPr>
            <a:endCxn id="237" idx="0"/>
          </p:cNvCxnSpPr>
          <p:nvPr/>
        </p:nvCxnSpPr>
        <p:spPr>
          <a:xfrm>
            <a:off x="6175979" y="1080486"/>
            <a:ext cx="1119684" cy="1227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7" name="Elbow Connector 596"/>
          <p:cNvCxnSpPr>
            <a:stCxn id="16" idx="2"/>
            <a:endCxn id="234" idx="0"/>
          </p:cNvCxnSpPr>
          <p:nvPr/>
        </p:nvCxnSpPr>
        <p:spPr>
          <a:xfrm rot="5400000">
            <a:off x="5218324" y="244900"/>
            <a:ext cx="236255" cy="16804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2" name="Elbow Connector 601"/>
          <p:cNvCxnSpPr/>
          <p:nvPr/>
        </p:nvCxnSpPr>
        <p:spPr>
          <a:xfrm rot="16200000" flipH="1">
            <a:off x="1586721" y="1296170"/>
            <a:ext cx="118128" cy="7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3" name="Elbow Connector 602"/>
          <p:cNvCxnSpPr/>
          <p:nvPr/>
        </p:nvCxnSpPr>
        <p:spPr>
          <a:xfrm rot="16200000" flipH="1">
            <a:off x="2463336" y="1291958"/>
            <a:ext cx="126321" cy="10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4" name="Elbow Connector 603"/>
          <p:cNvCxnSpPr/>
          <p:nvPr/>
        </p:nvCxnSpPr>
        <p:spPr>
          <a:xfrm rot="16200000" flipH="1">
            <a:off x="2600497" y="520546"/>
            <a:ext cx="236255" cy="14339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5" name="Elbow Connector 604"/>
          <p:cNvCxnSpPr/>
          <p:nvPr/>
        </p:nvCxnSpPr>
        <p:spPr>
          <a:xfrm rot="5400000">
            <a:off x="1263067" y="617032"/>
            <a:ext cx="236255" cy="12409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6" name="Elbow Connector 605"/>
          <p:cNvCxnSpPr/>
          <p:nvPr/>
        </p:nvCxnSpPr>
        <p:spPr>
          <a:xfrm rot="16200000" flipH="1">
            <a:off x="9223958" y="1135559"/>
            <a:ext cx="118128" cy="7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7" name="Elbow Connector 606"/>
          <p:cNvCxnSpPr/>
          <p:nvPr/>
        </p:nvCxnSpPr>
        <p:spPr>
          <a:xfrm rot="16200000" flipH="1">
            <a:off x="10100573" y="1131347"/>
            <a:ext cx="126321" cy="10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8" name="Elbow Connector 607"/>
          <p:cNvCxnSpPr/>
          <p:nvPr/>
        </p:nvCxnSpPr>
        <p:spPr>
          <a:xfrm rot="16200000" flipH="1">
            <a:off x="10237734" y="359935"/>
            <a:ext cx="236255" cy="14339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9" name="Elbow Connector 608"/>
          <p:cNvCxnSpPr/>
          <p:nvPr/>
        </p:nvCxnSpPr>
        <p:spPr>
          <a:xfrm rot="5400000">
            <a:off x="8900304" y="456421"/>
            <a:ext cx="236255" cy="12409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0" name="Elbow Connector 609"/>
          <p:cNvCxnSpPr>
            <a:endCxn id="556" idx="0"/>
          </p:cNvCxnSpPr>
          <p:nvPr/>
        </p:nvCxnSpPr>
        <p:spPr>
          <a:xfrm rot="16200000" flipH="1">
            <a:off x="1419785" y="3081879"/>
            <a:ext cx="110899" cy="26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1" name="Elbow Connector 610"/>
          <p:cNvCxnSpPr>
            <a:endCxn id="557" idx="0"/>
          </p:cNvCxnSpPr>
          <p:nvPr/>
        </p:nvCxnSpPr>
        <p:spPr>
          <a:xfrm rot="16200000" flipH="1">
            <a:off x="2354172" y="3086470"/>
            <a:ext cx="99422" cy="49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2" name="Elbow Connector 611"/>
          <p:cNvCxnSpPr>
            <a:stCxn id="553" idx="2"/>
            <a:endCxn id="558" idx="0"/>
          </p:cNvCxnSpPr>
          <p:nvPr/>
        </p:nvCxnSpPr>
        <p:spPr>
          <a:xfrm rot="16200000" flipH="1">
            <a:off x="2553128" y="2246347"/>
            <a:ext cx="141800" cy="1642790"/>
          </a:xfrm>
          <a:prstGeom prst="bentConnector3">
            <a:avLst>
              <a:gd name="adj1" fmla="val 264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3" name="Elbow Connector 612"/>
          <p:cNvCxnSpPr>
            <a:endCxn id="555" idx="0"/>
          </p:cNvCxnSpPr>
          <p:nvPr/>
        </p:nvCxnSpPr>
        <p:spPr>
          <a:xfrm rot="10800000" flipV="1">
            <a:off x="608318" y="3035986"/>
            <a:ext cx="1194314" cy="1026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4" name="Elbow Connector 613"/>
          <p:cNvCxnSpPr>
            <a:endCxn id="247" idx="0"/>
          </p:cNvCxnSpPr>
          <p:nvPr/>
        </p:nvCxnSpPr>
        <p:spPr>
          <a:xfrm rot="16200000" flipH="1">
            <a:off x="5460955" y="3091875"/>
            <a:ext cx="91510" cy="20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5" name="Elbow Connector 614"/>
          <p:cNvCxnSpPr>
            <a:endCxn id="248" idx="0"/>
          </p:cNvCxnSpPr>
          <p:nvPr/>
        </p:nvCxnSpPr>
        <p:spPr>
          <a:xfrm rot="16200000" flipH="1">
            <a:off x="6362271" y="3091474"/>
            <a:ext cx="91509" cy="28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6" name="Elbow Connector 615"/>
          <p:cNvCxnSpPr>
            <a:endCxn id="249" idx="0"/>
          </p:cNvCxnSpPr>
          <p:nvPr/>
        </p:nvCxnSpPr>
        <p:spPr>
          <a:xfrm>
            <a:off x="6109819" y="3047133"/>
            <a:ext cx="1187916" cy="915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7" name="Elbow Connector 616"/>
          <p:cNvCxnSpPr>
            <a:stCxn id="527" idx="2"/>
            <a:endCxn id="246" idx="0"/>
          </p:cNvCxnSpPr>
          <p:nvPr/>
        </p:nvCxnSpPr>
        <p:spPr>
          <a:xfrm rot="5400000">
            <a:off x="5288549" y="2311798"/>
            <a:ext cx="141800" cy="1511889"/>
          </a:xfrm>
          <a:prstGeom prst="bentConnector3">
            <a:avLst>
              <a:gd name="adj1" fmla="val 343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8" name="Elbow Connector 617"/>
          <p:cNvCxnSpPr/>
          <p:nvPr/>
        </p:nvCxnSpPr>
        <p:spPr>
          <a:xfrm rot="5400000">
            <a:off x="9198517" y="3095072"/>
            <a:ext cx="113033" cy="13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9" name="Elbow Connector 618"/>
          <p:cNvCxnSpPr>
            <a:endCxn id="244" idx="0"/>
          </p:cNvCxnSpPr>
          <p:nvPr/>
        </p:nvCxnSpPr>
        <p:spPr>
          <a:xfrm rot="16200000" flipH="1">
            <a:off x="10156317" y="3082906"/>
            <a:ext cx="106490" cy="49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0" name="Elbow Connector 619"/>
          <p:cNvCxnSpPr>
            <a:stCxn id="500" idx="2"/>
            <a:endCxn id="245" idx="0"/>
          </p:cNvCxnSpPr>
          <p:nvPr/>
        </p:nvCxnSpPr>
        <p:spPr>
          <a:xfrm rot="16200000" flipH="1">
            <a:off x="10353779" y="2387723"/>
            <a:ext cx="141800" cy="1360038"/>
          </a:xfrm>
          <a:prstGeom prst="bentConnector3">
            <a:avLst>
              <a:gd name="adj1" fmla="val 249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1" name="Elbow Connector 620"/>
          <p:cNvCxnSpPr>
            <a:stCxn id="500" idx="2"/>
            <a:endCxn id="242" idx="0"/>
          </p:cNvCxnSpPr>
          <p:nvPr/>
        </p:nvCxnSpPr>
        <p:spPr>
          <a:xfrm rot="5400000">
            <a:off x="8999770" y="2393752"/>
            <a:ext cx="141800" cy="1347981"/>
          </a:xfrm>
          <a:prstGeom prst="bentConnector3">
            <a:avLst>
              <a:gd name="adj1" fmla="val 24921"/>
            </a:avLst>
          </a:prstGeom>
          <a:ln>
            <a:tailEnd type="triangle"/>
          </a:ln>
        </p:spPr>
        <p:style>
          <a:lnRef idx="1">
            <a:schemeClr val="accent1"/>
          </a:lnRef>
          <a:fillRef idx="0">
            <a:schemeClr val="accent1"/>
          </a:fillRef>
          <a:effectRef idx="0">
            <a:schemeClr val="accent1"/>
          </a:effectRef>
          <a:fontRef idx="minor">
            <a:schemeClr val="tx1"/>
          </a:fontRef>
        </p:style>
      </p:cxnSp>
      <p:sp>
        <p:nvSpPr>
          <p:cNvPr id="624" name="TextBox 623"/>
          <p:cNvSpPr txBox="1"/>
          <p:nvPr/>
        </p:nvSpPr>
        <p:spPr>
          <a:xfrm>
            <a:off x="2544086" y="3369876"/>
            <a:ext cx="252000" cy="180000"/>
          </a:xfrm>
          <a:prstGeom prst="rect">
            <a:avLst/>
          </a:prstGeom>
          <a:noFill/>
        </p:spPr>
        <p:txBody>
          <a:bodyPr wrap="none" rtlCol="0">
            <a:spAutoFit/>
          </a:bodyPr>
          <a:lstStyle/>
          <a:p>
            <a:r>
              <a:rPr lang="en-CA" sz="400" dirty="0"/>
              <a:t>2</a:t>
            </a:r>
          </a:p>
        </p:txBody>
      </p:sp>
      <p:sp>
        <p:nvSpPr>
          <p:cNvPr id="625" name="TextBox 624"/>
          <p:cNvSpPr txBox="1"/>
          <p:nvPr/>
        </p:nvSpPr>
        <p:spPr>
          <a:xfrm>
            <a:off x="3454730" y="3385051"/>
            <a:ext cx="144000" cy="144000"/>
          </a:xfrm>
          <a:prstGeom prst="rect">
            <a:avLst/>
          </a:prstGeom>
          <a:noFill/>
        </p:spPr>
        <p:txBody>
          <a:bodyPr wrap="none" rtlCol="0">
            <a:spAutoFit/>
          </a:bodyPr>
          <a:lstStyle/>
          <a:p>
            <a:r>
              <a:rPr lang="en-CA" sz="400" dirty="0"/>
              <a:t>3</a:t>
            </a:r>
          </a:p>
        </p:txBody>
      </p:sp>
      <p:sp>
        <p:nvSpPr>
          <p:cNvPr id="626" name="TextBox 625"/>
          <p:cNvSpPr txBox="1"/>
          <p:nvPr/>
        </p:nvSpPr>
        <p:spPr>
          <a:xfrm>
            <a:off x="797278" y="3395988"/>
            <a:ext cx="213520" cy="153888"/>
          </a:xfrm>
          <a:prstGeom prst="rect">
            <a:avLst/>
          </a:prstGeom>
          <a:noFill/>
        </p:spPr>
        <p:txBody>
          <a:bodyPr wrap="none" rtlCol="0">
            <a:spAutoFit/>
          </a:bodyPr>
          <a:lstStyle/>
          <a:p>
            <a:r>
              <a:rPr lang="en-CA" sz="400" dirty="0"/>
              <a:t>0</a:t>
            </a:r>
          </a:p>
        </p:txBody>
      </p:sp>
      <p:sp>
        <p:nvSpPr>
          <p:cNvPr id="628" name="TextBox 627"/>
          <p:cNvSpPr txBox="1"/>
          <p:nvPr/>
        </p:nvSpPr>
        <p:spPr>
          <a:xfrm>
            <a:off x="8516353" y="3375163"/>
            <a:ext cx="213520" cy="153888"/>
          </a:xfrm>
          <a:prstGeom prst="rect">
            <a:avLst/>
          </a:prstGeom>
          <a:noFill/>
        </p:spPr>
        <p:txBody>
          <a:bodyPr wrap="none" rtlCol="0">
            <a:spAutoFit/>
          </a:bodyPr>
          <a:lstStyle/>
          <a:p>
            <a:r>
              <a:rPr lang="en-CA" sz="400" dirty="0"/>
              <a:t>0</a:t>
            </a:r>
          </a:p>
        </p:txBody>
      </p:sp>
      <p:sp>
        <p:nvSpPr>
          <p:cNvPr id="629" name="TextBox 628"/>
          <p:cNvSpPr txBox="1"/>
          <p:nvPr/>
        </p:nvSpPr>
        <p:spPr>
          <a:xfrm>
            <a:off x="5565159" y="3380801"/>
            <a:ext cx="216000" cy="180000"/>
          </a:xfrm>
          <a:prstGeom prst="rect">
            <a:avLst/>
          </a:prstGeom>
          <a:noFill/>
        </p:spPr>
        <p:txBody>
          <a:bodyPr wrap="none" rtlCol="0">
            <a:spAutoFit/>
          </a:bodyPr>
          <a:lstStyle/>
          <a:p>
            <a:r>
              <a:rPr lang="en-CA" sz="400" dirty="0"/>
              <a:t>1</a:t>
            </a:r>
          </a:p>
        </p:txBody>
      </p:sp>
      <p:sp>
        <p:nvSpPr>
          <p:cNvPr id="630" name="TextBox 629"/>
          <p:cNvSpPr txBox="1"/>
          <p:nvPr/>
        </p:nvSpPr>
        <p:spPr>
          <a:xfrm>
            <a:off x="6427103" y="3387151"/>
            <a:ext cx="252000" cy="180000"/>
          </a:xfrm>
          <a:prstGeom prst="rect">
            <a:avLst/>
          </a:prstGeom>
          <a:noFill/>
        </p:spPr>
        <p:txBody>
          <a:bodyPr wrap="none" rtlCol="0">
            <a:spAutoFit/>
          </a:bodyPr>
          <a:lstStyle/>
          <a:p>
            <a:r>
              <a:rPr lang="en-CA" sz="400" dirty="0"/>
              <a:t>2</a:t>
            </a:r>
          </a:p>
        </p:txBody>
      </p:sp>
      <p:sp>
        <p:nvSpPr>
          <p:cNvPr id="631" name="TextBox 630"/>
          <p:cNvSpPr txBox="1"/>
          <p:nvPr/>
        </p:nvSpPr>
        <p:spPr>
          <a:xfrm>
            <a:off x="7337747" y="3385051"/>
            <a:ext cx="144000" cy="144000"/>
          </a:xfrm>
          <a:prstGeom prst="rect">
            <a:avLst/>
          </a:prstGeom>
          <a:noFill/>
        </p:spPr>
        <p:txBody>
          <a:bodyPr wrap="none" rtlCol="0">
            <a:spAutoFit/>
          </a:bodyPr>
          <a:lstStyle/>
          <a:p>
            <a:r>
              <a:rPr lang="en-CA" sz="400" dirty="0"/>
              <a:t>3</a:t>
            </a:r>
          </a:p>
        </p:txBody>
      </p:sp>
      <p:sp>
        <p:nvSpPr>
          <p:cNvPr id="632" name="TextBox 631"/>
          <p:cNvSpPr txBox="1"/>
          <p:nvPr/>
        </p:nvSpPr>
        <p:spPr>
          <a:xfrm>
            <a:off x="4663697" y="3429949"/>
            <a:ext cx="264665" cy="153888"/>
          </a:xfrm>
          <a:prstGeom prst="rect">
            <a:avLst/>
          </a:prstGeom>
          <a:noFill/>
        </p:spPr>
        <p:txBody>
          <a:bodyPr wrap="square" rtlCol="0">
            <a:spAutoFit/>
          </a:bodyPr>
          <a:lstStyle/>
          <a:p>
            <a:r>
              <a:rPr lang="en-CA" sz="400" dirty="0"/>
              <a:t>0</a:t>
            </a:r>
          </a:p>
        </p:txBody>
      </p:sp>
    </p:spTree>
    <p:extLst>
      <p:ext uri="{BB962C8B-B14F-4D97-AF65-F5344CB8AC3E}">
        <p14:creationId xmlns:p14="http://schemas.microsoft.com/office/powerpoint/2010/main" val="3877515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9092</TotalTime>
  <Words>2713</Words>
  <Application>Microsoft Office PowerPoint</Application>
  <PresentationFormat>Widescreen</PresentationFormat>
  <Paragraphs>437</Paragraphs>
  <Slides>3</Slides>
  <Notes>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vt:i4>
      </vt:variant>
    </vt:vector>
  </HeadingPairs>
  <TitlesOfParts>
    <vt:vector size="10" baseType="lpstr">
      <vt:lpstr>Arial Unicode MS</vt:lpstr>
      <vt:lpstr>Arial</vt:lpstr>
      <vt:lpstr>Calibri</vt:lpstr>
      <vt:lpstr>Microsoft Sans Serif</vt:lpstr>
      <vt:lpstr>Cover and End Slide Master</vt:lpstr>
      <vt:lpstr>Contents Slide Master</vt:lpstr>
      <vt:lpstr>Section Break Slide Master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Payam</dc:creator>
  <cp:keywords>SecurityClassificationLevel - UNCLASSIFIED, Creator - Kaywan, Paymaneh, EventDateandTime - 2020-08-26 at 10:49:24 PM, SecurityClassificationLevel - UNCLASSIFIED, Creator - Kaywan, Paymaneh, EventDateandTime - 2020-08-30 at 05:56:26 PM, SecurityClassificationLevel - UNCLASSIFIED, Creator - Kaywan, Paymaneh, EventDateandTime - 2020-08-30 at 06:05:56 PM, SecurityClassificationLevel - UNCLASSIFIED, Creator - Kaywan, Paymaneh, EventDateandTime - 2020-08-30 at 06:17:15 PM, SecurityClassificationLevel - UNCLASSIFIED, Creator - Kaywan, Paymaneh, EventDateandTime - 2020-08-30 at 06:19:51 PM, SecurityClassificationLevel - UNCLASSIFIED, Creator - Kaywan, Paymaneh, EventDateandTime - 2020-08-30 at 06:21:04 PM, SecurityClassificationLevel - UNCLASSIFIED, Creator - Kaywan, Paymaneh, EventDateandTime - 2020-08-30 at 06:27:59 PM, SecurityClassificationLevel - UNCLASSIFIED, Creator - Kaywan, Paymaneh, EventDateandTime - 2020-08-30 at 06:35:05 PM, SecurityClassificationLevel - UNCLASSIFIED, Creator - Kaywan, Paymaneh, EventDateandTime - 2020-08-30 at 06:35:49 PM, SecurityClassificationLevel - UNCLASSIFIED, Creator - Kaywan, Paymaneh, EventDateandTime - 2020-08-30 at 06:36:42 PM, SecurityClassificationLevel - UNCLASSIFIED, Creator - Kaywan, Paymaneh, EventDateandTime - 2020-08-30 at 06:37:18 PM, SecurityClassificationLevel - UNCLASSIFIED, Creator - Kaywan, Paymaneh, EventDateandTime - 2020-08-30 at 06:38:14 PM, SecurityClassificationLevel - UNCLASSIFIED, Creator - Kaywan, Paymaneh, EventDateandTime - 2020-08-30 at 06:38:59 PM, SecurityClassificationLevel - UNCLASSIFIED, Creator - Kaywan, Paymaneh, EventDateandTime - 2020-08-30 at 06:52:25 PM, SecurityClassificationLevel - UNCLASSIFIED, Creator - Kaywan, Paymaneh, EventDateandTime - 2020-08-30 at 07:10:13 PM, SecurityClassificationLevel - UNCLASSIFIED, Creator - Kaywan, Paymaneh, EventDateandTime - 2020-08-30 at 07:12:18 PM, SecurityClassificationLevel - UNCLASSIFIED, Creator - Kaywan, Paymaneh, EventDateandTime - 2020-08-30 at 07:13:45 PM, SecurityClassificationLevel - UNCLASSIFIED, Creator - Kaywan, Paymaneh, EventDateandTime - 2020-08-30 at 07:16:40 PM, SecurityClassificationLevel - UNCLASSIFIED, Creator - Kaywan, Paymaneh, EventDateandTime - 2020-08-30 at 07:23:06 PM, SecurityClassificationLevel - UNCLASSIFIED, Creator - Kaywan, Paymaneh, EventDateandTime - 2020-08-30 at 07:28:22 PM, SecurityClassificationLevel - UNCLASSIFIED, Creator - Kaywan, Paymaneh, EventDateandTime - 2020-08-30 at 07:31:59 PM, SecurityClassificationLevel - UNCLASSIFIED, Creator - Kaywan, Paymaneh, EventDateandTime - 2020-08-30 at 08:10:11 PM, SecurityClassificationLevel - UNCLASSIFIED, Creator - Kaywan, Paymaneh, EventDateandTime - 2020-08-30 at 08:22:17 PM, SecurityClassificationLevel - UNCLASSIFIED, Creator - Kaywan, Paymaneh, EventDateandTime - 2020-08-30 at 08:37:52 PM, SecurityClassificationLevel - UNCLASSIFIED, Creator - Kaywan, Paymaneh, EventDateandTime - 2020-08-30 at 08:44:07 PM, SecurityClassificationLevel - UNCLASSIFIED, Creator - Kaywan, Paymaneh, EventDateandTime - 2020-08-30 at 08:46:55 PM, SecurityClassificationLevel - UNCLASSIFIED, Creator - Kaywan, Paymaneh, EventDateandTime - 2020-08-30 at 09:14:27 PM, SecurityClassificationLevel - UNCLASSIFIED, Creator - Kaywan, Paymaneh, EventDateandTime - 2020-08-30 at 09:15:35 PM, SecurityClassificationLevel - UNCLASSIFIED, Creator - Kaywan, Paymaneh, EventDateandTime - 2020-08-30 at 09:16:01 PM, SecurityClassificationLevel - UNCLASSIFIED, Creator - Kaywan, Paymaneh, EventDateandTime - 2020-08-30 at 09:22:40 PM, SecurityClassificationLevel - UNCLASSIFIED, Creator - Kaywan, Paymaneh, EventDateandTime - 2020-08-30 at 09:23:46 PM, SecurityClassificationLevel - UNCLASSIFIED, Creator - Kaywan, Paymaneh, EventDateandTime - 2020-08-30 at 09:24:14 PM, SecurityClassificationLevel - UNCLASSIFIED, Creator - Kaywan, Paymaneh, EventDateandTime - 2020-08-30 at 09:25:03 PM, SecurityClassificationLevel - UNCLASSIFIED, Creator - Kaywan, Paymaneh, EventDateandTime - 2020-08-30 at 09:25:19 PM, SecurityClassificationLevel - UNCLASSIFIED, Creator - Kaywan, Paymaneh, EventDateandTime - 2020-08-30 at 09:26:23 PM, SecurityClassificationLevel - UNCLASSIFIED, Creator - Kaywan, Paymaneh, EventDateandTime - 2020-08-30 at 09:29:51 PM, SecurityClassificationLevel - UNCLASSIFIED, Creator - Kaywan, Paymaneh, EventDateandTime - 2020-08-30 at 09:31:43 PM, SecurityClassificationLevel - UNCLASSIFIED, Creator - Kaywan, Paymaneh, EventDateandTime - 2020-08-30 at 09:32:08 PM, SecurityClassificationLevel - UNCLASSIFIED, Creator - Kaywan, Paymaneh, EventDateandTime - 2020-08-30 at 09:32:38 PM, SecurityClassificationLevel - UNCLASSIFIED, Creator - Kaywan, Paymaneh, EventDateandTime - 2020-08-30 at 09:34:07 PM, SecurityClassificationLevel - UNCLASSIFIED, Creator - Kaywan, Paymaneh, EventDateandTime - 2020-08-30 at 09:37:40 PM, SecurityClassificationLevel - UNCLASSIFIED, Creator - Kaywan, Paymaneh, EventDateandTime - 2020-08-30 at 09:40:46 PM, SecurityClassificationLevel - UNCLASSIFIED, Creator - Kaywan, Paymaneh, EventDateandTime - 2020-08-30 at 09:42:50 PM, SecurityClassificationLevel - UNCLASSIFIED, Creator - Kaywan, Paymaneh, EventDateandTime - 2020-08-30 at 09:44:35 PM, SecurityClassificationLevel - UNCLASSIFIED, Creator - Kaywan, Paymaneh, EventDateandTime - 2020-08-30 at 09:44:44 PM, SecurityClassificationLevel - UNCLASSIFIED, Creator - Kaywan, Paymaneh, EventDateandTime - 2020-08-30 at 09:44:52 PM, SecurityClassificationLevel - UNCLASSIFIED, Creator - Kaywan, Paymaneh, EventDateandTime - 2020-08-30 at 09:46:12 PM, SecurityClassificationLevel - UNCLASSIFIED, Creator - Kaywan, Paymaneh, EventDateandTime - 2020-08-30 at 09:50:19 PM, SecurityClassificationLevel - UNCLASSIFIED, Creator - Kaywan, Paymaneh, EventDateandTime - 2020-08-30 at 09:50:36 PM, SecurityClassificationLevel - UNCLASSIFIED, Creator - Kaywan, Paymaneh, EventDateandTime - 2020-08-30 at 09:51:38 PM, SecurityClassificationLevel - UNCLASSIFIED, Creator - Kaywan, Paymaneh, EventDateandTime - 2020-08-30 at 09:54:59 PM, SecurityClassificationLevel - UNCLASSIFIED, Creator - Kaywan, Paymaneh, EventDateandTime - 2020-08-30 at 09:55:36 PM, SecurityClassificationLevel - UNCLASSIFIED, Creator - Kaywan, Paymaneh, EventDateandTime - 2020-08-30 at 09:56:14 PM, SecurityClassificationLevel - UNCLASSIFIED, Creator - Kaywan, Paymaneh, EventDateandTime - 2020-08-30 at 09:57:44 PM, SecurityClassificationLevel - UNCLASSIFIED, Creator - Kaywan, Paymaneh, EventDateandTime - 2020-08-30 at 09:58:06 PM, SecurityClassificationLevel - UNCLASSIFIED, Creator - Kaywan, Paymaneh, EventDateandTime - 2020-08-30 at 09:58:56 PM, SecurityClassificationLevel - UNCLASSIFIED, Creator - Kaywan, Paymaneh, EventDateandTime - 2020-08-30 at 09:59:19 PM, SecurityClassificationLevel - UNCLASSIFIED, Creator - Kaywan, Paymaneh, EventDateandTime - 2020-08-30 at 10:07:12 PM, SecurityClassificationLevel - UNCLASSIFIED, Creator - Kaywan, Paymaneh, EventDateandTime - 2020-08-30 at 10:08:14 PM, SecurityClassificationLevel - UNCLASSIFIED, Creator - Kaywan, Paymaneh, EventDateandTime - 2020-08-30 at 10:08:37 PM, SecurityClassificationLevel - UNCLASSIFIED, Creator - Kaywan, Paymaneh, EventDateandTime - 2020-08-30 at 10:10:03 PM, SecurityClassificationLevel - UNCLASSIFIED, Creator - Kaywan, Paymaneh, EventDateandTime - 2020-08-30 at 10:10:49 PM, SecurityClassificationLevel - UNCLASSIFIED, Creator - Kaywan, Paymaneh, EventDateandTime - 2020-08-30 at 10:11:31 PM, SecurityClassificationLevel - UNCLASSIFIED, Creator - Kaywan, Paymaneh, EventDateandTime - 2020-08-30 at 10:11:58 PM, SecurityClassificationLevel - UNCLASSIFIED, Creator - Kaywan, Paymaneh, EventDateandTime - 2020-09-05 at 08:17:41 PM, SecurityClassificationLevel - UNCLASSIFIED, Creator - Kaywan, Paymaneh, EventDateandTime - 2020-09-05 at 08:17:50 PM, SecurityClassificationLevel - UNCLASSIFIED, Creator - Kaywan, Paymaneh, EventDateandTime - 2020-09-05 at 08:19:03 PM, SecurityClassificationLevel - UNCLASSIFIED, Creator - Kaywan, Paymaneh, EventDateandTime - 2020-09-05 at 08:20:02 PM, SecurityClassificationLevel - UNCLASSIFIED, Creator - Kaywan, Paymaneh, EventDateandTime - 2020-09-05 at 08:23:49 PM, SecurityClassificationLevel - UNCLASSIFIED, Creator - Kaywan, Paymaneh, EventDateandTime - 2020-09-05 at 08:24:49 PM, SecurityClassificationLevel - UNCLASSIFIED, Creator - Kaywan, Paymaneh, EventDateandTime - 2020-09-05 at 08:25:11 PM, SecurityClassificationLevel - UNCLASSIFIED, Creator - Kaywan, Paymaneh, EventDateandTime - 2020-09-05 at 08:38:34 PM, SecurityClassificationLevel - UNCLASSIFIED, Creator - Kaywan, Paymaneh, EventDateandTime - 2020-09-05 at 08:39:51 PM, SecurityClassificationLevel - UNCLASSIFIED, Creator - Kaywan, Paymaneh, EventDateandTime - 2020-09-05 at 08:40:24 PM, SecurityClassificationLevel - UNCLASSIFIED, Creator - Kaywan, Paymaneh, EventDateandTime - 2020-09-05 at 08:48:38 PM, SecurityClassificationLevel - UNCLASSIFIED, Creator - Kaywan, Paymaneh, EventDateandTime - 2020-09-05 at 08:53:17 PM, SecurityClassificationLevel - UNCLASSIFIED, Creator - Kaywan, Paymaneh, EventDateandTime - 2020-09-05 at 08:53:59 PM, SecurityClassificationLevel - UNCLASSIFIED, Creator - Kaywan, Paymaneh, EventDateandTime - 2020-09-05 at 09:03:19 PM, SecurityClassificationLevel - UNCLASSIFIED, Creator - Kaywan, Paymaneh, EventDateandTime - 2020-09-05 at 09:07:55 PM, SecurityClassificationLevel - UNCLASSIFIED, Creator - Kaywan, Paymaneh, EventDateandTime - 2020-09-05 at 09:12:21 PM, SecurityClassificationLevel - UNCLASSIFIED, Creator - Kaywan, Paymaneh, EventDateandTime - 2020-09-05 at 09:12:49 PM, SecurityClassificationLevel - UNCLASSIFIED, Creator - Kaywan, Paymaneh, EventDateandTime - 2020-09-05 at 09:14:18 PM, SecurityClassificationLevel - UNCLASSIFIED, Creator - Kaywan, Paymaneh, EventDateandTime - 2020-09-05 at 09:14:29 PM, SecurityClassificationLevel - UNCLASSIFIED, Creator - Kaywan, Paymaneh, EventDateandTime - 2020-09-05 at 09:16:42 PM, SecurityClassificationLevel - UNCLASSIFIED, Creator - Kaywan, Paymaneh, EventDateandTime - 2020-09-05 at 09:20:58 PM, SecurityClassificationLevel - UNCLASSIFIED, Creator - Kaywan, Paymaneh, EventDateandTime - 2020-09-05 at 09:21:52 PM, SecurityClassificationLevel - UNCLASSIFIED, Creator - Kaywan, Paymaneh, EventDateandTime - 2020-09-05 at 09:22:36 PM, SecurityClassificationLevel - UNCLASSIFIED, Creator - Kaywan, Paymaneh, EventDateandTime - 2020-09-05 at 09:22:43 PM, SecurityClassificationLevel - UNCLASSIFIED, Creator - Kaywan, Paymaneh, EventDateandTime - 2020-09-05 at 09:23:01 PM, SecurityClassificationLevel - UNCLASSIFIED, Creator - Kaywan, Paymaneh, EventDateandTime - 2020-09-05 at 09:23:49 PM, SecurityClassificationLevel - UNCLASSIFIED, Creator - Kaywan, Paymaneh, EventDateandTime - 2020-09-05 at 09:28:50 PM, SecurityClassificationLevel - UNCLASSIFIED, Creator - Kaywan, Paymaneh, EventDateandTime - 2020-09-05 at 09:29:27 PM, SecurityClassificationLevel - UNCLASSIFIED, Creator - Kaywan, Paymaneh, EventDateandTime - 2020-09-05 at 09:30:30 PM, SecurityClassificationLevel - UNCLASSIFIED, Creator - Kaywan, Paymaneh, EventDateandTime - 2020-09-05 at 09:30:37 PM, SecurityClassificationLevel - UNCLASSIFIED, Creator - Kaywan, Paymaneh, EventDateandTime - 2020-09-05 at 09:30:50 PM, SecurityClassificationLevel - UNCLASSIFIED, Creator - Kaywan, Paymaneh, EventDateandTime - 2020-09-05 at 09:31:03 PM, SecurityClassificationLevel - UNCLASSIFIED, Creator - Kaywan, Paymaneh, EventDateandTime - 2020-09-05 at 09:33:57 PM, SecurityClassificationLevel - UNCLASSIFIED, Creator - Kaywan, Paymaneh, EventDateandTime - 2020-09-05 at 09:34:10 PM, SecurityClassificationLevel - UNCLASSIFIED, Creator - Kaywan, Paymaneh, EventDateandTime - 2020-09-05 at 09:35:33 PM, SecurityClassificationLevel - UNCLASSIFIED, Creator - Kaywan, Paymaneh, EventDateandTime - 2020-09-05 at 09:36:35 PM, SecurityClassificationLevel - UNCLASSIFIED, Creator - Kaywan, Paymaneh, EventDateandTime - 2020-09-05 at 09:36:39 PM, SecurityClassificationLevel - UNCLASSIFIED, Creator - Kaywan, Paymaneh, EventDateandTime - 2020-09-05 at 09:36:54 PM, SecurityClassificationLevel - UNCLASSIFIED, Creator - Kaywan, Paymaneh, EventDateandTime - 2020-09-05 at 09:39:05 PM, SecurityClassificationLevel - UNCLASSIFIED, Creator - Kaywan, Paymaneh, EventDateandTime - 2020-09-09 at 10:42:45 PM, SecurityClassificationLevel - UNCLASSIFIED, Creator - Kaywan, Paymaneh, EventDateandTime - 2020-09-09 at 10:43:32 PM, SecurityClassificationLevel - UNCLASSIFIED, Creator - Kaywan, Paymaneh, EventDateandTime - 2020-09-09 at 10:45:44 PM, SecurityClassificationLevel - UNCLASSIFIED, Creator - Kaywan, Paymaneh, EventDateandTime - 2020-09-11 at 09:45:33 PM, SecurityClassificationLevel - UNCLASSIFIED, Creator - Kaywan, Paymaneh, EventDateandTime - 2020-09-11 at 10:04:36 PM, SecurityClassificationLevel - UNCLASSIFIED, Creator - Kaywan, Paymaneh, EventDateandTime - 2020-09-11 at 10:08:09 PM, SecurityClassificationLevel - UNCLASSIFIED, Creator - Kaywan, Paymaneh, EventDateandTime - 2020-09-11 at 10:09:02 PM, SecurityClassificationLevel - UNCLASSIFIED, Creator - Kaywan, Paymaneh, EventDateandTime - 2020-09-11 at 10:09:35 PM, SecurityClassificationLevel - UNCLASSIFIED, Creator - Kaywan, Paymaneh, EventDateandTime - 2020-09-11 at 10:10:59 PM, SecurityClassificationLevel - UNCLASSIFIED, Creator - Kaywan, Paymaneh, EventDateandTime - 2020-09-12 at 07:59:32 PM, SecurityClassificationLevel - UNCLASSIFIED, Creator - Kaywan, Paymaneh, EventDateandTime - 2020-09-12 at 07:59:39 PM, SecurityClassificationLevel - UNCLASSIFIED, Creator - Kaywan, Paymaneh, EventDateandTime - 2020-09-12 at 08:56:00 PM, SecurityClassificationLevel - UNCLASSIFIED, Creator - Kaywan, Paymaneh, EventDateandTime - 2020-09-12 at 08:56:30 PM, SecurityClassificationLevel - UNCLASSIFIED, Creator - Kaywan, Paymaneh, EventDateandTime - 2020-09-12 at 08:59:39 PM, SecurityClassificationLevel - UNCLASSIFIED, Creator - Kaywan, Paymaneh, EventDateandTime - 2020-09-12 at 09:00:00 PM, SecurityClassificationLevel - UNCLASSIFIED, Creator - Kaywan, Paymaneh, EventDateandTime - 2020-09-12 at 09:00:19 PM, SecurityClassificationLevel - UNCLASSIFIED, Creator - Kaywan, Paymaneh, EventDateandTime - 2020-09-12 at 09:00:24 PM, SecurityClassificationLevel - UNCLASSIFIED, Creator - Kaywan, Paymaneh, EventDateandTime - 2020-09-12 at 09:00:51 PM, SecurityClassificationLevel - UNCLASSIFIED, Creator - Kaywan, Paymaneh, EventDateandTime - 2020-09-12 at 09:00:59 PM, SecurityClassificationLevel - UNCLASSIFIED, Creator - Kaywan, Paymaneh, EventDateandTime - 2020-09-12 at 09:01:25 PM, SecurityClassificationLevel - UNCLASSIFIED, Creator - Kaywan, Paymaneh, EventDateandTime - 2020-09-12 at 09:02:06 PM, SecurityClassificationLevel - UNCLASSIFIED, Creator - Kaywan, Paymaneh, EventDateandTime - 2020-09-12 at 09:02:15 PM, SecurityClassificationLevel - UNCLASSIFIED, Creator - Kaywan, Paymaneh, EventDateandTime - 2020-09-12 at 09:10:41 PM, SecurityClassificationLevel - UNCLASSIFIED, Creator - Kaywan, Paymaneh, EventDateandTime - 2020-09-12 at 09:11:06 PM, SecurityClassificationLevel - UNCLASSIFIED, Creator - Kaywan, Paymaneh, EventDateandTime - 2020-09-12 at 09:32:27 PM, SecurityClassificationLevel - UNCLASSIFIED, Creator - Kaywan, Paymaneh, EventDateandTime - 2020-09-12 at 10:20:22 PM, SecurityClassificationLevel - UNCLASSIFIED, Creator - Kaywan, Paymaneh, EventDateandTime - 2020-09-12 at 10:22:50 PM, SecurityClassificationLevel - UNCLASSIFIED, Creator - Kaywan, Paymaneh, EventDateandTime - 2020-09-12 at 10:31:51 PM, SecurityClassificationLevel - UNCLASSIFIED, Creator - Kaywan, Paymaneh, EventDateandTime - 2020-09-12 at 10:37:53 PM, SecurityClassificationLevel - UNCLASSIFIED, Creator - Kaywan, Paymaneh, EventDateandTime - 2020-09-12 at 11:09:27 PM, SecurityClassificationLevel - UNCLASSIFIED, Creator - Kaywan, Paymaneh, EventDateandTime - 2020-09-12 at 11:10:42 PM, SecurityClassificationLevel - UNCLASSIFIED, Creator - Kaywan, Paymaneh, EventDateandTime - 2020-09-12 at 11:33:34 PM, SecurityClassificationLevel - UNCLASSIFIED, Creator - Kaywan, Paymaneh, EventDateandTime - 2020-09-12 at 11:35:03 PM, SecurityClassificationLevel - UNCLASSIFIED, Creator - Kaywan, Paymaneh, EventDateandTime - 2020-09-12 at 11:35:30 PM, SecurityClassificationLevel - UNCLASSIFIED, Creator - Kaywan, Paymaneh, EventDateandTime - 2020-09-12 at 11:45:58 PM, SecurityClassificationLevel - UNCLASSIFIED, Creator - Kaywan, Paymaneh, EventDateandTime - 2020-09-12 at 11:47:32 PM, SecurityClassificationLevel - UNCLASSIFIED, Creator - Kaywan, Paymaneh, EventDateandTime - 2020-09-12 at 11:47:39 PM, SecurityClassificationLevel - UNCLASSIFIED, Creator - Kaywan, Paymaneh, EventDateandTime - 2020-09-12 at 11:47:58 PM, SecurityClassificationLevel - UNCLASSIFIED, Creator - Kaywan, Paymaneh, EventDateandTime - 2020-09-12 at 11:48:16 PM, SecurityClassificationLevel - UNCLASSIFIED, Creator - Kaywan, Paymaneh, EventDateandTime - 2020-09-12 at 11:50:43 PM, SecurityClassificationLevel - UNCLASSIFIED, Creator - Kaywan, Paymaneh, EventDateandTime - 2020-09-13 at 12:08:22 AM, SecurityClassificationLevel - UNCLASSIFIED, Creator - Kaywan, Paymaneh, EventDateandTime - 2020-09-13 at 12:20:01 AM, SecurityClassificationLevel - UNCLASSIFIED, Creator - Kaywan, Paymaneh, EventDateandTime - 2020-09-13 at 12:35:11 AM, SecurityClassificationLevel - UNCLASSIFIED, Creator - Kaywan, Paymaneh, EventDateandTime - 2020-09-13 at 12:42:09 AM, SecurityClassificationLevel - UNCLASSIFIED, Creator - Kaywan, Paymaneh, EventDateandTime - 2020-09-13 at 12:43:01 AM, SecurityClassificationLevel - UNCLASSIFIED, Creator - Kaywan, Paymaneh, EventDateandTime - 2020-09-13 at 12:43:46 AM, SecurityClassificationLevel - UNCLASSIFIED, Creator - Kaywan, Paymaneh, EventDateandTime - 2020-09-13 at 01:02:08 AM, SecurityClassificationLevel - UNCLASSIFIED, Creator - Kaywan, Paymaneh, EventDateandTime - 2020-09-13 at 01:02:17 AM, SecurityClassificationLevel - UNCLASSIFIED, Creator - Kaywan, Paymaneh, EventDateandTime - 2020-09-13 at 01:05:24 AM, SecurityClassificationLevel - UNCLASSIFIED, Creator - Kaywan, Paymaneh, EventDateandTime - 2020-09-13 at 01:08:57 AM, SecurityClassificationLevel - UNCLASSIFIED, Creator - Kaywan, Paymaneh, EventDateandTime - 2020-09-13 at 01:11:47 AM, SecurityClassificationLevel - UNCLASSIFIED, Creator - Kaywan, Paymaneh, EventDateandTime - 2020-09-13 at 01:12:09 AM, SecurityClassificationLevel - UNCLASSIFIED, Creator - Kaywan, Paymaneh, EventDateandTime - 2020-09-13 at 01:12:29 AM, SecurityClassificationLevel - UNCLASSIFIED, Creator - Kaywan, Paymaneh, EventDateandTime - 2020-09-13 at 01:12:39 AM, SecurityClassificationLevel - UNCLASSIFIED, Creator - Kaywan, Paymaneh, EventDateandTime - 2020-09-13 at 01:14:32 AM, SecurityClassificationLevel - UNCLASSIFIED, Creator - Kaywan, Paymaneh, EventDateandTime - 2020-09-13 at 01:14:55 AM, SecurityClassificationLevel - UNCLASSIFIED, Creator - Kaywan, Paymaneh, EventDateandTime - 2020-09-13 at 01:22:23 AM, SecurityClassificationLevel - UNCLASSIFIED, Creator - Kaywan, Paymaneh, EventDateandTime - 2020-09-13 at 01:27:52 AM, SecurityClassificationLevel - UNCLASSIFIED, Creator - Kaywan, Paymaneh, EventDateandTime - 2020-09-13 at 01:28:09 AM, SecurityClassificationLevel - UNCLASSIFIED, Creator - Kaywan, Paymaneh, EventDateandTime - 2020-09-13 at 01:31:15 AM, SecurityClassificationLevel - UNCLASSIFIED, Creator - Kaywan, Paymaneh, EventDateandTime - 2020-09-13 at 01:35:49 AM, SecurityClassificationLevel - UNCLASSIFIED, Creator - Kaywan, Paymaneh, EventDateandTime - 2020-09-13 at 01:36:21 AM, SecurityClassificationLevel - UNCLASSIFIED, Creator - Kaywan, Paymaneh, EventDateandTime - 2020-09-13 at 01:38:20 AM, SecurityClassificationLevel - UNCLASSIFIED, Creator - Kaywan, Paymaneh, EventDateandTime - 2020-09-13 at 01:43:49 AM, SecurityClassificationLevel - UNCLASSIFIED, Creator - Kaywan, Paymaneh, EventDateandTime - 2020-09-13 at 01:46:08 AM, SecurityClassificationLevel - UNCLASSIFIED, Creator - Kaywan, Paymaneh, EventDateandTime - 2020-09-13 at 01:48:05 AM, SecurityClassificationLevel - UNCLASSIFIED, Creator - Kaywan, Paymaneh, EventDateandTime - 2020-09-13 at 08:25:29 PM, SecurityClassificationLevel - UNCLASSIFIED, Creator - Kaywan, Paymaneh, EventDateandTime - 2020-09-13 at 08:34:11 PM, SecurityClassificationLevel - UNCLASSIFIED, Creator - Kaywan, Paymaneh, EventDateandTime - 2020-09-13 at 08:54:52 PM, SecurityClassificationLevel - UNCLASSIFIED, Creator - Kaywan, Paymaneh, EventDateandTime - 2020-09-13 at 09:20:49 PM, SecurityClassificationLevel - UNCLASSIFIED, Creator - Kaywan, Paymaneh, EventDateandTime - 2020-09-17 at 03:27:20 PM, SecurityClassificationLevel - UNCLASSIFIED, Creator - Kaywan, Paymaneh, EventDateandTime - 2020-09-17 at 03:47:10 PM, SecurityClassificationLevel - UNCLASSIFIED, Creator - Kaywan, Paymaneh, EventDateandTime - 2020-09-17 at 06:43:00 PM, SecurityClassificationLevel - UNCLASSIFIED, Creator - Kaywan, Paymaneh, EventDateandTime - 2020-09-17 at 06:48:20 PM, SecurityClassificationLevel - UNCLASSIFIED, Creator - Kaywan, Paymaneh, EventDateandTime - 2020-09-17 at 07:19:30 PM, SecurityClassificationLevel - UNCLASSIFIED, Creator - Kaywan, Paymaneh, EventDateandTime - 2020-09-17 at 08:10:07 PM, SecurityClassificationLevel - UNCLASSIFIED, Creator - Kaywan, Paymaneh, EventDateandTime - 2020-09-17 at 08:12:33 PM, SecurityClassificationLevel - UNCLASSIFIED, Creator - Kaywan, Paymaneh, EventDateandTime - 2020-09-17 at 08:30:13 PM, SecurityClassificationLevel - UNCLASSIFIED, Creator - Kaywan, Paymaneh, EventDateandTime - 2020-09-17 at 08:39:58 PM, SecurityClassificationLevel - UNCLASSIFIED, Creator - Kaywan, Paymaneh, EventDateandTime - 2020-09-17 at 08:43:49 PM, SecurityClassificationLevel - UNCLASSIFIED, Creator - Kaywan, Paymaneh, EventDateandTime - 2020-09-17 at 08:44:25 PM, SecurityClassificationLevel - UNCLASSIFIED, Creator - Kaywan, Paymaneh, EventDateandTime - 2020-09-17 at 08:44:40 PM, SecurityClassificationLevel - UNCLASSIFIED, Creator - Kaywan, Paymaneh, EventDateandTime - 2020-09-17 at 08:45:14 PM, SecurityClassificationLevel - UNCLASSIFIED, Creator - Kaywan, Paymaneh, EventDateandTime - 2020-09-17 at 08:49:53 PM, SecurityClassificationLevel - UNCLASSIFIED, Creator - Kaywan, Paymaneh, EventDateandTime - 2020-09-17 at 08:51:30 PM, SecurityClassificationLevel - UNCLASSIFIED, Creator - Kaywan, Paymaneh, EventDateandTime - 2020-09-17 at 09:26:55 PM, SecurityClassificationLevel - UNCLASSIFIED, Creator - Kaywan, Paymaneh, EventDateandTime - 2020-09-17 at 09:51:15 PM, SecurityClassificationLevel - UNCLASSIFIED, Creator - Kaywan, Paymaneh, EventDateandTime - 2020-09-17 at 09:56:19 PM, SecurityClassificationLevel - UNCLASSIFIED, Creator - Kaywan, Paymaneh, EventDateandTime - 2020-09-17 at 10:00:05 PM, SecurityClassificationLevel - UNCLASSIFIED, Creator - Kaywan, Paymaneh, EventDateandTime - 2020-09-17 at 10:20:00 PM, SecurityClassificationLevel - UNCLASSIFIED, Creator - Kaywan, Paymaneh, EventDateandTime - 2020-09-17 at 10:24:18 PM, SecurityClassificationLevel - UNCLASSIFIED, Creator - Kaywan, Paymaneh, EventDateandTime - 2020-09-17 at 10:52:11 PM, SecurityClassificationLevel - UNCLASSIFIED, Creator - Kaywan, Paymaneh, EventDateandTime - 2020-09-17 at 10:53:29 PM, SecurityClassificationLevel - UNCLASSIFIED, Creator - Kaywan, Paymaneh, EventDateandTime - 2020-09-17 at 10:54:36 PM, SecurityClassificationLevel - UNCLASSIFIED, Creator - Kaywan, Paymaneh, EventDateandTime - 2020-09-18 at 11:17:47 PM, SecurityClassificationLevel - UNCLASSIFIED, Creator - Kaywan, Paymaneh, EventDateandTime - 2020-09-18 at 11:21:11 PM, SecurityClassificationLevel - UNCLASSIFIED, Creator - Kaywan, Paymaneh, EventDateandTime - 2020-09-18 at 11:23:45 PM, SecurityClassificationLevel - UNCLASSIFIED, Creator - Kaywan, Paymaneh, EventDateandTime - 2020-09-18 at 11:25:22 PM, SecurityClassificationLevel - UNCLASSIFIED, Creator - Kaywan, Paymaneh, EventDateandTime - 2020-09-18 at 11:35:47 PM, SecurityClassificationLevel - UNCLASSIFIED, Creator - Kaywan, Paymaneh, EventDateandTime - 2020-09-18 at 11:36:31 PM, SecurityClassificationLevel - UNCLASSIFIED, Creator - Kaywan, Paymaneh, EventDateandTime - 2020-09-18 at 11:37:08 PM, SecurityClassificationLevel - UNCLASSIFIED, Creator - Kaywan, Paymaneh, EventDateandTime - 2020-09-18 at 11:51:57 PM, SecurityClassificationLevel - UNCLASSIFIED, Creator - Kaywan, Paymaneh, EventDateandTime - 2020-09-18 at 11:52:17 PM, SecurityClassificationLevel - UNCLASSIFIED, Creator - Kaywan, Paymaneh, EventDateandTime - 2020-09-18 at 11:53:36 PM, SecurityClassificationLevel - UNCLASSIFIED, Creator - Kaywan, Paymaneh, EventDateandTime - 2020-09-18 at 11:56:25 PM, SecurityClassificationLevel - UNCLASSIFIED, Creator - Kaywan, Paymaneh, EventDateandTime - 2020-09-18 at 11:57:35 PM, SecurityClassificationLevel - UNCLASSIFIED, Creator - Kaywan, Paymaneh, EventDateandTime - 2020-09-19 at 12:10:23 AM, SecurityClassificationLevel - UNCLASSIFIED, Creator - Kaywan, Paymaneh, EventDateandTime - 2020-09-20 at 03:55:10 AM, SecurityClassificationLevel - UNCLASSIFIED, Creator - Kaywan, Paymaneh, EventDateandTime - 2020-09-20 at 03:56:06 AM, SecurityClassificationLevel - UNCLASSIFIED, Creator - Kaywan, Paymaneh, EventDateandTime - 2020-09-20 at 04:02:59 AM, SecurityClassificationLevel - UNCLASSIFIED, Creator - Kaywan, Paymaneh, EventDateandTime - 2020-09-20 at 04:03:06 AM, SecurityClassificationLevel - UNCLASSIFIED, Creator - Kaywan, Paymaneh, EventDateandTime - 2020-09-20 at 04:04:10 AM, SecurityClassificationLevel - UNCLASSIFIED, Creator - Kaywan, Paymaneh, EventDateandTime - 2020-09-20 at 10:52:04 PM, SecurityClassificationLevel - UNCLASSIFIED, Creator - Kaywan, Paymaneh, EventDateandTime - 2020-09-20 at 10:56:26 PM, SecurityClassificationLevel - UNCLASSIFIED, Creator - Kaywan, Paymaneh, EventDateandTime - 2020-09-20 at 10:58:30 PM, SecurityClassificationLevel - UNCLASSIFIED, Creator - Kaywan, Paymaneh, EventDateandTime - 2021-09-16 at 08:15:03 PM, SecurityClassificationLevel - UNCLASSIFIED, Creator - Kaywan, Paymaneh, EventDateandTime - 2021-09-16 at 08:16:58 PM, SecurityClassificationLevel - UNCLASSIFIED, Creator - Kaywan, Paymaneh, EventDateandTime - 2021-09-16 at 08:17:12 PM, SecurityClassificationLevel - UNCLASSIFIED, Creator - Kaywan, Paymaneh, EventDateandTime - 2021-09-16 at 08:17:48 PM</cp:keywords>
  <cp:lastModifiedBy>Kaywan, Paymaneh</cp:lastModifiedBy>
  <cp:revision>485</cp:revision>
  <dcterms:created xsi:type="dcterms:W3CDTF">2019-01-14T06:35:35Z</dcterms:created>
  <dcterms:modified xsi:type="dcterms:W3CDTF">2021-09-17T00:17:49Z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408af730-7e2d-4349-8f6c-34a1cd10625e</vt:lpwstr>
  </property>
  <property fmtid="{D5CDD505-2E9C-101B-9397-08002B2CF9AE}" pid="3" name="SecurityClassificationLevel">
    <vt:lpwstr>UNCLASSIFIED</vt:lpwstr>
  </property>
  <property fmtid="{D5CDD505-2E9C-101B-9397-08002B2CF9AE}" pid="4" name="LanguageSelection">
    <vt:lpwstr>ENGLISH</vt:lpwstr>
  </property>
  <property fmtid="{D5CDD505-2E9C-101B-9397-08002B2CF9AE}" pid="5" name="VISUALMARKINGS">
    <vt:lpwstr>NO</vt:lpwstr>
  </property>
</Properties>
</file>