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  <p:sldId id="260" r:id="rId6"/>
    <p:sldId id="258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  <a:srgbClr val="D20000"/>
    <a:srgbClr val="666666"/>
    <a:srgbClr val="333333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0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16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E9892-62DF-465B-A47F-0197C9500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096D19-2344-4143-9447-59EC40C86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B3D816-454C-4502-8ABB-FEF082F80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4C97D-DA35-4932-A8BD-3CC0C3E4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2B9B2-C65B-4316-8875-40D51B38D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777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7C78A-4310-4103-B9E2-324DA98B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711F52-B691-45B9-B960-3C2DBF1E8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A61A6-00E0-4A03-B556-BA977500A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9BD422-5C50-4BBF-98CB-CDF13809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24C5B-B4A5-4135-BEE7-94EFBF9E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6418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C64E68D-978E-43AF-BBBF-91647F0EF3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0A98B9-D733-4402-AE88-9E08CB16F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8B3FFE-D961-4BCD-A1AF-32F4F88AE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2F7A6-AD05-4D3A-AAFC-2A26FD12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7F64A-E53C-4F52-880D-441AC32C6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349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389E3-5009-41CD-9636-2DC59643A9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1C011-B296-4DA6-9FA0-D4BC34380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F40E78-4634-4972-996F-46CA435E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D2CB56-6D68-4970-98E4-62472BE1B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1ADDB5-4F1E-4407-9C5D-953F60532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263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1D4A2-A761-406E-B7EC-8DB3200DD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04459B-BF76-49D0-B07E-E16013335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84702-C5C8-4727-829D-7552A285D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F8114-549E-49F1-9C62-8F1A103C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2B258-2619-4BF4-BCCA-930B0ECD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2097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6475-6F40-446A-A1D1-965E691D3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8A1F4-E316-4C9B-BB80-544ABDBD64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2F0CF-36FE-49C2-8ABC-9B741217A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F9C257-AAE6-421C-9803-D237D5F54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38AFE-A9F2-4A63-BC67-369F7A691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CAA34-4263-4597-BB6E-2F1F882A9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64506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63C8E-0B5B-4041-B35B-0C07397D6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0970E-1BAF-4663-9D77-2FF98D5C3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2CABED-283F-4359-B591-B14391D3C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7DF488-79AF-40FD-A16B-771D4DD33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3BE20F-4AB2-4860-8C24-0B398126FE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37F157C-5661-4DAE-9FF6-0A08CE87C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BC89B1-A078-4F00-BCC7-34E3E1456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3AD1D1-39A3-4A05-9ABC-B9AFCA035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451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48AC2-784C-458E-A3DD-30BEFEE8F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1E14E9-9F85-4A49-84D5-AFBA4BFB9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1B19AD-E080-4FE4-BA0F-F8179924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14721-E97E-4753-8EF8-538AC3E2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830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F42DF5-360A-4AD6-8AEA-FF543F1F3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83000F-9F7A-471D-8FF7-20422707D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FD5805-7E3D-49FD-A402-336A05CF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112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0AF91-CCC5-424E-9819-183D227B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35F4A1-F9F7-4063-81EE-4B8E76A63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5EB39-6FEA-4D01-8BB3-D54C15A88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83059B-14AC-4832-B696-819C6D39D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2B50D-FE3A-4747-BCA3-6D9D812F9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EF7BE-A3C7-4223-AC91-8FB27BAE7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42403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B9642-03B8-494E-AC6A-6347F5EFD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111D60-3691-4964-AB22-83E71F156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DF064-950E-48A1-83C3-5ADF66FD4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573808-F7FB-4DD3-8EE7-0E6150232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1FD46-9EC3-49DF-8B56-07B54BCA5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2E587-B66A-4934-9851-4C7389989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1015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3D0F8F-E34A-4596-BD76-CF7687274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3848B8-80A7-4CBF-AECE-EB8BA511E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9025A0-8799-4980-B983-B2572A6990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ED974-5499-4D85-8F40-6912AABFBC99}" type="datetimeFigureOut">
              <a:rPr lang="zh-TW" altLang="en-US" smtClean="0"/>
              <a:t>2021/3/23</a:t>
            </a:fld>
            <a:endParaRPr lang="zh-TW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1781E-366E-4C79-A119-3C04EFEB42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1112C-57F6-465F-A66B-ACC07359DD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43539-7038-4929-BCDD-45C5AE8E744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3661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iff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739469-3631-467F-AFD5-91574A297D8F}"/>
              </a:ext>
            </a:extLst>
          </p:cNvPr>
          <p:cNvSpPr txBox="1"/>
          <p:nvPr/>
        </p:nvSpPr>
        <p:spPr>
          <a:xfrm>
            <a:off x="3562195" y="425684"/>
            <a:ext cx="48013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為何要第三方複驗？</a:t>
            </a:r>
            <a:endParaRPr lang="zh-TW" altLang="en-US" sz="4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700703-1A66-40E0-B3AE-96979DFB79C2}"/>
              </a:ext>
            </a:extLst>
          </p:cNvPr>
          <p:cNvSpPr txBox="1"/>
          <p:nvPr/>
        </p:nvSpPr>
        <p:spPr>
          <a:xfrm>
            <a:off x="503853" y="1732859"/>
            <a:ext cx="595547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因住戶入住不斷發現</a:t>
            </a:r>
            <a:r>
              <a:rPr lang="zh-TW" altLang="en-US" sz="3000" b="1" dirty="0">
                <a:solidFill>
                  <a:srgbClr val="D2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公設問題</a:t>
            </a:r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，如</a:t>
            </a:r>
            <a:endParaRPr lang="zh-TW" altLang="en-US" sz="30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0C1A0875-3276-47E3-A033-89F25B6F0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4073" y="2968543"/>
            <a:ext cx="1951518" cy="1942844"/>
          </a:xfrm>
          <a:prstGeom prst="rect">
            <a:avLst/>
          </a:prstGeom>
        </p:spPr>
      </p:pic>
      <p:pic>
        <p:nvPicPr>
          <p:cNvPr id="13" name="Picture 12" descr="A picture containing text, cake, birthday, toy&#10;&#10;Description automatically generated">
            <a:extLst>
              <a:ext uri="{FF2B5EF4-FFF2-40B4-BE49-F238E27FC236}">
                <a16:creationId xmlns:a16="http://schemas.microsoft.com/office/drawing/2014/main" id="{AFCF372E-D433-41A3-B000-51693C9130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2470" y="2886146"/>
            <a:ext cx="2081619" cy="2107639"/>
          </a:xfrm>
          <a:prstGeom prst="rect">
            <a:avLst/>
          </a:prstGeom>
        </p:spPr>
      </p:pic>
      <p:pic>
        <p:nvPicPr>
          <p:cNvPr id="15" name="Picture 14" descr="A picture containing text, clock, parking&#10;&#10;Description automatically generated">
            <a:extLst>
              <a:ext uri="{FF2B5EF4-FFF2-40B4-BE49-F238E27FC236}">
                <a16:creationId xmlns:a16="http://schemas.microsoft.com/office/drawing/2014/main" id="{71D94B54-A129-4F1A-A4E5-1A8CE60445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95" y="2894819"/>
            <a:ext cx="2090292" cy="2090292"/>
          </a:xfrm>
          <a:prstGeom prst="rect">
            <a:avLst/>
          </a:prstGeom>
        </p:spPr>
      </p:pic>
      <p:pic>
        <p:nvPicPr>
          <p:cNvPr id="17" name="Picture 16" descr="A picture containing metalware&#10;&#10;Description automatically generated">
            <a:extLst>
              <a:ext uri="{FF2B5EF4-FFF2-40B4-BE49-F238E27FC236}">
                <a16:creationId xmlns:a16="http://schemas.microsoft.com/office/drawing/2014/main" id="{D3944F3F-08AE-4BC3-9324-3A0F8F55E0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265" y="3068469"/>
            <a:ext cx="2072946" cy="21596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0416091-1025-4055-9AE9-A44E23C57378}"/>
              </a:ext>
            </a:extLst>
          </p:cNvPr>
          <p:cNvSpPr txBox="1"/>
          <p:nvPr/>
        </p:nvSpPr>
        <p:spPr>
          <a:xfrm>
            <a:off x="503853" y="5337468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頂樓嚴重漏水</a:t>
            </a:r>
            <a:endParaRPr lang="zh-TW" altLang="en-US" sz="30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FA46E7-37E4-4A5F-98E5-ED08755A5C92}"/>
              </a:ext>
            </a:extLst>
          </p:cNvPr>
          <p:cNvSpPr txBox="1"/>
          <p:nvPr/>
        </p:nvSpPr>
        <p:spPr>
          <a:xfrm>
            <a:off x="3360846" y="5337468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車道感應不良</a:t>
            </a:r>
            <a:endParaRPr lang="zh-TW" altLang="en-US" sz="30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373203-7578-4688-8E40-22A5B3AADDCF}"/>
              </a:ext>
            </a:extLst>
          </p:cNvPr>
          <p:cNvSpPr txBox="1"/>
          <p:nvPr/>
        </p:nvSpPr>
        <p:spPr>
          <a:xfrm>
            <a:off x="6236784" y="5337468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車道鋪面不佳</a:t>
            </a:r>
            <a:endParaRPr lang="zh-TW" altLang="en-US" sz="30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C60237-2548-43EC-851D-7C7774222EBA}"/>
              </a:ext>
            </a:extLst>
          </p:cNvPr>
          <p:cNvSpPr txBox="1"/>
          <p:nvPr/>
        </p:nvSpPr>
        <p:spPr>
          <a:xfrm>
            <a:off x="9195157" y="5337468"/>
            <a:ext cx="249299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門禁系統異常</a:t>
            </a:r>
            <a:endParaRPr lang="zh-TW" altLang="en-US" sz="30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186E32B-91E2-524F-993E-7AB9A5EF330E}"/>
              </a:ext>
            </a:extLst>
          </p:cNvPr>
          <p:cNvSpPr txBox="1"/>
          <p:nvPr/>
        </p:nvSpPr>
        <p:spPr>
          <a:xfrm>
            <a:off x="5984111" y="65512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-1-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59156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739469-3631-467F-AFD5-91574A297D8F}"/>
              </a:ext>
            </a:extLst>
          </p:cNvPr>
          <p:cNvSpPr txBox="1"/>
          <p:nvPr/>
        </p:nvSpPr>
        <p:spPr>
          <a:xfrm>
            <a:off x="4669497" y="458661"/>
            <a:ext cx="22365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連署訴求</a:t>
            </a:r>
            <a:endParaRPr lang="zh-TW" altLang="en-US" sz="4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Picture 2" descr="A picture containing text&#10;&#10;Description automatically generated">
            <a:extLst>
              <a:ext uri="{FF2B5EF4-FFF2-40B4-BE49-F238E27FC236}">
                <a16:creationId xmlns:a16="http://schemas.microsoft.com/office/drawing/2014/main" id="{F480CF59-3970-4D5F-B84A-66804A6427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6007" y="1517679"/>
            <a:ext cx="3057532" cy="3057532"/>
          </a:xfrm>
          <a:prstGeom prst="rect">
            <a:avLst/>
          </a:prstGeom>
        </p:spPr>
      </p:pic>
      <p:pic>
        <p:nvPicPr>
          <p:cNvPr id="5" name="Picture 4" descr="A picture containing toy, doll&#10;&#10;Description automatically generated">
            <a:extLst>
              <a:ext uri="{FF2B5EF4-FFF2-40B4-BE49-F238E27FC236}">
                <a16:creationId xmlns:a16="http://schemas.microsoft.com/office/drawing/2014/main" id="{956EDE4B-E035-465D-B052-46A66E17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8583" y="1946545"/>
            <a:ext cx="1773368" cy="26218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69FA5D0-1D68-4D23-A060-79FE5E991449}"/>
              </a:ext>
            </a:extLst>
          </p:cNvPr>
          <p:cNvSpPr txBox="1"/>
          <p:nvPr/>
        </p:nvSpPr>
        <p:spPr>
          <a:xfrm>
            <a:off x="1421691" y="4795838"/>
            <a:ext cx="364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第三方公正單位驗收</a:t>
            </a:r>
            <a:endParaRPr lang="en-US" altLang="zh-TW" sz="3000" b="1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確保</a:t>
            </a:r>
            <a:r>
              <a:rPr lang="zh-TW" altLang="en-US" sz="3000" b="1" dirty="0">
                <a:solidFill>
                  <a:srgbClr val="0432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一次性</a:t>
            </a:r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發現問題</a:t>
            </a:r>
            <a:endParaRPr lang="zh-TW" altLang="en-US" sz="30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0C70B7-1681-4FD3-A63C-1BE5FF763087}"/>
              </a:ext>
            </a:extLst>
          </p:cNvPr>
          <p:cNvSpPr txBox="1"/>
          <p:nvPr/>
        </p:nvSpPr>
        <p:spPr>
          <a:xfrm>
            <a:off x="6611197" y="4795838"/>
            <a:ext cx="36471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提早要求營造廠解決</a:t>
            </a:r>
            <a:endParaRPr lang="en-US" altLang="zh-TW" sz="3000" b="1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以免退場後</a:t>
            </a:r>
            <a:r>
              <a:rPr lang="zh-TW" altLang="en-US" sz="3000" b="1" dirty="0">
                <a:solidFill>
                  <a:srgbClr val="FF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修繕不易</a:t>
            </a:r>
            <a:endParaRPr lang="zh-TW" altLang="en-US" sz="3000" b="1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EA3D329A-6CE9-4A45-BA9E-D2F09037058D}"/>
              </a:ext>
            </a:extLst>
          </p:cNvPr>
          <p:cNvSpPr txBox="1"/>
          <p:nvPr/>
        </p:nvSpPr>
        <p:spPr>
          <a:xfrm>
            <a:off x="5984111" y="65512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-2-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016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C6DA-05E3-49C5-83F3-C0211C735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5872" y="409950"/>
            <a:ext cx="3231776" cy="863040"/>
          </a:xfrm>
        </p:spPr>
        <p:txBody>
          <a:bodyPr>
            <a:normAutofit/>
          </a:bodyPr>
          <a:lstStyle/>
          <a:p>
            <a:pPr algn="ctr"/>
            <a:r>
              <a:rPr lang="zh-TW" altLang="en-US" sz="4000" b="1" dirty="0">
                <a:solidFill>
                  <a:srgbClr val="333333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優缺點分析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204FBE07-99AD-0A4F-9966-2C349508E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1817207"/>
              </p:ext>
            </p:extLst>
          </p:nvPr>
        </p:nvGraphicFramePr>
        <p:xfrm>
          <a:off x="1541805" y="1628978"/>
          <a:ext cx="9119910" cy="4208031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39970">
                  <a:extLst>
                    <a:ext uri="{9D8B030D-6E8A-4147-A177-3AD203B41FA5}">
                      <a16:colId xmlns:a16="http://schemas.microsoft.com/office/drawing/2014/main" val="71951452"/>
                    </a:ext>
                  </a:extLst>
                </a:gridCol>
                <a:gridCol w="3039970">
                  <a:extLst>
                    <a:ext uri="{9D8B030D-6E8A-4147-A177-3AD203B41FA5}">
                      <a16:colId xmlns:a16="http://schemas.microsoft.com/office/drawing/2014/main" val="2925593717"/>
                    </a:ext>
                  </a:extLst>
                </a:gridCol>
                <a:gridCol w="3039970">
                  <a:extLst>
                    <a:ext uri="{9D8B030D-6E8A-4147-A177-3AD203B41FA5}">
                      <a16:colId xmlns:a16="http://schemas.microsoft.com/office/drawing/2014/main" val="3253784269"/>
                    </a:ext>
                  </a:extLst>
                </a:gridCol>
              </a:tblGrid>
              <a:tr h="1152365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優缺點分析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優點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缺點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73408050"/>
                  </a:ext>
                </a:extLst>
              </a:tr>
              <a:tr h="15361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另找第三方單位驗收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重新全面檢查，可補原本不足，一次發現缺失並修繕，避免未來社區高額修繕費用與住戶權益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另外一筆費用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652879"/>
                  </a:ext>
                </a:extLst>
              </a:tr>
              <a:tr h="1519533"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原有驗收方式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更新會找中華建經協助，費用已包含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dirty="0">
                          <a:latin typeface="Heiti TC Medium" pitchFamily="2" charset="-128"/>
                          <a:ea typeface="Heiti TC Medium" pitchFamily="2" charset="-128"/>
                        </a:rPr>
                        <a:t>檢驗報告與程序尚未公開供住戶檢視，同時目前許多缺失如漏水，車道閘門等未被列出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9686168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EBF37B88-D054-294D-A3B4-DD3D3DD3FD2A}"/>
              </a:ext>
            </a:extLst>
          </p:cNvPr>
          <p:cNvSpPr txBox="1"/>
          <p:nvPr/>
        </p:nvSpPr>
        <p:spPr>
          <a:xfrm>
            <a:off x="5984111" y="65512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-3-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778323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739469-3631-467F-AFD5-91574A297D8F}"/>
              </a:ext>
            </a:extLst>
          </p:cNvPr>
          <p:cNvSpPr txBox="1"/>
          <p:nvPr/>
        </p:nvSpPr>
        <p:spPr>
          <a:xfrm>
            <a:off x="3937335" y="663390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第三方費用多少？</a:t>
            </a:r>
            <a:endParaRPr lang="zh-TW" altLang="en-US" sz="4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FA5D0-1D68-4D23-A060-79FE5E991449}"/>
              </a:ext>
            </a:extLst>
          </p:cNvPr>
          <p:cNvSpPr txBox="1"/>
          <p:nvPr/>
        </p:nvSpPr>
        <p:spPr>
          <a:xfrm>
            <a:off x="4402645" y="2486397"/>
            <a:ext cx="595547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希望管委會</a:t>
            </a:r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控制預算在一百萬左右</a:t>
            </a:r>
            <a:endParaRPr lang="en-US" altLang="zh-TW" sz="3000" b="1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假設以百萬計算</a:t>
            </a:r>
            <a:endParaRPr lang="en-US" altLang="zh-TW" sz="3000" b="1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換算 </a:t>
            </a:r>
            <a:r>
              <a:rPr lang="en-US" altLang="zh-TW" sz="3000" b="1" dirty="0">
                <a:solidFill>
                  <a:schemeClr val="accent4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347</a:t>
            </a:r>
            <a:r>
              <a:rPr lang="en-US" altLang="zh-TW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戶</a:t>
            </a:r>
            <a:endParaRPr lang="en-US" altLang="zh-TW" sz="3000" b="1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平均每戶成本約 </a:t>
            </a:r>
            <a:r>
              <a:rPr lang="en-US" altLang="zh-TW" sz="3000" b="1" dirty="0">
                <a:solidFill>
                  <a:schemeClr val="accent4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2882</a:t>
            </a:r>
            <a:r>
              <a:rPr lang="en-US" altLang="zh-TW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元。</a:t>
            </a:r>
            <a:endParaRPr lang="zh-TW" altLang="en-US" sz="30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610BBBB-CE95-954C-9EB5-63984EDB2A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69692" y="1989205"/>
            <a:ext cx="2799661" cy="293337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B9346A64-CF4E-C648-8A58-B8E7829AEA87}"/>
              </a:ext>
            </a:extLst>
          </p:cNvPr>
          <p:cNvSpPr txBox="1"/>
          <p:nvPr/>
        </p:nvSpPr>
        <p:spPr>
          <a:xfrm>
            <a:off x="5984111" y="65512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-3-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29645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739469-3631-467F-AFD5-91574A297D8F}"/>
              </a:ext>
            </a:extLst>
          </p:cNvPr>
          <p:cNvSpPr txBox="1"/>
          <p:nvPr/>
        </p:nvSpPr>
        <p:spPr>
          <a:xfrm>
            <a:off x="4277995" y="654425"/>
            <a:ext cx="428835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000" b="1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需要另外花費嗎？</a:t>
            </a:r>
            <a:endParaRPr lang="zh-TW" altLang="en-US" sz="4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FA5D0-1D68-4D23-A060-79FE5E991449}"/>
              </a:ext>
            </a:extLst>
          </p:cNvPr>
          <p:cNvSpPr txBox="1"/>
          <p:nvPr/>
        </p:nvSpPr>
        <p:spPr>
          <a:xfrm>
            <a:off x="4985352" y="3621732"/>
            <a:ext cx="40318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要求使用社區修繕基金</a:t>
            </a:r>
          </a:p>
          <a:p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住戶</a:t>
            </a:r>
            <a:r>
              <a:rPr lang="zh-TW" altLang="en-US" sz="3000" b="1" dirty="0">
                <a:solidFill>
                  <a:srgbClr val="0432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不需</a:t>
            </a:r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再額外支出</a:t>
            </a:r>
            <a:endParaRPr lang="zh-TW" altLang="en-US" sz="30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Picture 5" descr="A picture containing shape&#10;&#10;Description automatically generated">
            <a:extLst>
              <a:ext uri="{FF2B5EF4-FFF2-40B4-BE49-F238E27FC236}">
                <a16:creationId xmlns:a16="http://schemas.microsoft.com/office/drawing/2014/main" id="{6756F737-C364-4773-BA21-FE9ADE968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1431" y="2176874"/>
            <a:ext cx="2042158" cy="29497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D46FB-7912-4AB7-9DEF-B79FCBAB73A9}"/>
              </a:ext>
            </a:extLst>
          </p:cNvPr>
          <p:cNvSpPr txBox="1"/>
          <p:nvPr/>
        </p:nvSpPr>
        <p:spPr>
          <a:xfrm>
            <a:off x="5070810" y="2820769"/>
            <a:ext cx="14157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4800" b="1" dirty="0">
                <a:solidFill>
                  <a:schemeClr val="accent4">
                    <a:lumMod val="75000"/>
                  </a:schemeClr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不用</a:t>
            </a:r>
            <a:endParaRPr lang="zh-TW" altLang="en-US" sz="4800" b="1" dirty="0">
              <a:solidFill>
                <a:schemeClr val="accent4">
                  <a:lumMod val="7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33A7EBA-9A18-F646-8A3B-976DD088D926}"/>
              </a:ext>
            </a:extLst>
          </p:cNvPr>
          <p:cNvSpPr txBox="1"/>
          <p:nvPr/>
        </p:nvSpPr>
        <p:spPr>
          <a:xfrm>
            <a:off x="5984111" y="65512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-4-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48995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D739469-3631-467F-AFD5-91574A297D8F}"/>
              </a:ext>
            </a:extLst>
          </p:cNvPr>
          <p:cNvSpPr txBox="1"/>
          <p:nvPr/>
        </p:nvSpPr>
        <p:spPr>
          <a:xfrm>
            <a:off x="1040827" y="581062"/>
            <a:ext cx="104438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4000" b="1" dirty="0">
                <a:solidFill>
                  <a:srgbClr val="33333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據說已有中華建經驗收，為何還要找第三方？</a:t>
            </a:r>
            <a:endParaRPr lang="zh-TW" altLang="en-US" sz="4000" b="1" dirty="0">
              <a:solidFill>
                <a:srgbClr val="333333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9FA5D0-1D68-4D23-A060-79FE5E991449}"/>
              </a:ext>
            </a:extLst>
          </p:cNvPr>
          <p:cNvSpPr txBox="1"/>
          <p:nvPr/>
        </p:nvSpPr>
        <p:spPr>
          <a:xfrm>
            <a:off x="2542783" y="2024159"/>
            <a:ext cx="880241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不反對之前的驗收，但迄今無法確認報告和驗收內容</a:t>
            </a:r>
            <a:endParaRPr lang="en-US" altLang="zh-TW" sz="2800" b="1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若中華的驗收報告和檢驗項目都確實落實且符合規範</a:t>
            </a:r>
            <a:endParaRPr lang="en-US" altLang="zh-TW" sz="2800" b="1" dirty="0">
              <a:solidFill>
                <a:srgbClr val="666666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住戶也可表決接受中華報告不另重做</a:t>
            </a:r>
            <a:endParaRPr lang="zh-TW" altLang="en-US" sz="28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0C70B7-1681-4FD3-A63C-1BE5FF763087}"/>
              </a:ext>
            </a:extLst>
          </p:cNvPr>
          <p:cNvSpPr txBox="1"/>
          <p:nvPr/>
        </p:nvSpPr>
        <p:spPr>
          <a:xfrm>
            <a:off x="1954498" y="4670876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但中華乃起造單位所找，為</a:t>
            </a:r>
            <a:r>
              <a:rPr lang="zh-TW" altLang="en-US" sz="3000" b="1" dirty="0">
                <a:solidFill>
                  <a:srgbClr val="0432FF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避免球員兼裁判</a:t>
            </a:r>
            <a:endParaRPr lang="en-US" altLang="zh-TW" sz="3000" b="1" dirty="0">
              <a:solidFill>
                <a:srgbClr val="0432FF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000" b="1" dirty="0">
                <a:solidFill>
                  <a:srgbClr val="666666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由另一個公正的第三方檢驗是比較合宜的</a:t>
            </a:r>
            <a:endParaRPr lang="zh-TW" altLang="en-US" sz="3000" b="1" dirty="0">
              <a:solidFill>
                <a:srgbClr val="66666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Picture 3" descr="A person wearing a mask&#10;&#10;Description automatically generated with low confidence">
            <a:extLst>
              <a:ext uri="{FF2B5EF4-FFF2-40B4-BE49-F238E27FC236}">
                <a16:creationId xmlns:a16="http://schemas.microsoft.com/office/drawing/2014/main" id="{CB43F49E-8F83-48B4-8ACE-29F4BBF8D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57" y="3833460"/>
            <a:ext cx="1896336" cy="2273806"/>
          </a:xfrm>
          <a:prstGeom prst="rect">
            <a:avLst/>
          </a:prstGeom>
        </p:spPr>
      </p:pic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AC15BA8A-D8B8-4216-8BEC-4C91AC2CC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58" y="1844628"/>
            <a:ext cx="2049122" cy="2174945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0B79D3E1-70E8-B447-8C4A-9CDAD869776E}"/>
              </a:ext>
            </a:extLst>
          </p:cNvPr>
          <p:cNvSpPr txBox="1"/>
          <p:nvPr/>
        </p:nvSpPr>
        <p:spPr>
          <a:xfrm>
            <a:off x="5984111" y="65512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-5-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81269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2EFDDC-2294-6349-B415-277CA0526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2431" y="5069712"/>
            <a:ext cx="11273742" cy="942176"/>
          </a:xfrm>
        </p:spPr>
        <p:txBody>
          <a:bodyPr>
            <a:normAutofit/>
          </a:bodyPr>
          <a:lstStyle/>
          <a:p>
            <a:r>
              <a:rPr kumimoji="1" lang="zh-TW" altLang="en-US" sz="2800" dirty="0">
                <a:latin typeface="Heiti TC Medium" pitchFamily="2" charset="-128"/>
                <a:ea typeface="Heiti TC Medium" pitchFamily="2" charset="-128"/>
                <a:cs typeface="Arial" panose="020B0604020202020204" pitchFamily="34" charset="0"/>
              </a:rPr>
              <a:t>好的社區需要大家凝聚共識，希望大家支持公設嚴謹驗收與點交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C578542-4DC5-7541-92C8-523600EED5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620" y="1000023"/>
            <a:ext cx="4287363" cy="387291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2A2DA819-51C2-744A-880F-7A0591756F67}"/>
              </a:ext>
            </a:extLst>
          </p:cNvPr>
          <p:cNvSpPr txBox="1"/>
          <p:nvPr/>
        </p:nvSpPr>
        <p:spPr>
          <a:xfrm>
            <a:off x="5984111" y="65512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-6-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48861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66084D4A-4CB6-E249-AEB2-0E520E124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3793" y="1331090"/>
            <a:ext cx="5350600" cy="4173468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2C62647F-76AA-6A49-A957-65ED201FD80D}"/>
              </a:ext>
            </a:extLst>
          </p:cNvPr>
          <p:cNvSpPr txBox="1"/>
          <p:nvPr/>
        </p:nvSpPr>
        <p:spPr>
          <a:xfrm>
            <a:off x="5984111" y="6551271"/>
            <a:ext cx="442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dirty="0"/>
              <a:t>-7-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9123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285</Words>
  <Application>Microsoft Macintosh PowerPoint</Application>
  <PresentationFormat>寬螢幕</PresentationFormat>
  <Paragraphs>45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5" baseType="lpstr">
      <vt:lpstr>微軟正黑體</vt:lpstr>
      <vt:lpstr>新細明體</vt:lpstr>
      <vt:lpstr>Heiti TC Medium</vt:lpstr>
      <vt:lpstr>Arial</vt:lpstr>
      <vt:lpstr>Calibri</vt:lpstr>
      <vt:lpstr>Calibri Light</vt:lpstr>
      <vt:lpstr>Office Theme</vt:lpstr>
      <vt:lpstr>PowerPoint 簡報</vt:lpstr>
      <vt:lpstr>PowerPoint 簡報</vt:lpstr>
      <vt:lpstr>優缺點分析</vt:lpstr>
      <vt:lpstr>PowerPoint 簡報</vt:lpstr>
      <vt:lpstr>PowerPoint 簡報</vt:lpstr>
      <vt:lpstr>PowerPoint 簡報</vt:lpstr>
      <vt:lpstr>好的社區需要大家凝聚共識，希望大家支持公設嚴謹驗收與點交</vt:lpstr>
      <vt:lpstr>PowerPoint 簡報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 Xie (XN-LDR)</dc:creator>
  <cp:lastModifiedBy>Microsoft Office User</cp:lastModifiedBy>
  <cp:revision>9</cp:revision>
  <cp:lastPrinted>2021-03-23T04:32:12Z</cp:lastPrinted>
  <dcterms:created xsi:type="dcterms:W3CDTF">2021-03-23T02:36:41Z</dcterms:created>
  <dcterms:modified xsi:type="dcterms:W3CDTF">2021-03-23T04:32:15Z</dcterms:modified>
</cp:coreProperties>
</file>