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8" r:id="rId3"/>
    <p:sldId id="260" r:id="rId4"/>
    <p:sldId id="257" r:id="rId5"/>
    <p:sldId id="269" r:id="rId6"/>
    <p:sldId id="270" r:id="rId7"/>
    <p:sldId id="271" r:id="rId8"/>
    <p:sldId id="272" r:id="rId9"/>
    <p:sldId id="264" r:id="rId10"/>
    <p:sldId id="265" r:id="rId11"/>
    <p:sldId id="266" r:id="rId12"/>
    <p:sldId id="267" r:id="rId13"/>
    <p:sldId id="268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DDC"/>
    <a:srgbClr val="F2B5B5"/>
    <a:srgbClr val="93939C"/>
    <a:srgbClr val="DFE3DB"/>
    <a:srgbClr val="C6D2C5"/>
    <a:srgbClr val="AAB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2"/>
    <p:restoredTop sz="94694"/>
  </p:normalViewPr>
  <p:slideViewPr>
    <p:cSldViewPr snapToGrid="0" snapToObjects="1">
      <p:cViewPr>
        <p:scale>
          <a:sx n="77" d="100"/>
          <a:sy n="77" d="100"/>
        </p:scale>
        <p:origin x="23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0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7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4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0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9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5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0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8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0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>
            <a:extLst>
              <a:ext uri="{FF2B5EF4-FFF2-40B4-BE49-F238E27FC236}">
                <a16:creationId xmlns:a16="http://schemas.microsoft.com/office/drawing/2014/main" id="{6D858DAE-DD42-0D44-87F3-35C588FCCA4A}"/>
              </a:ext>
            </a:extLst>
          </p:cNvPr>
          <p:cNvSpPr/>
          <p:nvPr/>
        </p:nvSpPr>
        <p:spPr>
          <a:xfrm>
            <a:off x="2601161" y="2125184"/>
            <a:ext cx="6976533" cy="1747876"/>
          </a:xfrm>
          <a:prstGeom prst="fram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785F7-E4E5-7F42-A2E0-0F41DF190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815" y="2569028"/>
            <a:ext cx="9678368" cy="2243781"/>
          </a:xfrm>
        </p:spPr>
        <p:txBody>
          <a:bodyPr>
            <a:noAutofit/>
          </a:bodyPr>
          <a:lstStyle/>
          <a:p>
            <a:br>
              <a:rPr kumimoji="1" lang="en-US" altLang="ko-KR" sz="5400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</a:br>
            <a:r>
              <a:rPr kumimoji="1" lang="en-US" altLang="ko-KR" sz="7200" b="1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  <a:t>Sunny’s Diary</a:t>
            </a:r>
            <a:br>
              <a:rPr kumimoji="1" lang="en-US" altLang="ko-KR" sz="7200" b="1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</a:br>
            <a:r>
              <a:rPr kumimoji="1" lang="ko-KR" altLang="en-US" sz="3000" b="1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  <a:t> </a:t>
            </a:r>
            <a:br>
              <a:rPr kumimoji="1" lang="en-US" altLang="ko-KR" sz="7200" b="1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</a:br>
            <a:r>
              <a:rPr kumimoji="1" lang="ko-KR" altLang="en-US" sz="3000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  <a:t>모바일 앱 프로그래밍</a:t>
            </a:r>
            <a:r>
              <a:rPr kumimoji="1" lang="en-US" altLang="ko-KR" sz="3000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  <a:t>1</a:t>
            </a:r>
            <a:br>
              <a:rPr kumimoji="1" lang="en-US" altLang="ko-KR" sz="3000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</a:br>
            <a:r>
              <a:rPr kumimoji="1" lang="en-US" altLang="ko-KR" sz="3000" spc="-150" dirty="0">
                <a:latin typeface="Noto Serif CJK KR ExtraLight" panose="02020200000000000000" pitchFamily="18" charset="-128"/>
                <a:ea typeface="Noto Serif CJK KR ExtraLight" panose="02020200000000000000" pitchFamily="18" charset="-128"/>
              </a:rPr>
              <a:t>4</a:t>
            </a:r>
            <a:r>
              <a:rPr kumimoji="1" lang="ko-KR" altLang="en-US" sz="3000" spc="-150" dirty="0">
                <a:latin typeface="Noto Serif CJK KR ExtraLight" panose="02020200000000000000" pitchFamily="18" charset="-128"/>
                <a:ea typeface="Noto Serif CJK KR ExtraLight" panose="02020200000000000000" pitchFamily="18" charset="-128"/>
              </a:rPr>
              <a:t>분반 </a:t>
            </a:r>
            <a:r>
              <a:rPr kumimoji="1" lang="en-US" altLang="ko-KR" sz="3000" spc="-150" dirty="0">
                <a:latin typeface="Noto Serif CJK KR ExtraLight" panose="02020200000000000000" pitchFamily="18" charset="-128"/>
                <a:ea typeface="Noto Serif CJK KR ExtraLight" panose="02020200000000000000" pitchFamily="18" charset="-128"/>
              </a:rPr>
              <a:t>10</a:t>
            </a:r>
            <a:r>
              <a:rPr kumimoji="1" lang="ko-KR" altLang="en-US" sz="3000" spc="-150" dirty="0">
                <a:latin typeface="Noto Serif CJK KR ExtraLight" panose="02020200000000000000" pitchFamily="18" charset="-128"/>
                <a:ea typeface="Noto Serif CJK KR ExtraLight" panose="02020200000000000000" pitchFamily="18" charset="-128"/>
              </a:rPr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D1C93F-88B2-C143-AAD6-77984A5AD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816" y="4854172"/>
            <a:ext cx="9678367" cy="1501472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1800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  <a:t>조장 </a:t>
            </a:r>
            <a:r>
              <a:rPr kumimoji="1" lang="en-US" altLang="ko-KR" sz="1800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  <a:t>:</a:t>
            </a:r>
            <a:r>
              <a:rPr kumimoji="1" lang="ko-KR" altLang="en-US" sz="1800" dirty="0">
                <a:latin typeface="Noto Serif CJK KR" panose="02020400000000000000" pitchFamily="18" charset="-128"/>
                <a:ea typeface="Noto Serif CJK KR" panose="02020400000000000000" pitchFamily="18" charset="-128"/>
              </a:rPr>
              <a:t> 김 선 </a:t>
            </a:r>
            <a:r>
              <a:rPr kumimoji="1" lang="ko-KR" altLang="en-US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희 </a:t>
            </a:r>
            <a:r>
              <a:rPr lang="ko-KR" altLang="ko-KR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2016115113 </a:t>
            </a:r>
            <a:r>
              <a:rPr kumimoji="1" lang="ko-KR" altLang="en-US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 </a:t>
            </a:r>
            <a:endParaRPr kumimoji="1" lang="en-US" altLang="ko-KR" sz="1800" dirty="0">
              <a:latin typeface="Noto Serif CJK KR Light" panose="02020300000000000000" pitchFamily="18" charset="-128"/>
              <a:ea typeface="Noto Serif CJK KR Light" panose="02020300000000000000" pitchFamily="18" charset="-128"/>
            </a:endParaRPr>
          </a:p>
          <a:p>
            <a:pPr algn="r"/>
            <a:r>
              <a:rPr kumimoji="1" lang="ko-KR" altLang="en-US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조원 </a:t>
            </a:r>
            <a:r>
              <a:rPr kumimoji="1" lang="en-US" altLang="ko-KR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:</a:t>
            </a:r>
            <a:r>
              <a:rPr kumimoji="1" lang="ko-KR" altLang="en-US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 김 현 지 </a:t>
            </a:r>
            <a:r>
              <a:rPr lang="ko-KR" altLang="ko-KR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2013064009 </a:t>
            </a:r>
            <a:endParaRPr kumimoji="1" lang="en-US" altLang="ko-KR" sz="1800" dirty="0">
              <a:latin typeface="Noto Serif CJK KR Light" panose="02020300000000000000" pitchFamily="18" charset="-128"/>
              <a:ea typeface="Noto Serif CJK KR Light" panose="02020300000000000000" pitchFamily="18" charset="-128"/>
            </a:endParaRPr>
          </a:p>
          <a:p>
            <a:pPr algn="r"/>
            <a:r>
              <a:rPr kumimoji="1" lang="ko-KR" altLang="en-US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배 근 령 </a:t>
            </a:r>
            <a:r>
              <a:rPr lang="ko-KR" altLang="ko-KR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2016114418 </a:t>
            </a:r>
            <a:endParaRPr kumimoji="1" lang="en-US" altLang="ko-KR" sz="1800" dirty="0">
              <a:latin typeface="Noto Serif CJK KR Light" panose="02020300000000000000" pitchFamily="18" charset="-128"/>
              <a:ea typeface="Noto Serif CJK KR Light" panose="02020300000000000000" pitchFamily="18" charset="-128"/>
            </a:endParaRPr>
          </a:p>
          <a:p>
            <a:pPr algn="r"/>
            <a:r>
              <a:rPr kumimoji="1" lang="ko-KR" altLang="en-US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안 영 채 </a:t>
            </a:r>
            <a:r>
              <a:rPr lang="ko-KR" altLang="ko-KR" sz="1800" dirty="0">
                <a:latin typeface="Noto Serif CJK KR Light" panose="02020300000000000000" pitchFamily="18" charset="-128"/>
                <a:ea typeface="Noto Serif CJK KR Light" panose="02020300000000000000" pitchFamily="18" charset="-128"/>
              </a:rPr>
              <a:t>2016115903 </a:t>
            </a:r>
            <a:endParaRPr kumimoji="1" lang="ko-KR" altLang="en-US" sz="1800" dirty="0">
              <a:latin typeface="Noto Serif CJK KR Light" panose="02020300000000000000" pitchFamily="18" charset="-128"/>
              <a:ea typeface="Noto Serif CJK KR Light" panose="02020300000000000000" pitchFamily="18" charset="-128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5AC6ECD-CEA5-2840-BC10-CF3E5E4A8CFF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C240565-D00A-6D46-BE79-84C901F03115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C28CFC3-CF96-5E4E-B1E5-3E7F18A08DFC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202B4B2-35CE-7B4C-83C3-2201103ED7C6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8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구현 내용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7448F31-02F5-B449-827E-8B4E251C43CF}"/>
              </a:ext>
            </a:extLst>
          </p:cNvPr>
          <p:cNvSpPr txBox="1">
            <a:spLocks/>
          </p:cNvSpPr>
          <p:nvPr/>
        </p:nvSpPr>
        <p:spPr>
          <a:xfrm>
            <a:off x="838200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2400" spc="300" dirty="0"/>
              <a:t>주요 기능</a:t>
            </a:r>
            <a:endParaRPr kumimoji="1" lang="en-US" altLang="ko-KR" sz="2400" spc="3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6377768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개요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주요 화면 설명</a:t>
            </a:r>
            <a:endParaRPr kumimoji="1" lang="en-US" altLang="ko-KR" sz="24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 err="1"/>
              <a:t>인트로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메인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쓰기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검색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일기장 보기</a:t>
            </a:r>
            <a:br>
              <a:rPr kumimoji="1" lang="en-US" altLang="ko-KR" sz="2000" spc="300" dirty="0"/>
            </a:br>
            <a:endParaRPr kumimoji="1" lang="en-US" altLang="ko-KR" sz="20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실행 동영상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 err="1"/>
              <a:t>느낀점</a:t>
            </a: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endParaRPr kumimoji="1" lang="ko-KR" altLang="en-US" sz="2400" spc="300" dirty="0"/>
          </a:p>
        </p:txBody>
      </p:sp>
    </p:spTree>
    <p:extLst>
      <p:ext uri="{BB962C8B-B14F-4D97-AF65-F5344CB8AC3E}">
        <p14:creationId xmlns:p14="http://schemas.microsoft.com/office/powerpoint/2010/main" val="240223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구현 내용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7448F31-02F5-B449-827E-8B4E251C43CF}"/>
              </a:ext>
            </a:extLst>
          </p:cNvPr>
          <p:cNvSpPr txBox="1">
            <a:spLocks/>
          </p:cNvSpPr>
          <p:nvPr/>
        </p:nvSpPr>
        <p:spPr>
          <a:xfrm>
            <a:off x="838200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2400" spc="300" dirty="0"/>
              <a:t>주요 기능</a:t>
            </a:r>
            <a:endParaRPr kumimoji="1" lang="en-US" altLang="ko-KR" sz="2400" spc="3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6377768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개요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주요 화면 설명</a:t>
            </a:r>
            <a:endParaRPr kumimoji="1" lang="en-US" altLang="ko-KR" sz="24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 err="1"/>
              <a:t>인트로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메인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쓰기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검색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일기장 보기</a:t>
            </a:r>
            <a:br>
              <a:rPr kumimoji="1" lang="en-US" altLang="ko-KR" sz="2000" spc="300" dirty="0"/>
            </a:br>
            <a:endParaRPr kumimoji="1" lang="en-US" altLang="ko-KR" sz="20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실행 동영상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 err="1"/>
              <a:t>느낀점</a:t>
            </a: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endParaRPr kumimoji="1" lang="ko-KR" altLang="en-US" sz="2400" spc="300" dirty="0"/>
          </a:p>
        </p:txBody>
      </p:sp>
    </p:spTree>
    <p:extLst>
      <p:ext uri="{BB962C8B-B14F-4D97-AF65-F5344CB8AC3E}">
        <p14:creationId xmlns:p14="http://schemas.microsoft.com/office/powerpoint/2010/main" val="137797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구현 내용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7448F31-02F5-B449-827E-8B4E251C43CF}"/>
              </a:ext>
            </a:extLst>
          </p:cNvPr>
          <p:cNvSpPr txBox="1">
            <a:spLocks/>
          </p:cNvSpPr>
          <p:nvPr/>
        </p:nvSpPr>
        <p:spPr>
          <a:xfrm>
            <a:off x="838200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2400" spc="300" dirty="0"/>
              <a:t>주요 기능</a:t>
            </a:r>
            <a:endParaRPr kumimoji="1" lang="en-US" altLang="ko-KR" sz="2400" spc="3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6377768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개요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주요 화면 설명</a:t>
            </a:r>
            <a:endParaRPr kumimoji="1" lang="en-US" altLang="ko-KR" sz="24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 err="1"/>
              <a:t>인트로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메인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쓰기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검색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일기장 보기</a:t>
            </a:r>
            <a:br>
              <a:rPr kumimoji="1" lang="en-US" altLang="ko-KR" sz="2000" spc="300" dirty="0"/>
            </a:br>
            <a:endParaRPr kumimoji="1" lang="en-US" altLang="ko-KR" sz="20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실행 동영상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 err="1"/>
              <a:t>느낀점</a:t>
            </a: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endParaRPr kumimoji="1" lang="ko-KR" altLang="en-US" sz="2400" spc="300" dirty="0"/>
          </a:p>
        </p:txBody>
      </p:sp>
    </p:spTree>
    <p:extLst>
      <p:ext uri="{BB962C8B-B14F-4D97-AF65-F5344CB8AC3E}">
        <p14:creationId xmlns:p14="http://schemas.microsoft.com/office/powerpoint/2010/main" val="248411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구현 내용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7448F31-02F5-B449-827E-8B4E251C43CF}"/>
              </a:ext>
            </a:extLst>
          </p:cNvPr>
          <p:cNvSpPr txBox="1">
            <a:spLocks/>
          </p:cNvSpPr>
          <p:nvPr/>
        </p:nvSpPr>
        <p:spPr>
          <a:xfrm>
            <a:off x="838200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2400" spc="300" dirty="0"/>
              <a:t>주요 기능</a:t>
            </a:r>
            <a:endParaRPr kumimoji="1" lang="en-US" altLang="ko-KR" sz="2400" spc="3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6377768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개요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주요 화면 설명</a:t>
            </a:r>
            <a:endParaRPr kumimoji="1" lang="en-US" altLang="ko-KR" sz="24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 err="1"/>
              <a:t>인트로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메인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쓰기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검색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일기장 보기</a:t>
            </a:r>
            <a:br>
              <a:rPr kumimoji="1" lang="en-US" altLang="ko-KR" sz="2000" spc="300" dirty="0"/>
            </a:br>
            <a:endParaRPr kumimoji="1" lang="en-US" altLang="ko-KR" sz="20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실행 동영상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 err="1"/>
              <a:t>느낀점</a:t>
            </a: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endParaRPr kumimoji="1" lang="ko-KR" altLang="en-US" sz="2400" spc="300" dirty="0"/>
          </a:p>
        </p:txBody>
      </p:sp>
    </p:spTree>
    <p:extLst>
      <p:ext uri="{BB962C8B-B14F-4D97-AF65-F5344CB8AC3E}">
        <p14:creationId xmlns:p14="http://schemas.microsoft.com/office/powerpoint/2010/main" val="22852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실행 동영상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7448F31-02F5-B449-827E-8B4E251C43CF}"/>
              </a:ext>
            </a:extLst>
          </p:cNvPr>
          <p:cNvSpPr txBox="1">
            <a:spLocks/>
          </p:cNvSpPr>
          <p:nvPr/>
        </p:nvSpPr>
        <p:spPr>
          <a:xfrm>
            <a:off x="838200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2400" spc="300" dirty="0"/>
              <a:t>주요 기능</a:t>
            </a:r>
            <a:endParaRPr kumimoji="1" lang="en-US" altLang="ko-KR" sz="2400" spc="3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6377768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개요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주요 화면 설명</a:t>
            </a:r>
            <a:endParaRPr kumimoji="1" lang="en-US" altLang="ko-KR" sz="24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 err="1"/>
              <a:t>인트로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메인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쓰기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검색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일기장 보기</a:t>
            </a:r>
            <a:br>
              <a:rPr kumimoji="1" lang="en-US" altLang="ko-KR" sz="2000" spc="300" dirty="0"/>
            </a:br>
            <a:endParaRPr kumimoji="1" lang="en-US" altLang="ko-KR" sz="20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실행 동영상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 err="1"/>
              <a:t>느낀점</a:t>
            </a: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endParaRPr kumimoji="1" lang="ko-KR" altLang="en-US" sz="2400" spc="300" dirty="0"/>
          </a:p>
        </p:txBody>
      </p:sp>
    </p:spTree>
    <p:extLst>
      <p:ext uri="{BB962C8B-B14F-4D97-AF65-F5344CB8AC3E}">
        <p14:creationId xmlns:p14="http://schemas.microsoft.com/office/powerpoint/2010/main" val="13674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팀원 소개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7448F31-02F5-B449-827E-8B4E251C43CF}"/>
              </a:ext>
            </a:extLst>
          </p:cNvPr>
          <p:cNvSpPr txBox="1">
            <a:spLocks/>
          </p:cNvSpPr>
          <p:nvPr/>
        </p:nvSpPr>
        <p:spPr>
          <a:xfrm>
            <a:off x="838200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2400" spc="300" dirty="0"/>
              <a:t>주요 기능</a:t>
            </a:r>
            <a:endParaRPr kumimoji="1" lang="en-US" altLang="ko-KR" sz="2400" spc="3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6377768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개요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주요 화면 설명</a:t>
            </a:r>
            <a:endParaRPr kumimoji="1" lang="en-US" altLang="ko-KR" sz="24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 err="1"/>
              <a:t>인트로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메인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쓰기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검색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일기장 보기</a:t>
            </a:r>
            <a:br>
              <a:rPr kumimoji="1" lang="en-US" altLang="ko-KR" sz="2000" spc="300" dirty="0"/>
            </a:br>
            <a:endParaRPr kumimoji="1" lang="en-US" altLang="ko-KR" sz="20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실행 동영상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 err="1"/>
              <a:t>느낀점</a:t>
            </a: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endParaRPr kumimoji="1" lang="ko-KR" altLang="en-US" sz="2400" spc="300" dirty="0"/>
          </a:p>
        </p:txBody>
      </p:sp>
    </p:spTree>
    <p:extLst>
      <p:ext uri="{BB962C8B-B14F-4D97-AF65-F5344CB8AC3E}">
        <p14:creationId xmlns:p14="http://schemas.microsoft.com/office/powerpoint/2010/main" val="310806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향후 계획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7448F31-02F5-B449-827E-8B4E251C43CF}"/>
              </a:ext>
            </a:extLst>
          </p:cNvPr>
          <p:cNvSpPr txBox="1">
            <a:spLocks/>
          </p:cNvSpPr>
          <p:nvPr/>
        </p:nvSpPr>
        <p:spPr>
          <a:xfrm>
            <a:off x="838200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2400" spc="300" dirty="0"/>
              <a:t>주요 기능</a:t>
            </a:r>
            <a:endParaRPr kumimoji="1" lang="en-US" altLang="ko-KR" sz="2400" spc="3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6377768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개요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주요 화면 설명</a:t>
            </a:r>
            <a:endParaRPr kumimoji="1" lang="en-US" altLang="ko-KR" sz="24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 err="1"/>
              <a:t>인트로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메인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쓰기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 검색</a:t>
            </a:r>
            <a:endParaRPr kumimoji="1" lang="en-US" altLang="ko-KR" sz="2000" spc="3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spc="300" dirty="0"/>
              <a:t>사진 일기장 보기</a:t>
            </a:r>
            <a:br>
              <a:rPr kumimoji="1" lang="en-US" altLang="ko-KR" sz="2000" spc="300" dirty="0"/>
            </a:br>
            <a:endParaRPr kumimoji="1" lang="en-US" altLang="ko-KR" sz="20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/>
              <a:t>실행 동영상</a:t>
            </a:r>
            <a:br>
              <a:rPr kumimoji="1" lang="en-US" altLang="ko-KR" sz="2400" spc="300" dirty="0"/>
            </a:b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spc="300" dirty="0" err="1"/>
              <a:t>느낀점</a:t>
            </a:r>
            <a:endParaRPr kumimoji="1" lang="en-US" altLang="ko-KR" sz="2400" spc="300" dirty="0"/>
          </a:p>
          <a:p>
            <a:pPr marL="457200" indent="-457200">
              <a:buFont typeface="+mj-lt"/>
              <a:buAutoNum type="arabicPeriod"/>
            </a:pPr>
            <a:endParaRPr kumimoji="1" lang="ko-KR" altLang="en-US" sz="2400" spc="300" dirty="0"/>
          </a:p>
        </p:txBody>
      </p:sp>
    </p:spTree>
    <p:extLst>
      <p:ext uri="{BB962C8B-B14F-4D97-AF65-F5344CB8AC3E}">
        <p14:creationId xmlns:p14="http://schemas.microsoft.com/office/powerpoint/2010/main" val="322649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C82E9A3-6FE9-B34C-B407-F95DE8CD8ACC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각 삼각형[R] 13">
            <a:extLst>
              <a:ext uri="{FF2B5EF4-FFF2-40B4-BE49-F238E27FC236}">
                <a16:creationId xmlns:a16="http://schemas.microsoft.com/office/drawing/2014/main" id="{B10115BA-FB6C-534A-BC9F-D2B556F465E4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604CAA-E127-254C-B0D8-8AEA2B1A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B8B52-0249-2F44-B508-389B4864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6876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ko-KR" altLang="en-US" sz="2400" spc="300" dirty="0"/>
              <a:t>개요</a:t>
            </a:r>
            <a:endParaRPr kumimoji="1" lang="en-US" altLang="ko-KR" sz="2400" spc="3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ko-KR" altLang="en-US" sz="2400" spc="300" dirty="0"/>
              <a:t>기술</a:t>
            </a:r>
            <a:r>
              <a:rPr kumimoji="1" lang="en-US" altLang="ko-KR" sz="2400" spc="300" dirty="0"/>
              <a:t>/</a:t>
            </a:r>
            <a:r>
              <a:rPr kumimoji="1" lang="ko-KR" altLang="en-US" sz="2400" spc="300" dirty="0"/>
              <a:t>시장 조사</a:t>
            </a:r>
            <a:endParaRPr kumimoji="1" lang="en-US" altLang="ko-KR" sz="2400" spc="3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ko-KR" altLang="en-US" sz="2400" spc="300" dirty="0"/>
              <a:t>구현 내용</a:t>
            </a:r>
            <a:r>
              <a:rPr kumimoji="1" lang="en-US" altLang="ko-KR" sz="2400" spc="300" dirty="0"/>
              <a:t>	</a:t>
            </a:r>
            <a:endParaRPr kumimoji="1" lang="en-US" altLang="ko-KR" sz="2000" spc="3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ko-KR" altLang="en-US" sz="2400" spc="300" dirty="0"/>
              <a:t>실행 동영상 </a:t>
            </a:r>
            <a:endParaRPr kumimoji="1" lang="en-US" altLang="ko-KR" sz="2400" spc="3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ko-KR" altLang="en-US" sz="2400" spc="300" dirty="0"/>
              <a:t>협업 내용</a:t>
            </a:r>
            <a:endParaRPr kumimoji="1" lang="en-US" altLang="ko-KR" sz="2100" spc="3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ko-KR" altLang="en-US" sz="2400" spc="300" dirty="0"/>
              <a:t>팀원 소개  </a:t>
            </a:r>
            <a:endParaRPr kumimoji="1" lang="en-US" altLang="ko-KR" sz="2100" spc="3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kumimoji="1" lang="ko-KR" altLang="en-US" sz="2400" spc="300" dirty="0"/>
              <a:t>향후 계획</a:t>
            </a:r>
            <a:r>
              <a:rPr kumimoji="1" lang="en-US" altLang="ko-KR" sz="2400" spc="300" dirty="0"/>
              <a:t>	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C915A0A-3F15-5641-B2EC-C4770ED083D2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5A1C35E-8589-8E4B-A96D-AC7F79DA2DBB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CCCCC3F-6C99-9340-811F-6406C5F82A33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743F9A3-071C-9342-A2CB-E9CC62D698D8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6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개요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7448F31-02F5-B449-827E-8B4E251C43CF}"/>
              </a:ext>
            </a:extLst>
          </p:cNvPr>
          <p:cNvSpPr txBox="1">
            <a:spLocks/>
          </p:cNvSpPr>
          <p:nvPr/>
        </p:nvSpPr>
        <p:spPr>
          <a:xfrm>
            <a:off x="838200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3000" spc="300" dirty="0"/>
              <a:t>앱 소개</a:t>
            </a:r>
            <a:endParaRPr kumimoji="1" lang="en-US" altLang="ko-KR" sz="3000" spc="300" dirty="0"/>
          </a:p>
          <a:p>
            <a:pPr lvl="1">
              <a:lnSpc>
                <a:spcPct val="150000"/>
              </a:lnSpc>
            </a:pPr>
            <a:r>
              <a:rPr kumimoji="1" lang="ko-KR" altLang="en-US" sz="2000" spc="300" dirty="0"/>
              <a:t>다이어리 앱 </a:t>
            </a:r>
            <a:endParaRPr kumimoji="1" lang="en-US" altLang="ko-KR" sz="2000" spc="300" dirty="0"/>
          </a:p>
          <a:p>
            <a:pPr lvl="1">
              <a:lnSpc>
                <a:spcPct val="150000"/>
              </a:lnSpc>
            </a:pPr>
            <a:r>
              <a:rPr kumimoji="1" lang="ko-KR" altLang="en-US" sz="2000" spc="300" dirty="0"/>
              <a:t>사진을 중심으로 간단하고</a:t>
            </a:r>
            <a:br>
              <a:rPr kumimoji="1" lang="en-US" altLang="ko-KR" sz="2000" spc="300" dirty="0"/>
            </a:br>
            <a:r>
              <a:rPr kumimoji="1" lang="ko-KR" altLang="en-US" sz="2000" spc="300" dirty="0"/>
              <a:t>직관적으로 일상을 기록함</a:t>
            </a:r>
            <a:endParaRPr kumimoji="1" lang="en-US" altLang="ko-KR" sz="2000" spc="300" dirty="0"/>
          </a:p>
          <a:p>
            <a:pPr lvl="1">
              <a:lnSpc>
                <a:spcPct val="150000"/>
              </a:lnSpc>
            </a:pPr>
            <a:r>
              <a:rPr kumimoji="1" lang="ko-KR" altLang="en-US" sz="2000" spc="300" dirty="0"/>
              <a:t>이미지를 중심으로 </a:t>
            </a:r>
            <a:br>
              <a:rPr kumimoji="1" lang="en-US" altLang="ko-KR" sz="2000" spc="300" dirty="0"/>
            </a:br>
            <a:r>
              <a:rPr kumimoji="1" lang="ko-KR" altLang="en-US" sz="2000" spc="300" dirty="0"/>
              <a:t>하루의 기분을 남길수 있음</a:t>
            </a:r>
            <a:endParaRPr kumimoji="1" lang="en-US" altLang="ko-KR" sz="2000" spc="3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6522229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3000" spc="300" dirty="0"/>
              <a:t>주요 기능</a:t>
            </a:r>
            <a:endParaRPr kumimoji="1" lang="en-US" altLang="ko-KR" sz="2400" spc="300" dirty="0"/>
          </a:p>
          <a:p>
            <a:pPr lvl="1">
              <a:lnSpc>
                <a:spcPct val="150000"/>
              </a:lnSpc>
            </a:pPr>
            <a:r>
              <a:rPr kumimoji="1" lang="ko-KR" altLang="en-US" sz="2000" spc="300" dirty="0"/>
              <a:t>사진 촬영</a:t>
            </a:r>
            <a:endParaRPr kumimoji="1" lang="en-US" altLang="ko-KR" sz="2000" spc="300" dirty="0"/>
          </a:p>
          <a:p>
            <a:pPr lvl="1">
              <a:lnSpc>
                <a:spcPct val="150000"/>
              </a:lnSpc>
            </a:pPr>
            <a:r>
              <a:rPr kumimoji="1" lang="ko-KR" altLang="en-US" sz="2000" spc="300" dirty="0"/>
              <a:t>사진 가져오기</a:t>
            </a:r>
            <a:endParaRPr kumimoji="1" lang="en-US" altLang="ko-KR" sz="2000" spc="300" dirty="0"/>
          </a:p>
          <a:p>
            <a:pPr lvl="1">
              <a:lnSpc>
                <a:spcPct val="150000"/>
              </a:lnSpc>
            </a:pPr>
            <a:r>
              <a:rPr kumimoji="1" lang="ko-KR" altLang="en-US" sz="2000" spc="300" dirty="0"/>
              <a:t>일기 쓰기</a:t>
            </a:r>
            <a:endParaRPr kumimoji="1" lang="en-US" altLang="ko-KR" sz="2000" spc="300" dirty="0"/>
          </a:p>
          <a:p>
            <a:pPr lvl="1">
              <a:lnSpc>
                <a:spcPct val="150000"/>
              </a:lnSpc>
            </a:pPr>
            <a:r>
              <a:rPr kumimoji="1" lang="ko-KR" altLang="en-US" sz="2000" spc="300" dirty="0"/>
              <a:t>일기 검색</a:t>
            </a:r>
            <a:endParaRPr kumimoji="1" lang="en-US" altLang="ko-KR" sz="2000" spc="3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400" spc="300" dirty="0"/>
          </a:p>
          <a:p>
            <a:pPr marL="0" indent="0">
              <a:buNone/>
            </a:pPr>
            <a:endParaRPr kumimoji="1" lang="ko-KR" altLang="en-US" sz="2400" spc="300" dirty="0"/>
          </a:p>
        </p:txBody>
      </p:sp>
      <p:sp>
        <p:nvSpPr>
          <p:cNvPr id="3" name="대각선 방향의 모서리가 잘린 사각형 2">
            <a:extLst>
              <a:ext uri="{FF2B5EF4-FFF2-40B4-BE49-F238E27FC236}">
                <a16:creationId xmlns:a16="http://schemas.microsoft.com/office/drawing/2014/main" id="{6A4AC3CF-C60C-EC4C-B5A8-9DD417B768CC}"/>
              </a:ext>
            </a:extLst>
          </p:cNvPr>
          <p:cNvSpPr/>
          <p:nvPr/>
        </p:nvSpPr>
        <p:spPr>
          <a:xfrm>
            <a:off x="747507" y="2037677"/>
            <a:ext cx="4922264" cy="3768214"/>
          </a:xfrm>
          <a:prstGeom prst="snip2Diag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대각선 방향의 모서리가 잘린 사각형 23">
            <a:extLst>
              <a:ext uri="{FF2B5EF4-FFF2-40B4-BE49-F238E27FC236}">
                <a16:creationId xmlns:a16="http://schemas.microsoft.com/office/drawing/2014/main" id="{CF2705E0-4329-774D-A158-399E00D4947B}"/>
              </a:ext>
            </a:extLst>
          </p:cNvPr>
          <p:cNvSpPr/>
          <p:nvPr/>
        </p:nvSpPr>
        <p:spPr>
          <a:xfrm>
            <a:off x="6431536" y="2074235"/>
            <a:ext cx="4922264" cy="3768214"/>
          </a:xfrm>
          <a:prstGeom prst="snip2Diag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각 삼각형[R] 25">
            <a:extLst>
              <a:ext uri="{FF2B5EF4-FFF2-40B4-BE49-F238E27FC236}">
                <a16:creationId xmlns:a16="http://schemas.microsoft.com/office/drawing/2014/main" id="{94BA4DA0-0603-B64B-BD83-166BF2FB977D}"/>
              </a:ext>
            </a:extLst>
          </p:cNvPr>
          <p:cNvSpPr/>
          <p:nvPr/>
        </p:nvSpPr>
        <p:spPr>
          <a:xfrm rot="10800000">
            <a:off x="5072977" y="2004057"/>
            <a:ext cx="650558" cy="657733"/>
          </a:xfrm>
          <a:prstGeom prst="rtTriangle">
            <a:avLst/>
          </a:prstGeom>
          <a:solidFill>
            <a:srgbClr val="F2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각 삼각형[R] 27">
            <a:extLst>
              <a:ext uri="{FF2B5EF4-FFF2-40B4-BE49-F238E27FC236}">
                <a16:creationId xmlns:a16="http://schemas.microsoft.com/office/drawing/2014/main" id="{295CC61B-C679-214F-B377-A38C85FD70FF}"/>
              </a:ext>
            </a:extLst>
          </p:cNvPr>
          <p:cNvSpPr/>
          <p:nvPr/>
        </p:nvSpPr>
        <p:spPr>
          <a:xfrm rot="10800000">
            <a:off x="10757001" y="2037677"/>
            <a:ext cx="650557" cy="657729"/>
          </a:xfrm>
          <a:prstGeom prst="rtTriangle">
            <a:avLst/>
          </a:prstGeom>
          <a:solidFill>
            <a:srgbClr val="AAB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5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기술 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 시장 조사</a:t>
            </a:r>
            <a:r>
              <a:rPr kumimoji="1" lang="en-US" altLang="ko-KR" sz="2000" dirty="0"/>
              <a:t> </a:t>
            </a:r>
          </a:p>
          <a:p>
            <a:r>
              <a:rPr kumimoji="1" lang="ko-KR" altLang="en-US" dirty="0"/>
              <a:t>기존 앱 분석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7059920" y="2277039"/>
            <a:ext cx="4575644" cy="3949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ko-KR" altLang="en-US" sz="2600" dirty="0"/>
              <a:t>장점</a:t>
            </a:r>
            <a:r>
              <a:rPr lang="ko-KR" altLang="en-US" sz="2200" dirty="0"/>
              <a:t>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일기 키워드 검색이 가능하다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월 별 일기를 모아볼 수 있다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달력 페이지에서 일기를 작성한 날을 한 눈에 볼 수 있다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하루의 날씨를 기록할 수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endParaRPr lang="en-US" altLang="ko-KR" sz="2200" dirty="0"/>
          </a:p>
          <a:p>
            <a:pPr fontAlgn="base">
              <a:lnSpc>
                <a:spcPct val="150000"/>
              </a:lnSpc>
            </a:pPr>
            <a:r>
              <a:rPr lang="ko-KR" altLang="en-US" sz="2600" dirty="0"/>
              <a:t>단점</a:t>
            </a:r>
            <a:r>
              <a:rPr lang="ko-KR" altLang="en-US" sz="2200" dirty="0"/>
              <a:t>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하루에 두 개 이상의 일기를 작성하지 못한다</a:t>
            </a:r>
            <a:r>
              <a:rPr lang="en-US" altLang="ko-KR" sz="2200" dirty="0"/>
              <a:t>.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앱 내에서 사진에 필터 등을 적용하지 못한다</a:t>
            </a:r>
            <a:r>
              <a:rPr lang="en-US" altLang="ko-KR" sz="2200" dirty="0"/>
              <a:t>.</a:t>
            </a:r>
          </a:p>
        </p:txBody>
      </p:sp>
      <p:pic>
        <p:nvPicPr>
          <p:cNvPr id="1026" name="Picture 2" descr="https://lh3.googleusercontent.com/Z2mk-M4FBBlbHLVLGY9v4XwhTOfOpPA9f-s_zpxXS468xt8PIpkHFzZ01Iz_G210n6Kj4R6-QxFSpqzr7dge6BVI7XwHXIsRJjJPB3Q9M8otciaiFr8RF4bQciTOa8KxGIMLrSw7">
            <a:extLst>
              <a:ext uri="{FF2B5EF4-FFF2-40B4-BE49-F238E27FC236}">
                <a16:creationId xmlns:a16="http://schemas.microsoft.com/office/drawing/2014/main" id="{87F03783-110F-AA43-A584-A7E656E7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3" y="2763753"/>
            <a:ext cx="1739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24nTV0ycztK4w79b6RnCMUCyT2KwalYdpUE_jyLoYycVeBwHTthn3HYHV12XIOKuH-fI7ajK0Wls4C-4Oc8LgsBrPpUGxsSR6S3GucO5KpjdPpkbE1Ezsdur203GqTTXHoucTlUx">
            <a:extLst>
              <a:ext uri="{FF2B5EF4-FFF2-40B4-BE49-F238E27FC236}">
                <a16:creationId xmlns:a16="http://schemas.microsoft.com/office/drawing/2014/main" id="{40E031D1-5EEC-1343-A500-D217D0EDE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97" y="2763753"/>
            <a:ext cx="17272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OfpetaKvNA1MO-Wo7wgfdjZejBam-NXHOXMzcQh9KhG8vIwXvmjB-l5YAeeLFDoSYa4MQgqBzRxOXUmh1ExKebBMAjnSvilYKTLqiCXMp-AqrIgf0S4o0ZxbTFBMIW-6ph6M_r5o">
            <a:extLst>
              <a:ext uri="{FF2B5EF4-FFF2-40B4-BE49-F238E27FC236}">
                <a16:creationId xmlns:a16="http://schemas.microsoft.com/office/drawing/2014/main" id="{775E5D55-EC4B-C349-A130-50B94964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1" y="2763753"/>
            <a:ext cx="1778000" cy="30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564EC6E-9681-2241-9A9E-81A5D9DB491E}"/>
              </a:ext>
            </a:extLst>
          </p:cNvPr>
          <p:cNvSpPr txBox="1"/>
          <p:nvPr/>
        </p:nvSpPr>
        <p:spPr>
          <a:xfrm>
            <a:off x="670859" y="5913551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일기를 작성한 날을 달력에 표시</a:t>
            </a:r>
            <a:endParaRPr kumimoji="1"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C01E54-9DA1-854F-8D5E-11EE19553AA2}"/>
              </a:ext>
            </a:extLst>
          </p:cNvPr>
          <p:cNvSpPr txBox="1"/>
          <p:nvPr/>
        </p:nvSpPr>
        <p:spPr>
          <a:xfrm>
            <a:off x="2537514" y="5918225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월별로 일기를 볼 수 있음</a:t>
            </a:r>
            <a:endParaRPr kumimoji="1"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42334A-6CE3-7E4C-9BB8-5916271937EF}"/>
              </a:ext>
            </a:extLst>
          </p:cNvPr>
          <p:cNvSpPr txBox="1"/>
          <p:nvPr/>
        </p:nvSpPr>
        <p:spPr>
          <a:xfrm>
            <a:off x="4483231" y="5919101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자신의 기분이나</a:t>
            </a:r>
          </a:p>
          <a:p>
            <a:pPr algn="ctr"/>
            <a:r>
              <a:rPr lang="ko-KR" altLang="en-US" sz="1200" dirty="0"/>
              <a:t>날씨를 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76905D-D2F7-2E4A-9B45-7286416DA671}"/>
              </a:ext>
            </a:extLst>
          </p:cNvPr>
          <p:cNvSpPr txBox="1"/>
          <p:nvPr/>
        </p:nvSpPr>
        <p:spPr>
          <a:xfrm>
            <a:off x="802252" y="2356330"/>
            <a:ext cx="559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일기를 사진과 함께 기록할 수 있는 앱</a:t>
            </a:r>
            <a:r>
              <a:rPr lang="en-US" altLang="ko-KR" dirty="0"/>
              <a:t> - </a:t>
            </a:r>
            <a:r>
              <a:rPr lang="ko-KR" altLang="en-US" dirty="0"/>
              <a:t>카드 다이어리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58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기술 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 시장 조사</a:t>
            </a:r>
            <a:r>
              <a:rPr kumimoji="1" lang="en-US" altLang="ko-KR" sz="2000" dirty="0"/>
              <a:t> </a:t>
            </a:r>
          </a:p>
          <a:p>
            <a:r>
              <a:rPr kumimoji="1" lang="ko-KR" altLang="en-US" dirty="0"/>
              <a:t>기존 앱 분석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7059920" y="2277039"/>
            <a:ext cx="4575644" cy="3949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ko-KR" altLang="en-US" sz="1800" dirty="0"/>
              <a:t>장점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1500" dirty="0"/>
              <a:t>작성 방식이 간단하고 </a:t>
            </a:r>
            <a:r>
              <a:rPr lang="ko-KR" altLang="en-US" sz="1500" dirty="0" err="1"/>
              <a:t>가독성이</a:t>
            </a:r>
            <a:r>
              <a:rPr lang="ko-KR" altLang="en-US" sz="1500" dirty="0"/>
              <a:t> 좋다</a:t>
            </a:r>
            <a:r>
              <a:rPr lang="en-US" altLang="ko-KR" sz="15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1500" dirty="0"/>
              <a:t>전자잉크 느낌의 </a:t>
            </a:r>
            <a:r>
              <a:rPr lang="en-US" altLang="ko-KR" sz="1500" dirty="0"/>
              <a:t>UI</a:t>
            </a:r>
            <a:r>
              <a:rPr lang="ko-KR" altLang="en-US" sz="1500" dirty="0"/>
              <a:t>로 아날로그적 감성을 자극한다</a:t>
            </a:r>
            <a:r>
              <a:rPr lang="en-US" altLang="ko-KR" sz="15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1500" dirty="0"/>
              <a:t>백업 기능이 있어 분실 염려가 적다</a:t>
            </a:r>
            <a:r>
              <a:rPr lang="en-US" altLang="ko-KR" sz="15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단점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1500" dirty="0"/>
              <a:t>사진 첨부 등 부가기능이 없다</a:t>
            </a:r>
            <a:r>
              <a:rPr lang="en-US" altLang="ko-KR" sz="15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1500" dirty="0"/>
              <a:t>유료결제해야 사용가능하다</a:t>
            </a:r>
            <a:r>
              <a:rPr lang="en-US" altLang="ko-KR" sz="15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1500" dirty="0"/>
              <a:t>인터페이스가 불편하다</a:t>
            </a:r>
            <a:r>
              <a:rPr lang="en-US" altLang="ko-KR" sz="15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96AD6-0FB6-1642-BB49-A88CBBD85890}"/>
              </a:ext>
            </a:extLst>
          </p:cNvPr>
          <p:cNvSpPr txBox="1"/>
          <p:nvPr/>
        </p:nvSpPr>
        <p:spPr>
          <a:xfrm>
            <a:off x="-71686" y="2331738"/>
            <a:ext cx="559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심플한 </a:t>
            </a:r>
            <a:r>
              <a:rPr lang="en-US" altLang="ko-KR" dirty="0"/>
              <a:t>UI</a:t>
            </a:r>
            <a:r>
              <a:rPr lang="ko-KR" altLang="en-US" dirty="0"/>
              <a:t>의 다이어리 앱 </a:t>
            </a:r>
            <a:r>
              <a:rPr lang="en-US" altLang="ko-KR" dirty="0"/>
              <a:t>- </a:t>
            </a:r>
            <a:r>
              <a:rPr kumimoji="1" lang="ko-KR" altLang="en-US" dirty="0"/>
              <a:t>데이그램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C01E54-9DA1-854F-8D5E-11EE19553AA2}"/>
              </a:ext>
            </a:extLst>
          </p:cNvPr>
          <p:cNvSpPr txBox="1"/>
          <p:nvPr/>
        </p:nvSpPr>
        <p:spPr>
          <a:xfrm>
            <a:off x="1683677" y="5892392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하루의 일기를 한눈에 볼 수 있음</a:t>
            </a:r>
            <a:endParaRPr kumimoji="1"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42334A-6CE3-7E4C-9BB8-5916271937EF}"/>
              </a:ext>
            </a:extLst>
          </p:cNvPr>
          <p:cNvSpPr txBox="1"/>
          <p:nvPr/>
        </p:nvSpPr>
        <p:spPr>
          <a:xfrm>
            <a:off x="3629394" y="5893268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하루의 일기 기록</a:t>
            </a:r>
            <a:r>
              <a:rPr lang="en-US" altLang="ko-KR" sz="1200" dirty="0"/>
              <a:t>/</a:t>
            </a:r>
            <a:r>
              <a:rPr lang="ko-KR" altLang="en-US" sz="1200" dirty="0"/>
              <a:t>시간 스탬프 표시 가능</a:t>
            </a:r>
          </a:p>
        </p:txBody>
      </p:sp>
      <p:pic>
        <p:nvPicPr>
          <p:cNvPr id="2050" name="Picture 2" descr="https://lh4.googleusercontent.com/UVBEA4kmqpMJ7lZxJ-1FwwiG1MefpIAeepnKrwtmG6VvI88QDeRmAo6E02_SE92BFOq37X6yf6odr6QLhPEWhvVbdu97dqBKdSSeI2R1XVMjqbFagMoaVUMiNzCY0145W_0Xz_1X">
            <a:extLst>
              <a:ext uri="{FF2B5EF4-FFF2-40B4-BE49-F238E27FC236}">
                <a16:creationId xmlns:a16="http://schemas.microsoft.com/office/drawing/2014/main" id="{C46FE81D-CDF6-F644-BDA1-C5809243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44" y="2804097"/>
            <a:ext cx="1728933" cy="285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FjVWobnjnWeOgEgcAC5sbNqgJgxfXaqRWZpdNQ4kVuDE1h7nddd1jRVqDjidLVhrqrZv1JQ7xvognfDqoeo-ey51wBRQYb_jEN1zIl2N2fP7JHpjsvImpjII8qdWIufdrkdV-gnf">
            <a:extLst>
              <a:ext uri="{FF2B5EF4-FFF2-40B4-BE49-F238E27FC236}">
                <a16:creationId xmlns:a16="http://schemas.microsoft.com/office/drawing/2014/main" id="{62337F8C-0ED9-1B4B-83AD-F73647E0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94" y="2806678"/>
            <a:ext cx="1797309" cy="28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1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기술 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 시장 조사</a:t>
            </a:r>
            <a:r>
              <a:rPr kumimoji="1" lang="en-US" altLang="ko-KR" sz="2000" dirty="0"/>
              <a:t> </a:t>
            </a:r>
          </a:p>
          <a:p>
            <a:r>
              <a:rPr kumimoji="1" lang="ko-KR" altLang="en-US" dirty="0"/>
              <a:t>기존 앱 분석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7059920" y="2277039"/>
            <a:ext cx="4575644" cy="3949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ko-KR" altLang="en-US" sz="2600" dirty="0"/>
              <a:t>장점</a:t>
            </a:r>
            <a:r>
              <a:rPr lang="ko-KR" altLang="en-US" sz="2200" dirty="0"/>
              <a:t>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일기 키워드 검색이 가능하다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월 별 일기를 모아볼 수 있다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달력 페이지에서 일기를 작성한 날을 한 눈에 볼 수 있다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하루의 날씨를 기록할 수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endParaRPr lang="en-US" altLang="ko-KR" sz="2200" dirty="0"/>
          </a:p>
          <a:p>
            <a:pPr fontAlgn="base">
              <a:lnSpc>
                <a:spcPct val="150000"/>
              </a:lnSpc>
            </a:pPr>
            <a:r>
              <a:rPr lang="ko-KR" altLang="en-US" sz="2600" dirty="0"/>
              <a:t>단점</a:t>
            </a:r>
            <a:r>
              <a:rPr lang="ko-KR" altLang="en-US" sz="2200" dirty="0"/>
              <a:t>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하루에 두 개 이상의 일기를 작성하지 못한다</a:t>
            </a:r>
            <a:r>
              <a:rPr lang="en-US" altLang="ko-KR" sz="2200" dirty="0"/>
              <a:t>.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앱 내에서 사진에 필터 등을 적용하지 못한다</a:t>
            </a:r>
            <a:r>
              <a:rPr lang="en-US" altLang="ko-KR" sz="2200" dirty="0"/>
              <a:t>.</a:t>
            </a:r>
          </a:p>
        </p:txBody>
      </p:sp>
      <p:pic>
        <p:nvPicPr>
          <p:cNvPr id="1026" name="Picture 2" descr="https://lh3.googleusercontent.com/Z2mk-M4FBBlbHLVLGY9v4XwhTOfOpPA9f-s_zpxXS468xt8PIpkHFzZ01Iz_G210n6Kj4R6-QxFSpqzr7dge6BVI7XwHXIsRJjJPB3Q9M8otciaiFr8RF4bQciTOa8KxGIMLrSw7">
            <a:extLst>
              <a:ext uri="{FF2B5EF4-FFF2-40B4-BE49-F238E27FC236}">
                <a16:creationId xmlns:a16="http://schemas.microsoft.com/office/drawing/2014/main" id="{87F03783-110F-AA43-A584-A7E656E7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3" y="2763753"/>
            <a:ext cx="1739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24nTV0ycztK4w79b6RnCMUCyT2KwalYdpUE_jyLoYycVeBwHTthn3HYHV12XIOKuH-fI7ajK0Wls4C-4Oc8LgsBrPpUGxsSR6S3GucO5KpjdPpkbE1Ezsdur203GqTTXHoucTlUx">
            <a:extLst>
              <a:ext uri="{FF2B5EF4-FFF2-40B4-BE49-F238E27FC236}">
                <a16:creationId xmlns:a16="http://schemas.microsoft.com/office/drawing/2014/main" id="{40E031D1-5EEC-1343-A500-D217D0EDE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97" y="2763753"/>
            <a:ext cx="17272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OfpetaKvNA1MO-Wo7wgfdjZejBam-NXHOXMzcQh9KhG8vIwXvmjB-l5YAeeLFDoSYa4MQgqBzRxOXUmh1ExKebBMAjnSvilYKTLqiCXMp-AqrIgf0S4o0ZxbTFBMIW-6ph6M_r5o">
            <a:extLst>
              <a:ext uri="{FF2B5EF4-FFF2-40B4-BE49-F238E27FC236}">
                <a16:creationId xmlns:a16="http://schemas.microsoft.com/office/drawing/2014/main" id="{775E5D55-EC4B-C349-A130-50B94964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1" y="2763753"/>
            <a:ext cx="1778000" cy="30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564EC6E-9681-2241-9A9E-81A5D9DB491E}"/>
              </a:ext>
            </a:extLst>
          </p:cNvPr>
          <p:cNvSpPr txBox="1"/>
          <p:nvPr/>
        </p:nvSpPr>
        <p:spPr>
          <a:xfrm>
            <a:off x="670859" y="5913551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일기를 작성한 날을 달력에 표시</a:t>
            </a:r>
            <a:endParaRPr kumimoji="1"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C01E54-9DA1-854F-8D5E-11EE19553AA2}"/>
              </a:ext>
            </a:extLst>
          </p:cNvPr>
          <p:cNvSpPr txBox="1"/>
          <p:nvPr/>
        </p:nvSpPr>
        <p:spPr>
          <a:xfrm>
            <a:off x="2537514" y="5918225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월별로 일기를 볼 수 있음</a:t>
            </a:r>
            <a:endParaRPr kumimoji="1"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42334A-6CE3-7E4C-9BB8-5916271937EF}"/>
              </a:ext>
            </a:extLst>
          </p:cNvPr>
          <p:cNvSpPr txBox="1"/>
          <p:nvPr/>
        </p:nvSpPr>
        <p:spPr>
          <a:xfrm>
            <a:off x="4483231" y="5919101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자신의 기분이나</a:t>
            </a:r>
          </a:p>
          <a:p>
            <a:pPr algn="ctr"/>
            <a:r>
              <a:rPr lang="ko-KR" altLang="en-US" sz="1200" dirty="0"/>
              <a:t>날씨를 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76905D-D2F7-2E4A-9B45-7286416DA671}"/>
              </a:ext>
            </a:extLst>
          </p:cNvPr>
          <p:cNvSpPr txBox="1"/>
          <p:nvPr/>
        </p:nvSpPr>
        <p:spPr>
          <a:xfrm>
            <a:off x="802252" y="2356330"/>
            <a:ext cx="559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일기를 사진과 함께 기록할 수 있는 앱</a:t>
            </a:r>
            <a:r>
              <a:rPr lang="en-US" altLang="ko-KR" dirty="0"/>
              <a:t> - </a:t>
            </a:r>
            <a:r>
              <a:rPr lang="ko-KR" altLang="en-US" dirty="0"/>
              <a:t>카드 다이어리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10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기술 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 시장 조사</a:t>
            </a:r>
            <a:r>
              <a:rPr kumimoji="1" lang="en-US" altLang="ko-KR" sz="2000" dirty="0"/>
              <a:t> </a:t>
            </a:r>
          </a:p>
          <a:p>
            <a:r>
              <a:rPr kumimoji="1" lang="ko-KR" altLang="en-US" dirty="0"/>
              <a:t>기존 앱 분석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7059920" y="2277039"/>
            <a:ext cx="4575644" cy="3949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ko-KR" altLang="en-US" sz="2600" dirty="0"/>
              <a:t>장점</a:t>
            </a:r>
            <a:r>
              <a:rPr lang="ko-KR" altLang="en-US" sz="2200" dirty="0"/>
              <a:t>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일기 키워드 검색이 가능하다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월 별 일기를 모아볼 수 있다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달력 페이지에서 일기를 작성한 날을 한 눈에 볼 수 있다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하루의 날씨를 기록할 수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endParaRPr lang="en-US" altLang="ko-KR" sz="2200" dirty="0"/>
          </a:p>
          <a:p>
            <a:pPr fontAlgn="base">
              <a:lnSpc>
                <a:spcPct val="150000"/>
              </a:lnSpc>
            </a:pPr>
            <a:r>
              <a:rPr lang="ko-KR" altLang="en-US" sz="2600" dirty="0"/>
              <a:t>단점</a:t>
            </a:r>
            <a:r>
              <a:rPr lang="ko-KR" altLang="en-US" sz="2200" dirty="0"/>
              <a:t>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하루에 두 개 이상의 일기를 작성하지 못한다</a:t>
            </a:r>
            <a:r>
              <a:rPr lang="en-US" altLang="ko-KR" sz="2200" dirty="0"/>
              <a:t>.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앱 내에서 사진에 필터 등을 적용하지 못한다</a:t>
            </a:r>
            <a:r>
              <a:rPr lang="en-US" altLang="ko-KR" sz="2200" dirty="0"/>
              <a:t>.</a:t>
            </a:r>
          </a:p>
        </p:txBody>
      </p:sp>
      <p:pic>
        <p:nvPicPr>
          <p:cNvPr id="1026" name="Picture 2" descr="https://lh3.googleusercontent.com/Z2mk-M4FBBlbHLVLGY9v4XwhTOfOpPA9f-s_zpxXS468xt8PIpkHFzZ01Iz_G210n6Kj4R6-QxFSpqzr7dge6BVI7XwHXIsRJjJPB3Q9M8otciaiFr8RF4bQciTOa8KxGIMLrSw7">
            <a:extLst>
              <a:ext uri="{FF2B5EF4-FFF2-40B4-BE49-F238E27FC236}">
                <a16:creationId xmlns:a16="http://schemas.microsoft.com/office/drawing/2014/main" id="{87F03783-110F-AA43-A584-A7E656E7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3" y="2763753"/>
            <a:ext cx="1739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24nTV0ycztK4w79b6RnCMUCyT2KwalYdpUE_jyLoYycVeBwHTthn3HYHV12XIOKuH-fI7ajK0Wls4C-4Oc8LgsBrPpUGxsSR6S3GucO5KpjdPpkbE1Ezsdur203GqTTXHoucTlUx">
            <a:extLst>
              <a:ext uri="{FF2B5EF4-FFF2-40B4-BE49-F238E27FC236}">
                <a16:creationId xmlns:a16="http://schemas.microsoft.com/office/drawing/2014/main" id="{40E031D1-5EEC-1343-A500-D217D0EDE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97" y="2763753"/>
            <a:ext cx="17272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OfpetaKvNA1MO-Wo7wgfdjZejBam-NXHOXMzcQh9KhG8vIwXvmjB-l5YAeeLFDoSYa4MQgqBzRxOXUmh1ExKebBMAjnSvilYKTLqiCXMp-AqrIgf0S4o0ZxbTFBMIW-6ph6M_r5o">
            <a:extLst>
              <a:ext uri="{FF2B5EF4-FFF2-40B4-BE49-F238E27FC236}">
                <a16:creationId xmlns:a16="http://schemas.microsoft.com/office/drawing/2014/main" id="{775E5D55-EC4B-C349-A130-50B94964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1" y="2763753"/>
            <a:ext cx="1778000" cy="30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564EC6E-9681-2241-9A9E-81A5D9DB491E}"/>
              </a:ext>
            </a:extLst>
          </p:cNvPr>
          <p:cNvSpPr txBox="1"/>
          <p:nvPr/>
        </p:nvSpPr>
        <p:spPr>
          <a:xfrm>
            <a:off x="670859" y="5913551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일기를 작성한 날을 달력에 표시</a:t>
            </a:r>
            <a:endParaRPr kumimoji="1"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C01E54-9DA1-854F-8D5E-11EE19553AA2}"/>
              </a:ext>
            </a:extLst>
          </p:cNvPr>
          <p:cNvSpPr txBox="1"/>
          <p:nvPr/>
        </p:nvSpPr>
        <p:spPr>
          <a:xfrm>
            <a:off x="2537514" y="5918225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월별로 일기를 볼 수 있음</a:t>
            </a:r>
            <a:endParaRPr kumimoji="1"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42334A-6CE3-7E4C-9BB8-5916271937EF}"/>
              </a:ext>
            </a:extLst>
          </p:cNvPr>
          <p:cNvSpPr txBox="1"/>
          <p:nvPr/>
        </p:nvSpPr>
        <p:spPr>
          <a:xfrm>
            <a:off x="4483231" y="5919101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자신의 기분이나</a:t>
            </a:r>
          </a:p>
          <a:p>
            <a:pPr algn="ctr"/>
            <a:r>
              <a:rPr lang="ko-KR" altLang="en-US" sz="1200" dirty="0"/>
              <a:t>날씨를 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76905D-D2F7-2E4A-9B45-7286416DA671}"/>
              </a:ext>
            </a:extLst>
          </p:cNvPr>
          <p:cNvSpPr txBox="1"/>
          <p:nvPr/>
        </p:nvSpPr>
        <p:spPr>
          <a:xfrm>
            <a:off x="802252" y="2356330"/>
            <a:ext cx="559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일기를 사진과 함께 기록할 수 있는 앱</a:t>
            </a:r>
            <a:r>
              <a:rPr lang="en-US" altLang="ko-KR" dirty="0"/>
              <a:t> - </a:t>
            </a:r>
            <a:r>
              <a:rPr lang="ko-KR" altLang="en-US" dirty="0"/>
              <a:t>카드 다이어리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90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BD6A74-91AB-ED4D-9BC4-1C82A22B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6428" y="-213455"/>
            <a:ext cx="3754169" cy="1325563"/>
          </a:xfrm>
        </p:spPr>
        <p:txBody>
          <a:bodyPr anchor="t">
            <a:normAutofit/>
          </a:bodyPr>
          <a:lstStyle/>
          <a:p>
            <a:pPr algn="ctr"/>
            <a:br>
              <a:rPr kumimoji="1" lang="en-US" altLang="ko-KR" sz="4000" dirty="0">
                <a:solidFill>
                  <a:srgbClr val="FFFFFF"/>
                </a:solidFill>
              </a:rPr>
            </a:br>
            <a:endParaRPr kumimoji="1" lang="ko-KR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000" dirty="0"/>
              <a:t>기술 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 시장 조사</a:t>
            </a:r>
            <a:r>
              <a:rPr kumimoji="1" lang="en-US" altLang="ko-KR" sz="2000" dirty="0"/>
              <a:t> </a:t>
            </a:r>
          </a:p>
          <a:p>
            <a:r>
              <a:rPr kumimoji="1" lang="ko-KR" altLang="en-US" dirty="0"/>
              <a:t>기존 앱 분석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5EF9A742-6E7B-FA42-BAAE-91FFAB76C2E6}"/>
              </a:ext>
            </a:extLst>
          </p:cNvPr>
          <p:cNvSpPr txBox="1">
            <a:spLocks/>
          </p:cNvSpPr>
          <p:nvPr/>
        </p:nvSpPr>
        <p:spPr>
          <a:xfrm>
            <a:off x="7059920" y="2277039"/>
            <a:ext cx="4575644" cy="3949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ko-KR" altLang="en-US" sz="2600" dirty="0"/>
              <a:t>장점</a:t>
            </a:r>
            <a:r>
              <a:rPr lang="ko-KR" altLang="en-US" sz="2200" dirty="0"/>
              <a:t>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일기 키워드 검색이 가능하다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월 별 일기를 모아볼 수 있다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달력 페이지에서 일기를 작성한 날을 한 눈에 볼 수 있다</a:t>
            </a:r>
            <a:r>
              <a:rPr lang="en-US" altLang="ko-KR" sz="2200" dirty="0"/>
              <a:t>.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하루의 날씨를 기록할 수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endParaRPr lang="en-US" altLang="ko-KR" sz="2200" dirty="0"/>
          </a:p>
          <a:p>
            <a:pPr fontAlgn="base">
              <a:lnSpc>
                <a:spcPct val="150000"/>
              </a:lnSpc>
            </a:pPr>
            <a:r>
              <a:rPr lang="ko-KR" altLang="en-US" sz="2600" dirty="0"/>
              <a:t>단점</a:t>
            </a:r>
            <a:r>
              <a:rPr lang="ko-KR" altLang="en-US" sz="2200" dirty="0"/>
              <a:t>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하루에 두 개 이상의 일기를 작성하지 못한다</a:t>
            </a:r>
            <a:r>
              <a:rPr lang="en-US" altLang="ko-KR" sz="2200" dirty="0"/>
              <a:t>. 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 sz="2200" dirty="0"/>
              <a:t>앱 내에서 사진에 필터 등을 적용하지 못한다</a:t>
            </a:r>
            <a:r>
              <a:rPr lang="en-US" altLang="ko-KR" sz="2200" dirty="0"/>
              <a:t>.</a:t>
            </a:r>
          </a:p>
        </p:txBody>
      </p:sp>
      <p:pic>
        <p:nvPicPr>
          <p:cNvPr id="1026" name="Picture 2" descr="https://lh3.googleusercontent.com/Z2mk-M4FBBlbHLVLGY9v4XwhTOfOpPA9f-s_zpxXS468xt8PIpkHFzZ01Iz_G210n6Kj4R6-QxFSpqzr7dge6BVI7XwHXIsRJjJPB3Q9M8otciaiFr8RF4bQciTOa8KxGIMLrSw7">
            <a:extLst>
              <a:ext uri="{FF2B5EF4-FFF2-40B4-BE49-F238E27FC236}">
                <a16:creationId xmlns:a16="http://schemas.microsoft.com/office/drawing/2014/main" id="{87F03783-110F-AA43-A584-A7E656E7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3" y="2763753"/>
            <a:ext cx="1739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24nTV0ycztK4w79b6RnCMUCyT2KwalYdpUE_jyLoYycVeBwHTthn3HYHV12XIOKuH-fI7ajK0Wls4C-4Oc8LgsBrPpUGxsSR6S3GucO5KpjdPpkbE1Ezsdur203GqTTXHoucTlUx">
            <a:extLst>
              <a:ext uri="{FF2B5EF4-FFF2-40B4-BE49-F238E27FC236}">
                <a16:creationId xmlns:a16="http://schemas.microsoft.com/office/drawing/2014/main" id="{40E031D1-5EEC-1343-A500-D217D0EDE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97" y="2763753"/>
            <a:ext cx="17272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OfpetaKvNA1MO-Wo7wgfdjZejBam-NXHOXMzcQh9KhG8vIwXvmjB-l5YAeeLFDoSYa4MQgqBzRxOXUmh1ExKebBMAjnSvilYKTLqiCXMp-AqrIgf0S4o0ZxbTFBMIW-6ph6M_r5o">
            <a:extLst>
              <a:ext uri="{FF2B5EF4-FFF2-40B4-BE49-F238E27FC236}">
                <a16:creationId xmlns:a16="http://schemas.microsoft.com/office/drawing/2014/main" id="{775E5D55-EC4B-C349-A130-50B94964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1" y="2763753"/>
            <a:ext cx="1778000" cy="30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564EC6E-9681-2241-9A9E-81A5D9DB491E}"/>
              </a:ext>
            </a:extLst>
          </p:cNvPr>
          <p:cNvSpPr txBox="1"/>
          <p:nvPr/>
        </p:nvSpPr>
        <p:spPr>
          <a:xfrm>
            <a:off x="670859" y="5913551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일기를 작성한 날을 달력에 표시</a:t>
            </a:r>
            <a:endParaRPr kumimoji="1"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C01E54-9DA1-854F-8D5E-11EE19553AA2}"/>
              </a:ext>
            </a:extLst>
          </p:cNvPr>
          <p:cNvSpPr txBox="1"/>
          <p:nvPr/>
        </p:nvSpPr>
        <p:spPr>
          <a:xfrm>
            <a:off x="2537514" y="5918225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월별로 일기를 볼 수 있음</a:t>
            </a:r>
            <a:endParaRPr kumimoji="1"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42334A-6CE3-7E4C-9BB8-5916271937EF}"/>
              </a:ext>
            </a:extLst>
          </p:cNvPr>
          <p:cNvSpPr txBox="1"/>
          <p:nvPr/>
        </p:nvSpPr>
        <p:spPr>
          <a:xfrm>
            <a:off x="4483231" y="5919101"/>
            <a:ext cx="173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자신의 기분이나</a:t>
            </a:r>
          </a:p>
          <a:p>
            <a:pPr algn="ctr"/>
            <a:r>
              <a:rPr lang="ko-KR" altLang="en-US" sz="1200" dirty="0"/>
              <a:t>날씨를 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76905D-D2F7-2E4A-9B45-7286416DA671}"/>
              </a:ext>
            </a:extLst>
          </p:cNvPr>
          <p:cNvSpPr txBox="1"/>
          <p:nvPr/>
        </p:nvSpPr>
        <p:spPr>
          <a:xfrm>
            <a:off x="802252" y="2356330"/>
            <a:ext cx="559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일기를 사진과 함께 기록할 수 있는 앱</a:t>
            </a:r>
            <a:r>
              <a:rPr lang="en-US" altLang="ko-KR" dirty="0"/>
              <a:t> - </a:t>
            </a:r>
            <a:r>
              <a:rPr lang="ko-KR" altLang="en-US" dirty="0"/>
              <a:t>카드 다이어리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31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1000" b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DB5B61-6A6B-3C45-8E05-5B4CC5EA3CE6}"/>
              </a:ext>
            </a:extLst>
          </p:cNvPr>
          <p:cNvCxnSpPr>
            <a:cxnSpLocks/>
          </p:cNvCxnSpPr>
          <p:nvPr/>
        </p:nvCxnSpPr>
        <p:spPr>
          <a:xfrm>
            <a:off x="39510" y="1462289"/>
            <a:ext cx="3087511" cy="0"/>
          </a:xfrm>
          <a:prstGeom prst="line">
            <a:avLst/>
          </a:prstGeom>
          <a:ln w="6350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D595F7EA-1E50-7843-BE60-134A1672E693}"/>
              </a:ext>
            </a:extLst>
          </p:cNvPr>
          <p:cNvSpPr/>
          <p:nvPr/>
        </p:nvSpPr>
        <p:spPr>
          <a:xfrm>
            <a:off x="3127021" y="1146629"/>
            <a:ext cx="588636" cy="624114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F498548-8970-514F-8F58-E46A9471E323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E7C1B53F-B99C-C64A-9833-CB41A4DC5C97}"/>
              </a:ext>
            </a:extLst>
          </p:cNvPr>
          <p:cNvCxnSpPr/>
          <p:nvPr/>
        </p:nvCxnSpPr>
        <p:spPr>
          <a:xfrm>
            <a:off x="3951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F9D8D61-B54B-3D49-B684-83B6212A08E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65D0ECA-CCFA-C449-B488-002634827876}"/>
              </a:ext>
            </a:extLst>
          </p:cNvPr>
          <p:cNvCxnSpPr/>
          <p:nvPr/>
        </p:nvCxnSpPr>
        <p:spPr>
          <a:xfrm>
            <a:off x="12152489" y="0"/>
            <a:ext cx="0" cy="68580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21DF17E-7F78-6C4B-A6C7-CD10B1F8DA1D}"/>
              </a:ext>
            </a:extLst>
          </p:cNvPr>
          <p:cNvCxnSpPr>
            <a:cxnSpLocks/>
          </p:cNvCxnSpPr>
          <p:nvPr/>
        </p:nvCxnSpPr>
        <p:spPr>
          <a:xfrm>
            <a:off x="0" y="56444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3921ACD-EFA7-0240-AA1B-89CCD2724754}"/>
              </a:ext>
            </a:extLst>
          </p:cNvPr>
          <p:cNvCxnSpPr>
            <a:cxnSpLocks/>
          </p:cNvCxnSpPr>
          <p:nvPr/>
        </p:nvCxnSpPr>
        <p:spPr>
          <a:xfrm>
            <a:off x="0" y="6801555"/>
            <a:ext cx="12192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B4FAB0E-E712-E84D-98FE-6E949130BA2B}"/>
              </a:ext>
            </a:extLst>
          </p:cNvPr>
          <p:cNvSpPr txBox="1">
            <a:spLocks/>
          </p:cNvSpPr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구현 내용</a:t>
            </a:r>
            <a:r>
              <a:rPr kumimoji="1" lang="en-US" altLang="ko-KR" dirty="0"/>
              <a:t> </a:t>
            </a:r>
            <a:r>
              <a:rPr kumimoji="1" lang="ko-KR" altLang="en-US" sz="3000" dirty="0"/>
              <a:t>아이콘과 스플래시 이미지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7448F31-02F5-B449-827E-8B4E251C43CF}"/>
              </a:ext>
            </a:extLst>
          </p:cNvPr>
          <p:cNvSpPr txBox="1">
            <a:spLocks/>
          </p:cNvSpPr>
          <p:nvPr/>
        </p:nvSpPr>
        <p:spPr>
          <a:xfrm>
            <a:off x="838200" y="2057399"/>
            <a:ext cx="5257796" cy="41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sz="2400" spc="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91D1E-83B2-6345-B505-BECF8BE5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159" y="2930276"/>
            <a:ext cx="1512057" cy="1512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B3936-20EC-A44F-ADC5-A9486F187423}"/>
              </a:ext>
            </a:extLst>
          </p:cNvPr>
          <p:cNvSpPr txBox="1"/>
          <p:nvPr/>
        </p:nvSpPr>
        <p:spPr>
          <a:xfrm>
            <a:off x="2710120" y="4463722"/>
            <a:ext cx="88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아이콘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D7B41F-5757-3244-85E9-3B92BB7500B6}"/>
              </a:ext>
            </a:extLst>
          </p:cNvPr>
          <p:cNvGrpSpPr/>
          <p:nvPr/>
        </p:nvGrpSpPr>
        <p:grpSpPr>
          <a:xfrm>
            <a:off x="8127682" y="2057399"/>
            <a:ext cx="2867255" cy="4458887"/>
            <a:chOff x="4842174" y="2036601"/>
            <a:chExt cx="2867255" cy="44588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E9D3A9-2264-5648-AE8E-41AF4907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2174" y="2036601"/>
              <a:ext cx="2726369" cy="40895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52DE05-9A9D-6446-939A-6BF3A5240D68}"/>
                </a:ext>
              </a:extLst>
            </p:cNvPr>
            <p:cNvSpPr txBox="1"/>
            <p:nvPr/>
          </p:nvSpPr>
          <p:spPr>
            <a:xfrm>
              <a:off x="5872368" y="6126156"/>
              <a:ext cx="1837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스플래시 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5C3178-CA76-AD44-88B9-85E7AABE74CC}"/>
              </a:ext>
            </a:extLst>
          </p:cNvPr>
          <p:cNvGrpSpPr/>
          <p:nvPr/>
        </p:nvGrpSpPr>
        <p:grpSpPr>
          <a:xfrm>
            <a:off x="4868968" y="2996023"/>
            <a:ext cx="2038441" cy="1894960"/>
            <a:chOff x="8693980" y="2938094"/>
            <a:chExt cx="2038441" cy="189496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9A455D-2982-5741-9AF5-50E86C24EB16}"/>
                </a:ext>
              </a:extLst>
            </p:cNvPr>
            <p:cNvSpPr/>
            <p:nvPr/>
          </p:nvSpPr>
          <p:spPr>
            <a:xfrm>
              <a:off x="8693980" y="2938094"/>
              <a:ext cx="1985962" cy="140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E9674DBE-02B1-9744-BAB9-9CA3C02FEEE4}"/>
                </a:ext>
              </a:extLst>
            </p:cNvPr>
            <p:cNvSpPr/>
            <p:nvPr/>
          </p:nvSpPr>
          <p:spPr>
            <a:xfrm>
              <a:off x="9451944" y="3058680"/>
              <a:ext cx="468120" cy="468120"/>
            </a:xfrm>
            <a:prstGeom prst="roundRect">
              <a:avLst/>
            </a:prstGeom>
            <a:solidFill>
              <a:srgbClr val="F2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0E2FE96F-085D-3348-B5F1-002914DE752D}"/>
                </a:ext>
              </a:extLst>
            </p:cNvPr>
            <p:cNvSpPr/>
            <p:nvPr/>
          </p:nvSpPr>
          <p:spPr>
            <a:xfrm>
              <a:off x="10098178" y="3061075"/>
              <a:ext cx="468120" cy="468120"/>
            </a:xfrm>
            <a:prstGeom prst="roundRect">
              <a:avLst/>
            </a:prstGeom>
            <a:solidFill>
              <a:srgbClr val="9393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540286F1-084D-5B45-86B6-3091411D16BB}"/>
                </a:ext>
              </a:extLst>
            </p:cNvPr>
            <p:cNvSpPr/>
            <p:nvPr/>
          </p:nvSpPr>
          <p:spPr>
            <a:xfrm>
              <a:off x="8814501" y="3712730"/>
              <a:ext cx="468120" cy="468120"/>
            </a:xfrm>
            <a:prstGeom prst="roundRect">
              <a:avLst/>
            </a:prstGeom>
            <a:solidFill>
              <a:srgbClr val="DF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93B3DE79-90BB-8D4E-9F05-B1DD41BE7AE0}"/>
                </a:ext>
              </a:extLst>
            </p:cNvPr>
            <p:cNvSpPr/>
            <p:nvPr/>
          </p:nvSpPr>
          <p:spPr>
            <a:xfrm>
              <a:off x="9451944" y="3712730"/>
              <a:ext cx="468120" cy="468120"/>
            </a:xfrm>
            <a:prstGeom prst="roundRect">
              <a:avLst/>
            </a:prstGeom>
            <a:solidFill>
              <a:srgbClr val="C6D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55A678F4-D02F-F245-BB18-CBB9D17B1C54}"/>
                </a:ext>
              </a:extLst>
            </p:cNvPr>
            <p:cNvSpPr/>
            <p:nvPr/>
          </p:nvSpPr>
          <p:spPr>
            <a:xfrm>
              <a:off x="10089387" y="3712730"/>
              <a:ext cx="468120" cy="468120"/>
            </a:xfrm>
            <a:prstGeom prst="roundRect">
              <a:avLst/>
            </a:prstGeom>
            <a:solidFill>
              <a:srgbClr val="AAB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14D0D07-4B06-8A47-BC85-F6425E4E72C2}"/>
                </a:ext>
              </a:extLst>
            </p:cNvPr>
            <p:cNvSpPr/>
            <p:nvPr/>
          </p:nvSpPr>
          <p:spPr>
            <a:xfrm>
              <a:off x="8821775" y="3058680"/>
              <a:ext cx="468120" cy="468120"/>
            </a:xfrm>
            <a:prstGeom prst="roundRect">
              <a:avLst/>
            </a:prstGeom>
            <a:solidFill>
              <a:srgbClr val="FED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E36E6E-80F4-4342-B4D9-E2BDFE81DBFD}"/>
                </a:ext>
              </a:extLst>
            </p:cNvPr>
            <p:cNvSpPr txBox="1"/>
            <p:nvPr/>
          </p:nvSpPr>
          <p:spPr>
            <a:xfrm>
              <a:off x="9483261" y="4463722"/>
              <a:ext cx="1249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dirty="0"/>
                <a:t>사용 색상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26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403</Words>
  <Application>Microsoft Macintosh PowerPoint</Application>
  <PresentationFormat>와이드스크린</PresentationFormat>
  <Paragraphs>190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Noto Serif CJK KR</vt:lpstr>
      <vt:lpstr>Noto Serif CJK KR ExtraLight</vt:lpstr>
      <vt:lpstr>Noto Serif CJK KR Light</vt:lpstr>
      <vt:lpstr>Arial</vt:lpstr>
      <vt:lpstr>Calibri</vt:lpstr>
      <vt:lpstr>Calibri Light</vt:lpstr>
      <vt:lpstr>Office 테마</vt:lpstr>
      <vt:lpstr> Sunny’s Diary   모바일 앱 프로그래밍1 4분반 10조</vt:lpstr>
      <vt:lpstr>목차</vt:lpstr>
      <vt:lpstr> </vt:lpstr>
      <vt:lpstr> </vt:lpstr>
      <vt:lpstr> </vt:lpstr>
      <vt:lpstr> </vt:lpstr>
      <vt:lpstr> </vt:lpstr>
      <vt:lpstr> </vt:lpstr>
      <vt:lpstr>PowerPoint 프레젠테이션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Sunny’s Diary   모바일 앱 프로그래밍1 4분반 10조</dc:title>
  <dc:creator>kimhyeonji</dc:creator>
  <cp:lastModifiedBy>kimhyeonji</cp:lastModifiedBy>
  <cp:revision>14</cp:revision>
  <dcterms:created xsi:type="dcterms:W3CDTF">2018-12-21T11:58:17Z</dcterms:created>
  <dcterms:modified xsi:type="dcterms:W3CDTF">2018-12-21T15:49:45Z</dcterms:modified>
</cp:coreProperties>
</file>