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6" r:id="rId5"/>
    <p:sldId id="328" r:id="rId6"/>
    <p:sldId id="329" r:id="rId7"/>
    <p:sldId id="311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108" y="-6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8296" y="2608550"/>
            <a:ext cx="3391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TCP UDP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489700" y="3872282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한 준희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bg1"/>
                </a:solidFill>
              </a:rPr>
              <a:t>2021 – 08 - 14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946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UDP Server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859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UDP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서버 특징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75119" y="2206666"/>
            <a:ext cx="764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UDP</a:t>
            </a:r>
            <a:r>
              <a:rPr lang="ko-KR" altLang="en-US" dirty="0" smtClean="0">
                <a:solidFill>
                  <a:schemeClr val="accent4"/>
                </a:solidFill>
              </a:rPr>
              <a:t>에는 연결 자체가 없어서 서버소켓과 클라이언트 소켓의 구분이 없다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6200" y="2768910"/>
            <a:ext cx="418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소켓대신  </a:t>
            </a:r>
            <a:r>
              <a:rPr lang="en-US" altLang="ko-KR" dirty="0" smtClean="0">
                <a:solidFill>
                  <a:schemeClr val="accent4"/>
                </a:solidFill>
              </a:rPr>
              <a:t>IP </a:t>
            </a:r>
            <a:r>
              <a:rPr lang="ko-KR" altLang="en-US" dirty="0" smtClean="0">
                <a:solidFill>
                  <a:schemeClr val="accent4"/>
                </a:solidFill>
              </a:rPr>
              <a:t>기반으로 데이터 전송한다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79727" y="4121730"/>
            <a:ext cx="97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Datagram(</a:t>
            </a:r>
            <a:r>
              <a:rPr lang="ko-KR" altLang="en-US" dirty="0" smtClean="0">
                <a:solidFill>
                  <a:schemeClr val="accent4"/>
                </a:solidFill>
              </a:rPr>
              <a:t>메시지</a:t>
            </a:r>
            <a:r>
              <a:rPr lang="en-US" altLang="ko-KR" dirty="0" smtClean="0">
                <a:solidFill>
                  <a:schemeClr val="accent4"/>
                </a:solidFill>
              </a:rPr>
              <a:t>) </a:t>
            </a:r>
            <a:r>
              <a:rPr lang="ko-KR" altLang="en-US" dirty="0" smtClean="0">
                <a:solidFill>
                  <a:schemeClr val="accent4"/>
                </a:solidFill>
              </a:rPr>
              <a:t>단위로 전송되면 그 크기는 </a:t>
            </a:r>
            <a:r>
              <a:rPr lang="en-US" altLang="ko-KR" dirty="0" smtClean="0">
                <a:solidFill>
                  <a:schemeClr val="accent4"/>
                </a:solidFill>
              </a:rPr>
              <a:t>65535</a:t>
            </a:r>
            <a:r>
              <a:rPr lang="ko-KR" altLang="en-US" dirty="0" smtClean="0">
                <a:solidFill>
                  <a:schemeClr val="accent4"/>
                </a:solidFill>
              </a:rPr>
              <a:t>바이트로 크기가 초과하면 잘라서 보낸다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73377" y="497975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흐름제어가 없어 </a:t>
            </a:r>
            <a:r>
              <a:rPr lang="en-US" altLang="ko-KR" dirty="0" smtClean="0">
                <a:solidFill>
                  <a:schemeClr val="accent4"/>
                </a:solidFill>
              </a:rPr>
              <a:t>Packet</a:t>
            </a:r>
            <a:r>
              <a:rPr lang="ko-KR" altLang="en-US" dirty="0" smtClean="0">
                <a:solidFill>
                  <a:schemeClr val="accent4"/>
                </a:solidFill>
              </a:rPr>
              <a:t>전송 확인과 오류 검출 불가능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14222" y="3434658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서버와 클라이언트는 </a:t>
            </a:r>
            <a:r>
              <a:rPr lang="en-US" altLang="ko-KR" dirty="0" smtClean="0">
                <a:solidFill>
                  <a:schemeClr val="accent4"/>
                </a:solidFill>
              </a:rPr>
              <a:t>1</a:t>
            </a:r>
            <a:r>
              <a:rPr lang="ko-KR" altLang="en-US" dirty="0" smtClean="0">
                <a:solidFill>
                  <a:schemeClr val="accent4"/>
                </a:solidFill>
              </a:rPr>
              <a:t>대</a:t>
            </a:r>
            <a:r>
              <a:rPr lang="en-US" altLang="ko-KR" dirty="0" smtClean="0">
                <a:solidFill>
                  <a:schemeClr val="accent4"/>
                </a:solidFill>
              </a:rPr>
              <a:t>1, 1</a:t>
            </a:r>
            <a:r>
              <a:rPr lang="ko-KR" altLang="en-US" dirty="0" smtClean="0">
                <a:solidFill>
                  <a:schemeClr val="accent4"/>
                </a:solidFill>
              </a:rPr>
              <a:t>대</a:t>
            </a:r>
            <a:r>
              <a:rPr lang="en-US" altLang="ko-KR" dirty="0" smtClean="0">
                <a:solidFill>
                  <a:schemeClr val="accent4"/>
                </a:solidFill>
              </a:rPr>
              <a:t>N , N</a:t>
            </a:r>
            <a:r>
              <a:rPr lang="ko-KR" altLang="en-US" dirty="0" smtClean="0">
                <a:solidFill>
                  <a:schemeClr val="accent4"/>
                </a:solidFill>
              </a:rPr>
              <a:t>대</a:t>
            </a:r>
            <a:r>
              <a:rPr lang="en-US" altLang="ko-KR" dirty="0" smtClean="0">
                <a:solidFill>
                  <a:schemeClr val="accent4"/>
                </a:solidFill>
              </a:rPr>
              <a:t>M </a:t>
            </a:r>
            <a:r>
              <a:rPr lang="ko-KR" altLang="en-US" dirty="0" smtClean="0">
                <a:solidFill>
                  <a:schemeClr val="accent4"/>
                </a:solidFill>
              </a:rPr>
              <a:t>등으로 연결될 수 있다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70369" y="578482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성능이 중요시 사용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5" name="그룹 50"/>
          <p:cNvGrpSpPr/>
          <p:nvPr/>
        </p:nvGrpSpPr>
        <p:grpSpPr>
          <a:xfrm>
            <a:off x="1536619" y="1854200"/>
            <a:ext cx="390606" cy="4762500"/>
            <a:chOff x="1536619" y="1854200"/>
            <a:chExt cx="390606" cy="476250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733581" y="1854200"/>
              <a:ext cx="0" cy="47625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1562456" y="2173253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536619" y="2778299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549188" y="4133689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1564849" y="4911880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574374" y="5756598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560682" y="3411963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037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TCP Protocol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UDP Protocol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Header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특징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TCP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서버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Header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특징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UDP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서버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341201" cy="769441"/>
              <a:chOff x="471977" y="2691080"/>
              <a:chExt cx="4341201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5808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TCP Protocol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5808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TCP Protocol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0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TCP Header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33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TCP Header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521" y="1955990"/>
            <a:ext cx="7496176" cy="404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8162926" y="1771650"/>
            <a:ext cx="402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Port : </a:t>
            </a:r>
            <a:r>
              <a:rPr lang="ko-KR" altLang="en-US" dirty="0" smtClean="0"/>
              <a:t>출발지의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72451" y="2162175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Destination Port :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62925" y="2581275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Sequence Number : TCP </a:t>
            </a:r>
            <a:r>
              <a:rPr lang="ko-KR" altLang="en-US" dirty="0" smtClean="0"/>
              <a:t>순서번호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62925" y="3028950"/>
            <a:ext cx="402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Acknowledgment Number: </a:t>
            </a:r>
          </a:p>
          <a:p>
            <a:r>
              <a:rPr lang="ko-KR" altLang="en-US" dirty="0" smtClean="0"/>
              <a:t>상대방이 보낸 세그먼트를 잘 받았다         는 것을 알려주기 위한 번호이다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53401" y="40767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Offset : TCP Header </a:t>
            </a:r>
            <a:r>
              <a:rPr lang="ko-KR" altLang="en-US" dirty="0" smtClean="0"/>
              <a:t>길이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43875" y="4476750"/>
            <a:ext cx="404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Reserved : </a:t>
            </a:r>
            <a:r>
              <a:rPr lang="ko-KR" altLang="en-US" dirty="0" smtClean="0"/>
              <a:t>사용 않는 필드</a:t>
            </a:r>
            <a:r>
              <a:rPr lang="en-US" altLang="ko-KR" dirty="0" smtClean="0"/>
              <a:t>(0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489585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Flags : </a:t>
            </a:r>
            <a:r>
              <a:rPr lang="ko-KR" altLang="en-US" dirty="0" smtClean="0"/>
              <a:t>제어비트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세그먼트 종류 표시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143875" y="5324475"/>
            <a:ext cx="404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Window size : </a:t>
            </a:r>
            <a:r>
              <a:rPr lang="ko-KR" altLang="en-US" dirty="0" smtClean="0"/>
              <a:t>상대방 확인 없이 전송하는 최대 바이트 수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952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3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TCP Protocol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특징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59077" y="2110413"/>
            <a:ext cx="4262705" cy="615010"/>
            <a:chOff x="2263852" y="2348538"/>
            <a:chExt cx="4262705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426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4"/>
                  </a:solidFill>
                </a:rPr>
                <a:t>연결 형 서비스로 가성 회선 방식을 제공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351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논리적 경로를 배정한다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54327" y="3025584"/>
            <a:ext cx="8639929" cy="615010"/>
            <a:chOff x="2263852" y="2348538"/>
            <a:chExt cx="8639929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8639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3-Way handshaking </a:t>
              </a:r>
              <a:r>
                <a:rPr lang="ko-KR" altLang="en-US" dirty="0" smtClean="0">
                  <a:solidFill>
                    <a:schemeClr val="accent4"/>
                  </a:solidFill>
                </a:rPr>
                <a:t>과정을 통해 연결을 설정 하고 </a:t>
              </a:r>
              <a:r>
                <a:rPr lang="en-US" altLang="ko-KR" dirty="0" smtClean="0">
                  <a:solidFill>
                    <a:schemeClr val="accent4"/>
                  </a:solidFill>
                </a:rPr>
                <a:t>4-way handshaking</a:t>
              </a:r>
              <a:r>
                <a:rPr lang="ko-KR" altLang="en-US" dirty="0" smtClean="0">
                  <a:solidFill>
                    <a:schemeClr val="accent4"/>
                  </a:solidFill>
                </a:rPr>
                <a:t>을 통해 해제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685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목적지와 수신지를 확실하게 전송을 보장하기 위해서 세션 수립하는 과정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279727" y="412173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흐름제어 및 혼잡 제어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73377" y="497975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높은 신뢰성을 보장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549188" y="1854200"/>
            <a:ext cx="378037" cy="4762500"/>
            <a:chOff x="1549188" y="1854200"/>
            <a:chExt cx="378037" cy="47625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33581" y="1854200"/>
              <a:ext cx="0" cy="47625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62456" y="2205336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52661" y="3051016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49188" y="4133689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64849" y="5008133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574374" y="5836808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62200" y="5810250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보다 느리다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397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92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TCP Server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69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TCP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서버 특징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75119" y="220666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서버소켓은 연결만을 담당한다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6200" y="2768910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연결과정에서 반환된 클라이언트 소켓을 데이터의 송수신에 사용된다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79727" y="412173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Stream</a:t>
            </a:r>
            <a:r>
              <a:rPr lang="ko-KR" altLang="en-US" dirty="0" smtClean="0">
                <a:solidFill>
                  <a:schemeClr val="accent4"/>
                </a:solidFill>
              </a:rPr>
              <a:t> 전송으로 전송 데이터의 크기가 무제한이다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73377" y="4979751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Packet</a:t>
            </a:r>
            <a:r>
              <a:rPr lang="ko-KR" altLang="en-US" dirty="0" smtClean="0">
                <a:solidFill>
                  <a:schemeClr val="accent4"/>
                </a:solidFill>
              </a:rPr>
              <a:t>에 대한 응답을 하기 때문에</a:t>
            </a:r>
            <a:r>
              <a:rPr lang="en-US" altLang="ko-KR" dirty="0" smtClean="0">
                <a:solidFill>
                  <a:schemeClr val="accent4"/>
                </a:solidFill>
              </a:rPr>
              <a:t>(</a:t>
            </a:r>
            <a:r>
              <a:rPr lang="ko-KR" altLang="en-US" dirty="0" smtClean="0">
                <a:solidFill>
                  <a:schemeClr val="accent4"/>
                </a:solidFill>
              </a:rPr>
              <a:t>시간지연</a:t>
            </a:r>
            <a:r>
              <a:rPr lang="en-US" altLang="ko-KR" dirty="0" smtClean="0">
                <a:solidFill>
                  <a:schemeClr val="accent4"/>
                </a:solidFill>
              </a:rPr>
              <a:t>,  CPU </a:t>
            </a:r>
            <a:r>
              <a:rPr lang="ko-KR" altLang="en-US" dirty="0" smtClean="0">
                <a:solidFill>
                  <a:schemeClr val="accent4"/>
                </a:solidFill>
              </a:rPr>
              <a:t>소모</a:t>
            </a:r>
            <a:r>
              <a:rPr lang="en-US" altLang="ko-KR" dirty="0" smtClean="0">
                <a:solidFill>
                  <a:schemeClr val="accent4"/>
                </a:solidFill>
              </a:rPr>
              <a:t>) </a:t>
            </a:r>
            <a:r>
              <a:rPr lang="ko-KR" altLang="en-US" dirty="0" smtClean="0">
                <a:solidFill>
                  <a:schemeClr val="accent4"/>
                </a:solidFill>
              </a:rPr>
              <a:t>성능이 낮다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14222" y="343465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서버와 </a:t>
            </a:r>
            <a:r>
              <a:rPr lang="en-US" altLang="ko-KR" dirty="0" smtClean="0">
                <a:solidFill>
                  <a:schemeClr val="accent4"/>
                </a:solidFill>
              </a:rPr>
              <a:t>1</a:t>
            </a:r>
            <a:r>
              <a:rPr lang="ko-KR" altLang="en-US" dirty="0" smtClean="0">
                <a:solidFill>
                  <a:schemeClr val="accent4"/>
                </a:solidFill>
              </a:rPr>
              <a:t>대</a:t>
            </a:r>
            <a:r>
              <a:rPr lang="en-US" altLang="ko-KR" dirty="0" smtClean="0">
                <a:solidFill>
                  <a:schemeClr val="accent4"/>
                </a:solidFill>
              </a:rPr>
              <a:t>1 </a:t>
            </a:r>
            <a:r>
              <a:rPr lang="ko-KR" altLang="en-US" dirty="0" smtClean="0">
                <a:solidFill>
                  <a:schemeClr val="accent4"/>
                </a:solidFill>
              </a:rPr>
              <a:t>연결을 한다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70369" y="5784826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Streaming </a:t>
            </a:r>
            <a:r>
              <a:rPr lang="ko-KR" altLang="en-US" dirty="0" smtClean="0">
                <a:solidFill>
                  <a:schemeClr val="accent4"/>
                </a:solidFill>
              </a:rPr>
              <a:t>서비스에 불리하다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536619" y="1854200"/>
            <a:ext cx="390606" cy="4762500"/>
            <a:chOff x="1536619" y="1854200"/>
            <a:chExt cx="390606" cy="476250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733581" y="1854200"/>
              <a:ext cx="0" cy="47625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1562456" y="2173253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536619" y="2778299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549188" y="4133689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1564849" y="4911880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574374" y="5756598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560682" y="3411963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037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303101" cy="769441"/>
            <a:chOff x="510077" y="2691080"/>
            <a:chExt cx="430310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5808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UDP Protocol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5808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UDP Protocol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521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0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UDP Header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49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UDP Header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852" y="3423987"/>
            <a:ext cx="402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Port : </a:t>
            </a:r>
            <a:r>
              <a:rPr lang="ko-KR" altLang="en-US" dirty="0" smtClean="0"/>
              <a:t>출발지의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1419" y="3990975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Destination Port :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7936" y="4586538"/>
            <a:ext cx="74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Length : </a:t>
            </a:r>
            <a:r>
              <a:rPr lang="ko-KR" altLang="en-US" dirty="0" smtClean="0"/>
              <a:t>헤더와 데이터를 포함한 전체 길이를 바이트 단위로 표시한다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3978" y="5146508"/>
            <a:ext cx="805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Checksum : </a:t>
            </a:r>
            <a:r>
              <a:rPr lang="ko-KR" altLang="en-US" dirty="0" smtClean="0"/>
              <a:t>헤더와 데이터의 에러를 확인 하기 위한 필드이다</a:t>
            </a:r>
            <a:r>
              <a:rPr lang="en-US" altLang="ko-KR" dirty="0" smtClean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516" y="2035342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930442" y="5903495"/>
            <a:ext cx="94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헤더는 에러복구를 위한 필드가 불필요하기 때문에 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헤더에 비해 간단하다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952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3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4"/>
                </a:solidFill>
              </a:rPr>
              <a:t>UDP Protocol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특징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5" name="그룹 19"/>
          <p:cNvGrpSpPr/>
          <p:nvPr/>
        </p:nvGrpSpPr>
        <p:grpSpPr>
          <a:xfrm>
            <a:off x="2159077" y="2110413"/>
            <a:ext cx="2954655" cy="615010"/>
            <a:chOff x="2263852" y="2348538"/>
            <a:chExt cx="2954655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4"/>
                  </a:solidFill>
                </a:rPr>
                <a:t>비연결</a:t>
              </a:r>
              <a:r>
                <a:rPr lang="ko-KR" altLang="en-US" dirty="0" smtClean="0">
                  <a:solidFill>
                    <a:schemeClr val="accent4"/>
                  </a:solidFill>
                </a:rPr>
                <a:t> 형 프로토콜</a:t>
              </a:r>
              <a:r>
                <a:rPr lang="en-US" altLang="ko-KR" dirty="0" smtClean="0">
                  <a:solidFill>
                    <a:schemeClr val="accent4"/>
                  </a:solidFill>
                </a:rPr>
                <a:t>	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146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논리적인 경로가 없다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158074" y="302558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정보를 주고받는 신호절차를 거치지 않는다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79727" y="4121730"/>
            <a:ext cx="663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UDP </a:t>
            </a:r>
            <a:r>
              <a:rPr lang="ko-KR" altLang="en-US" dirty="0" smtClean="0">
                <a:solidFill>
                  <a:schemeClr val="accent4"/>
                </a:solidFill>
              </a:rPr>
              <a:t>헤더의 </a:t>
            </a:r>
            <a:r>
              <a:rPr lang="en-US" altLang="ko-KR" dirty="0" err="1" smtClean="0">
                <a:solidFill>
                  <a:schemeClr val="accent4"/>
                </a:solidFill>
              </a:rPr>
              <a:t>CheckSum</a:t>
            </a:r>
            <a:r>
              <a:rPr lang="en-US" altLang="ko-KR" dirty="0" smtClean="0">
                <a:solidFill>
                  <a:schemeClr val="accent4"/>
                </a:solidFill>
              </a:rPr>
              <a:t> </a:t>
            </a:r>
            <a:r>
              <a:rPr lang="ko-KR" altLang="en-US" dirty="0" smtClean="0">
                <a:solidFill>
                  <a:schemeClr val="accent4"/>
                </a:solidFill>
              </a:rPr>
              <a:t>필드를 통해 최소한의 오류만 검출한다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73377" y="49797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낮은 신뢰성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8" name="그룹 29"/>
          <p:cNvGrpSpPr/>
          <p:nvPr/>
        </p:nvGrpSpPr>
        <p:grpSpPr>
          <a:xfrm>
            <a:off x="1549188" y="1854200"/>
            <a:ext cx="378037" cy="4762500"/>
            <a:chOff x="1549188" y="1854200"/>
            <a:chExt cx="378037" cy="47625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33581" y="1854200"/>
              <a:ext cx="0" cy="47625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62456" y="2205336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52661" y="3051016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49188" y="4133689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64849" y="5008133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574374" y="5836808"/>
              <a:ext cx="352851" cy="373492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297440" y="5821961"/>
            <a:ext cx="26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TCP </a:t>
            </a:r>
            <a:r>
              <a:rPr lang="ko-KR" altLang="en-US" dirty="0" smtClean="0">
                <a:solidFill>
                  <a:schemeClr val="accent4"/>
                </a:solidFill>
              </a:rPr>
              <a:t>보다</a:t>
            </a:r>
            <a:r>
              <a:rPr lang="en-US" altLang="ko-KR" dirty="0" smtClean="0">
                <a:solidFill>
                  <a:schemeClr val="accent4"/>
                </a:solidFill>
              </a:rPr>
              <a:t> </a:t>
            </a:r>
            <a:r>
              <a:rPr lang="ko-KR" altLang="en-US" dirty="0" smtClean="0">
                <a:solidFill>
                  <a:schemeClr val="accent4"/>
                </a:solidFill>
              </a:rPr>
              <a:t>속도가 빠르다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03039" y="1971857"/>
            <a:ext cx="280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신뢰성 보다는 연속성이 중요한 서비스</a:t>
            </a:r>
            <a:r>
              <a:rPr lang="en-US" altLang="ko-KR" dirty="0" smtClean="0">
                <a:solidFill>
                  <a:schemeClr val="accent4"/>
                </a:solidFill>
              </a:rPr>
              <a:t>(Streaming)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397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344</Words>
  <Application>Microsoft Office PowerPoint</Application>
  <PresentationFormat>사용자 지정</PresentationFormat>
  <Paragraphs>78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65</cp:revision>
  <dcterms:created xsi:type="dcterms:W3CDTF">2015-07-07T04:48:58Z</dcterms:created>
  <dcterms:modified xsi:type="dcterms:W3CDTF">2021-08-14T03:10:09Z</dcterms:modified>
</cp:coreProperties>
</file>