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4" r:id="rId3"/>
    <p:sldId id="259" r:id="rId4"/>
    <p:sldId id="283" r:id="rId5"/>
    <p:sldId id="258" r:id="rId6"/>
    <p:sldId id="274" r:id="rId7"/>
    <p:sldId id="285" r:id="rId8"/>
    <p:sldId id="280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9" r:id="rId22"/>
    <p:sldId id="301" r:id="rId23"/>
    <p:sldId id="302" r:id="rId24"/>
    <p:sldId id="300" r:id="rId25"/>
    <p:sldId id="26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00000"/>
    <a:srgbClr val="3399FF"/>
    <a:srgbClr val="CC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71B34-1D4E-4FA1-89FC-79197725CBC4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79257-0919-4AA9-A338-BCD78DE317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000100" y="1070040"/>
            <a:ext cx="7858180" cy="1506"/>
          </a:xfrm>
          <a:prstGeom prst="line">
            <a:avLst/>
          </a:prstGeom>
          <a:ln w="6350" cmpd="thinThick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000100" y="6429396"/>
            <a:ext cx="7858180" cy="1506"/>
          </a:xfrm>
          <a:prstGeom prst="line">
            <a:avLst/>
          </a:prstGeom>
          <a:ln w="6350" cmpd="thinThick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71B34-1D4E-4FA1-89FC-79197725CBC4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79257-0919-4AA9-A338-BCD78DE317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71B34-1D4E-4FA1-89FC-79197725CBC4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79257-0919-4AA9-A338-BCD78DE31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71B34-1D4E-4FA1-89FC-79197725CBC4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79257-0919-4AA9-A338-BCD78DE31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71B34-1D4E-4FA1-89FC-79197725CBC4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79257-0919-4AA9-A338-BCD78DE317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71B34-1D4E-4FA1-89FC-79197725CBC4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79257-0919-4AA9-A338-BCD78DE31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71B34-1D4E-4FA1-89FC-79197725CBC4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79257-0919-4AA9-A338-BCD78DE317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71B34-1D4E-4FA1-89FC-79197725CBC4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79257-0919-4AA9-A338-BCD78DE31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71B34-1D4E-4FA1-89FC-79197725CBC4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79257-0919-4AA9-A338-BCD78DE31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71B34-1D4E-4FA1-89FC-79197725CBC4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79257-0919-4AA9-A338-BCD78DE31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71B34-1D4E-4FA1-89FC-79197725CBC4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79257-0919-4AA9-A338-BCD78DE317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71B34-1D4E-4FA1-89FC-79197725CBC4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C79257-0919-4AA9-A338-BCD78DE31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5F71B34-1D4E-4FA1-89FC-79197725CBC4}" type="datetimeFigureOut">
              <a:rPr lang="ko-KR" altLang="en-US" smtClean="0"/>
              <a:pPr/>
              <a:t>2013-10-30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9C79257-0919-4AA9-A338-BCD78DE317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00100" y="1070040"/>
            <a:ext cx="7858180" cy="1506"/>
          </a:xfrm>
          <a:prstGeom prst="line">
            <a:avLst/>
          </a:prstGeom>
          <a:ln w="6350" cmpd="thinThick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000100" y="6429396"/>
            <a:ext cx="7858180" cy="1506"/>
          </a:xfrm>
          <a:prstGeom prst="line">
            <a:avLst/>
          </a:prstGeom>
          <a:ln w="6350" cmpd="thinThick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32161" t="18241" r="17838" b="15000"/>
          <a:stretch>
            <a:fillRect/>
          </a:stretch>
        </p:blipFill>
        <p:spPr bwMode="auto">
          <a:xfrm>
            <a:off x="-32" y="-24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786050" y="4204356"/>
          <a:ext cx="45005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35004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과목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:   SEP564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내장형 운영체제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지도교수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:  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김대영 교수님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이름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:  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황수환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김태욱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조환석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팀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:   Wednesday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날짜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:   2013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년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월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30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일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소속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:   KAIST SW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대학원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94656" y="1142984"/>
            <a:ext cx="5963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View Inflate Optimization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0166" y="2558473"/>
            <a:ext cx="7069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Baby Sitter Application with Arduino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4852" y="1990658"/>
            <a:ext cx="1372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Change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5632" y="272212"/>
            <a:ext cx="7018268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Memory Management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- Healthy memory usage pattern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34" y="1428736"/>
            <a:ext cx="7069556" cy="454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9124" y="64579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87932" y="272212"/>
            <a:ext cx="4841390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Memory Management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- Edge case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15" y="1500174"/>
            <a:ext cx="7010075" cy="450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86747" y="272212"/>
            <a:ext cx="512832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Memory Management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- Memory leak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1500174"/>
            <a:ext cx="7416825" cy="456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06330" y="272212"/>
            <a:ext cx="589456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Memory Management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- Respect the balance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571612"/>
            <a:ext cx="6754388" cy="433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80331" y="272212"/>
            <a:ext cx="6777817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Accelerated Rendering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- Why Accelerated Rendering?</a:t>
            </a:r>
          </a:p>
        </p:txBody>
      </p:sp>
      <p:pic>
        <p:nvPicPr>
          <p:cNvPr id="5" name="Picture 3" descr="스크린샷 2013-10-27 오후 4.5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86" y="1417637"/>
            <a:ext cx="6512390" cy="46545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0232" y="272212"/>
            <a:ext cx="5819222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Accelerated Rendering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- Rendering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방식 비교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" name="Picture 5" descr="스크린샷 2013-10-27 오후 5.0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38" y="1666448"/>
            <a:ext cx="3243490" cy="4191444"/>
          </a:xfrm>
          <a:prstGeom prst="rect">
            <a:avLst/>
          </a:prstGeom>
        </p:spPr>
      </p:pic>
      <p:pic>
        <p:nvPicPr>
          <p:cNvPr id="7" name="Picture 2" descr="스크린샷 2013-10-27 오후 5.04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2" y="1669177"/>
            <a:ext cx="3952332" cy="4188291"/>
          </a:xfrm>
          <a:prstGeom prst="rect">
            <a:avLst/>
          </a:prstGeom>
        </p:spPr>
      </p:pic>
      <p:sp>
        <p:nvSpPr>
          <p:cNvPr id="9" name="이등변 삼각형 8"/>
          <p:cNvSpPr/>
          <p:nvPr/>
        </p:nvSpPr>
        <p:spPr>
          <a:xfrm rot="16200000" flipV="1">
            <a:off x="3929058" y="3429000"/>
            <a:ext cx="1428760" cy="285752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44033" y="272212"/>
            <a:ext cx="6428363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Accelerated Rendering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- H/W Acceleration Control</a:t>
            </a:r>
          </a:p>
        </p:txBody>
      </p:sp>
      <p:pic>
        <p:nvPicPr>
          <p:cNvPr id="8" name="Picture 4" descr="스크린샷 2013-10-27 오후 5.0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62" y="1343044"/>
            <a:ext cx="6261100" cy="48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1538" y="272212"/>
            <a:ext cx="6258445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Accelerated Rendering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- H/W Acceleration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사용법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" name="Picture 3" descr="스크린샷 2013-10-27 오후 5.1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92" y="1724846"/>
            <a:ext cx="6877036" cy="1394277"/>
          </a:xfrm>
          <a:prstGeom prst="rect">
            <a:avLst/>
          </a:prstGeom>
        </p:spPr>
      </p:pic>
      <p:pic>
        <p:nvPicPr>
          <p:cNvPr id="6" name="Picture 4" descr="스크린샷 2013-10-27 오후 5.14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80" y="3750510"/>
            <a:ext cx="6929486" cy="1052710"/>
          </a:xfrm>
          <a:prstGeom prst="rect">
            <a:avLst/>
          </a:prstGeom>
        </p:spPr>
      </p:pic>
      <p:pic>
        <p:nvPicPr>
          <p:cNvPr id="7" name="Picture 6" descr="스크린샷 2013-10-27 오후 5.14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80" y="5479310"/>
            <a:ext cx="6929486" cy="630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55640" y="1250180"/>
            <a:ext cx="3623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♦ Application &amp; Activity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5640" y="3321882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♦ Window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5640" y="5036394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♦ View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1538" y="272212"/>
            <a:ext cx="5077031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Accelerated Rendering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- Performance</a:t>
            </a:r>
          </a:p>
        </p:txBody>
      </p:sp>
      <p:pic>
        <p:nvPicPr>
          <p:cNvPr id="11" name="Picture 3" descr="스크린샷 2013-10-28 오후 4.50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28" y="1857364"/>
            <a:ext cx="7143768" cy="27925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04160" y="5000636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1000 times faster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400029"/>
            <a:ext cx="3044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New Motivation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5372" y="1428736"/>
            <a:ext cx="6731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돋움"/>
                <a:ea typeface="돋움"/>
              </a:rPr>
              <a:t>▪ </a:t>
            </a:r>
            <a:r>
              <a:rPr lang="ko-KR" altLang="en-US" sz="2400" b="1" dirty="0" smtClean="0">
                <a:latin typeface="돋움"/>
                <a:ea typeface="돋움"/>
              </a:rPr>
              <a:t>아기가 잠을 자고 있을 때에도 부모는 불안하다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71604" y="1937814"/>
            <a:ext cx="45672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돋움"/>
                <a:ea typeface="돋움"/>
              </a:rPr>
              <a:t> 아기가 깨면 어쩌지</a:t>
            </a:r>
            <a:r>
              <a:rPr lang="en-US" altLang="ko-KR" sz="2000" b="1" dirty="0" smtClean="0">
                <a:latin typeface="돋움"/>
                <a:ea typeface="돋움"/>
              </a:rPr>
              <a:t>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latin typeface="돋움"/>
                <a:ea typeface="돋움"/>
              </a:rPr>
              <a:t> </a:t>
            </a:r>
            <a:r>
              <a:rPr lang="ko-KR" altLang="en-US" sz="2000" b="1" dirty="0" smtClean="0">
                <a:latin typeface="돋움"/>
                <a:ea typeface="돋움"/>
              </a:rPr>
              <a:t>아기가 </a:t>
            </a:r>
            <a:r>
              <a:rPr lang="ko-KR" altLang="en-US" sz="2000" b="1" dirty="0" err="1" smtClean="0">
                <a:latin typeface="돋움"/>
                <a:ea typeface="돋움"/>
              </a:rPr>
              <a:t>응가를</a:t>
            </a:r>
            <a:r>
              <a:rPr lang="ko-KR" altLang="en-US" sz="2000" b="1" dirty="0" smtClean="0">
                <a:latin typeface="돋움"/>
                <a:ea typeface="돋움"/>
              </a:rPr>
              <a:t> 했을까</a:t>
            </a:r>
            <a:r>
              <a:rPr lang="en-US" altLang="ko-KR" sz="2000" b="1" dirty="0" smtClean="0">
                <a:latin typeface="돋움"/>
                <a:ea typeface="돋움"/>
              </a:rPr>
              <a:t>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latin typeface="돋움"/>
                <a:ea typeface="돋움"/>
              </a:rPr>
              <a:t> </a:t>
            </a:r>
            <a:r>
              <a:rPr lang="ko-KR" altLang="en-US" sz="2000" b="1" dirty="0" smtClean="0">
                <a:latin typeface="돋움"/>
                <a:ea typeface="돋움"/>
              </a:rPr>
              <a:t>아기가 배가 고플까</a:t>
            </a:r>
            <a:r>
              <a:rPr lang="en-US" altLang="ko-KR" sz="2000" b="1" dirty="0" smtClean="0">
                <a:latin typeface="돋움"/>
                <a:ea typeface="돋움"/>
              </a:rPr>
              <a:t>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돋움"/>
                <a:ea typeface="돋움"/>
              </a:rPr>
              <a:t> 아기가 열이 나는데</a:t>
            </a:r>
            <a:r>
              <a:rPr lang="en-US" altLang="ko-KR" sz="2000" b="1" dirty="0" smtClean="0">
                <a:latin typeface="돋움"/>
                <a:ea typeface="돋움"/>
              </a:rPr>
              <a:t>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latin typeface="돋움"/>
                <a:ea typeface="돋움"/>
              </a:rPr>
              <a:t> </a:t>
            </a:r>
            <a:r>
              <a:rPr lang="ko-KR" altLang="en-US" sz="2000" b="1" dirty="0" smtClean="0">
                <a:latin typeface="돋움"/>
                <a:ea typeface="돋움"/>
              </a:rPr>
              <a:t>아기가 설사를 했다</a:t>
            </a:r>
            <a:r>
              <a:rPr lang="en-US" altLang="ko-KR" sz="2000" b="1" dirty="0" smtClean="0">
                <a:latin typeface="돋움"/>
                <a:ea typeface="돋움"/>
              </a:rPr>
              <a:t>!!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latin typeface="돋움"/>
                <a:ea typeface="돋움"/>
              </a:rPr>
              <a:t> </a:t>
            </a:r>
            <a:r>
              <a:rPr lang="ko-KR" altLang="en-US" sz="2000" b="1" dirty="0" smtClean="0">
                <a:latin typeface="돋움"/>
                <a:ea typeface="돋움"/>
              </a:rPr>
              <a:t>아기가 밥을 먹었는데도 계속 운다</a:t>
            </a:r>
            <a:r>
              <a:rPr lang="en-US" altLang="ko-KR" sz="2000" b="1" dirty="0" smtClean="0">
                <a:latin typeface="돋움"/>
                <a:ea typeface="돋움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5372" y="5143512"/>
            <a:ext cx="675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2400" b="1" dirty="0" smtClean="0">
                <a:latin typeface="돋움"/>
                <a:ea typeface="돋움"/>
              </a:rPr>
              <a:t> </a:t>
            </a:r>
            <a:r>
              <a:rPr lang="ko-KR" altLang="en-US" sz="2400" b="1" dirty="0" smtClean="0">
                <a:latin typeface="돋움"/>
                <a:ea typeface="돋움"/>
              </a:rPr>
              <a:t>부모는 자는 아기를 돌봐줄 누군가가 필요하다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678" y="400029"/>
            <a:ext cx="287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Old Motivation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1706" y="1671568"/>
            <a:ext cx="7511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▪ </a:t>
            </a:r>
            <a:r>
              <a:rPr lang="ko-KR" altLang="en-US" sz="2000" b="1" dirty="0" err="1" smtClean="0">
                <a:latin typeface="돋움"/>
                <a:ea typeface="돋움"/>
              </a:rPr>
              <a:t>저사양의</a:t>
            </a:r>
            <a:r>
              <a:rPr lang="ko-KR" altLang="en-US" sz="2000" b="1" dirty="0" smtClean="0">
                <a:latin typeface="돋움"/>
                <a:ea typeface="돋움"/>
              </a:rPr>
              <a:t> </a:t>
            </a:r>
            <a:r>
              <a:rPr lang="en-US" altLang="ko-KR" sz="2000" b="1" dirty="0" smtClean="0">
                <a:latin typeface="돋움"/>
                <a:ea typeface="돋움"/>
              </a:rPr>
              <a:t>H/W</a:t>
            </a:r>
            <a:r>
              <a:rPr lang="ko-KR" altLang="en-US" sz="2000" b="1" dirty="0" smtClean="0">
                <a:latin typeface="돋움"/>
                <a:ea typeface="돋움"/>
              </a:rPr>
              <a:t>를 사용하는 </a:t>
            </a:r>
            <a:r>
              <a:rPr lang="ko-KR" altLang="en-US" sz="2000" b="1" dirty="0" err="1" smtClean="0">
                <a:latin typeface="돋움"/>
                <a:ea typeface="돋움"/>
              </a:rPr>
              <a:t>스마트폰의</a:t>
            </a:r>
            <a:r>
              <a:rPr lang="ko-KR" altLang="en-US" sz="2000" b="1" dirty="0" smtClean="0">
                <a:latin typeface="돋움"/>
                <a:ea typeface="돋움"/>
              </a:rPr>
              <a:t> 경우 성능 문제가 발생함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31706" y="2568839"/>
            <a:ext cx="73581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/>
                <a:ea typeface="돋움"/>
              </a:rPr>
              <a:t>▪ App.</a:t>
            </a:r>
            <a:r>
              <a:rPr lang="ko-KR" altLang="en-US" sz="2000" b="1" dirty="0" smtClean="0">
                <a:latin typeface="돋움"/>
                <a:ea typeface="돋움"/>
              </a:rPr>
              <a:t>의 최초 </a:t>
            </a:r>
            <a:r>
              <a:rPr lang="en-US" altLang="ko-KR" sz="2000" b="1" dirty="0" smtClean="0">
                <a:latin typeface="돋움"/>
                <a:ea typeface="돋움"/>
              </a:rPr>
              <a:t>View</a:t>
            </a:r>
            <a:r>
              <a:rPr lang="ko-KR" altLang="en-US" sz="2000" b="1" dirty="0" smtClean="0">
                <a:latin typeface="돋움"/>
                <a:ea typeface="돋움"/>
              </a:rPr>
              <a:t>가 화면에 출력될 때 까지 시간이 걸려</a:t>
            </a:r>
            <a:r>
              <a:rPr lang="en-US" altLang="ko-KR" sz="2000" b="1" dirty="0" smtClean="0">
                <a:latin typeface="돋움"/>
                <a:ea typeface="돋움"/>
              </a:rPr>
              <a:t>, </a:t>
            </a:r>
            <a:r>
              <a:rPr lang="ko-KR" altLang="en-US" sz="2000" b="1" dirty="0" smtClean="0">
                <a:latin typeface="돋움"/>
                <a:ea typeface="돋움"/>
              </a:rPr>
              <a:t>검은</a:t>
            </a:r>
            <a:endParaRPr lang="en-US" altLang="ko-KR" sz="2000" b="1" dirty="0" smtClean="0">
              <a:latin typeface="돋움"/>
              <a:ea typeface="돋움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돋움"/>
                <a:ea typeface="돋움"/>
              </a:rPr>
              <a:t> </a:t>
            </a:r>
            <a:r>
              <a:rPr lang="ko-KR" altLang="en-US" sz="2000" b="1" dirty="0" smtClean="0">
                <a:latin typeface="돋움"/>
                <a:ea typeface="돋움"/>
              </a:rPr>
              <a:t> 화면이</a:t>
            </a:r>
            <a:r>
              <a:rPr lang="en-US" altLang="ko-KR" sz="2000" b="1" dirty="0" smtClean="0">
                <a:latin typeface="돋움"/>
                <a:ea typeface="돋움"/>
              </a:rPr>
              <a:t> </a:t>
            </a:r>
            <a:r>
              <a:rPr lang="ko-KR" altLang="en-US" sz="2000" b="1" dirty="0" smtClean="0">
                <a:latin typeface="돋움"/>
                <a:ea typeface="돋움"/>
              </a:rPr>
              <a:t>보이는 등의 문제가 있음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31706" y="4029022"/>
            <a:ext cx="7415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▪ </a:t>
            </a:r>
            <a:r>
              <a:rPr lang="ko-KR" altLang="en-US" sz="2000" b="1" dirty="0" smtClean="0">
                <a:latin typeface="돋움"/>
                <a:ea typeface="돋움"/>
              </a:rPr>
              <a:t>분석 결과 </a:t>
            </a:r>
            <a:r>
              <a:rPr lang="en-US" altLang="ko-KR" sz="2000" b="1" dirty="0" smtClean="0">
                <a:latin typeface="돋움"/>
                <a:ea typeface="돋움"/>
              </a:rPr>
              <a:t>View Inflate </a:t>
            </a:r>
            <a:r>
              <a:rPr lang="ko-KR" altLang="en-US" sz="2000" b="1" dirty="0" smtClean="0">
                <a:latin typeface="돋움"/>
                <a:ea typeface="돋움"/>
              </a:rPr>
              <a:t>과정에 가장 많은 시간이 소요되고 있음</a:t>
            </a:r>
            <a:endParaRPr lang="ko-KR" altLang="en-US" sz="2000" b="1" dirty="0"/>
          </a:p>
        </p:txBody>
      </p:sp>
      <p:pic>
        <p:nvPicPr>
          <p:cNvPr id="12" name="Picture 6" descr="스크린샷 2013-09-25 오후 1.2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408" b="3329"/>
          <a:stretch/>
        </p:blipFill>
        <p:spPr>
          <a:xfrm>
            <a:off x="6215074" y="4458789"/>
            <a:ext cx="2655796" cy="1944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9124" y="64579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269" y="400029"/>
            <a:ext cx="3254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Context Diagram</a:t>
            </a:r>
          </a:p>
        </p:txBody>
      </p:sp>
      <p:pic>
        <p:nvPicPr>
          <p:cNvPr id="13" name="Picture 4" descr="스크린샷 2013-10-28 오후 5.28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1497362"/>
            <a:ext cx="1638300" cy="1231900"/>
          </a:xfrm>
          <a:prstGeom prst="rect">
            <a:avLst/>
          </a:prstGeom>
        </p:spPr>
      </p:pic>
      <p:pic>
        <p:nvPicPr>
          <p:cNvPr id="1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2" y="2428868"/>
            <a:ext cx="1013720" cy="101372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2" y="1357298"/>
            <a:ext cx="1635191" cy="1717324"/>
          </a:xfrm>
          <a:prstGeom prst="rect">
            <a:avLst/>
          </a:prstGeom>
        </p:spPr>
      </p:pic>
      <p:pic>
        <p:nvPicPr>
          <p:cNvPr id="16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76" y="4104261"/>
            <a:ext cx="2056641" cy="205664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71736" y="3085927"/>
            <a:ext cx="1417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Heartbeat</a:t>
            </a:r>
          </a:p>
          <a:p>
            <a:r>
              <a:rPr lang="en-US" dirty="0" smtClean="0"/>
              <a:t>Humidity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18" name="Right Arrow 13"/>
          <p:cNvSpPr/>
          <p:nvPr/>
        </p:nvSpPr>
        <p:spPr>
          <a:xfrm rot="16200000">
            <a:off x="1702464" y="3262188"/>
            <a:ext cx="838381" cy="6382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6718060" y="1440894"/>
            <a:ext cx="2068782" cy="3278754"/>
            <a:chOff x="6575184" y="1507568"/>
            <a:chExt cx="2354534" cy="3708209"/>
          </a:xfrm>
        </p:grpSpPr>
        <p:pic>
          <p:nvPicPr>
            <p:cNvPr id="7" name="Picture 3" descr="lahkda-afd.jp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2353" t="16087" b="12796"/>
            <a:stretch/>
          </p:blipFill>
          <p:spPr>
            <a:xfrm>
              <a:off x="6575184" y="1507568"/>
              <a:ext cx="2354534" cy="3708209"/>
            </a:xfrm>
            <a:prstGeom prst="rect">
              <a:avLst/>
            </a:prstGeom>
          </p:spPr>
        </p:pic>
        <p:sp>
          <p:nvSpPr>
            <p:cNvPr id="12" name="Rectangle 18"/>
            <p:cNvSpPr/>
            <p:nvPr/>
          </p:nvSpPr>
          <p:spPr>
            <a:xfrm>
              <a:off x="6925540" y="1789025"/>
              <a:ext cx="1664205" cy="297824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39347" y="2693433"/>
              <a:ext cx="1433611" cy="1433611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6610364" y="4833948"/>
            <a:ext cx="229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Alarm to Parents</a:t>
            </a:r>
            <a:endParaRPr lang="en-US" sz="2400" dirty="0"/>
          </a:p>
        </p:txBody>
      </p:sp>
      <p:sp>
        <p:nvSpPr>
          <p:cNvPr id="21" name="Right Arrow 16"/>
          <p:cNvSpPr/>
          <p:nvPr/>
        </p:nvSpPr>
        <p:spPr>
          <a:xfrm>
            <a:off x="3215295" y="1916336"/>
            <a:ext cx="642325" cy="583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ight Arrow 17"/>
          <p:cNvSpPr/>
          <p:nvPr/>
        </p:nvSpPr>
        <p:spPr>
          <a:xfrm>
            <a:off x="5962660" y="1916336"/>
            <a:ext cx="642325" cy="5839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4479" y="400029"/>
            <a:ext cx="16676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0166" y="1144784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돋움"/>
                <a:ea typeface="돋움"/>
              </a:rPr>
              <a:t>▪ H/W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54466" y="1529773"/>
            <a:ext cx="4814138" cy="3113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돋움"/>
                <a:ea typeface="돋움"/>
              </a:rPr>
              <a:t> </a:t>
            </a:r>
            <a:r>
              <a:rPr lang="en-US" altLang="ko-KR" sz="2000" b="1" dirty="0" smtClean="0">
                <a:latin typeface="돋움"/>
                <a:ea typeface="돋움"/>
              </a:rPr>
              <a:t>Arduino Leonardo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돋움"/>
                <a:ea typeface="돋움"/>
              </a:rPr>
              <a:t> </a:t>
            </a:r>
            <a:r>
              <a:rPr lang="en-US" altLang="ko-KR" sz="2000" b="1" dirty="0" smtClean="0">
                <a:latin typeface="돋움"/>
                <a:ea typeface="돋움"/>
              </a:rPr>
              <a:t>Sensors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돋움"/>
                <a:ea typeface="돋움"/>
              </a:rPr>
              <a:t>Temperature Sensor (</a:t>
            </a:r>
            <a:r>
              <a:rPr lang="ko-KR" altLang="en-US" b="1" dirty="0" smtClean="0">
                <a:latin typeface="돋움"/>
                <a:ea typeface="돋움"/>
              </a:rPr>
              <a:t>체온</a:t>
            </a:r>
            <a:r>
              <a:rPr lang="en-US" altLang="ko-KR" b="1" dirty="0" smtClean="0">
                <a:latin typeface="돋움"/>
                <a:ea typeface="돋움"/>
              </a:rPr>
              <a:t>)</a:t>
            </a:r>
            <a:endParaRPr lang="en-US" altLang="ko-KR" b="1" dirty="0">
              <a:latin typeface="돋움"/>
              <a:ea typeface="돋움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돋움"/>
                <a:ea typeface="돋움"/>
              </a:rPr>
              <a:t> Mic (</a:t>
            </a:r>
            <a:r>
              <a:rPr lang="ko-KR" altLang="en-US" b="1" dirty="0" smtClean="0">
                <a:latin typeface="돋움"/>
                <a:ea typeface="돋움"/>
              </a:rPr>
              <a:t>아기 울음소리 감지</a:t>
            </a:r>
            <a:r>
              <a:rPr lang="en-US" altLang="ko-KR" b="1" dirty="0" smtClean="0">
                <a:latin typeface="돋움"/>
                <a:ea typeface="돋움"/>
              </a:rPr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돋움"/>
                <a:ea typeface="돋움"/>
              </a:rPr>
              <a:t> </a:t>
            </a:r>
            <a:r>
              <a:rPr lang="en-US" altLang="ko-KR" b="1" dirty="0" smtClean="0">
                <a:latin typeface="돋움"/>
                <a:ea typeface="돋움"/>
              </a:rPr>
              <a:t>Humidity Sensor (</a:t>
            </a:r>
            <a:r>
              <a:rPr lang="ko-KR" altLang="en-US" b="1" dirty="0" smtClean="0">
                <a:latin typeface="돋움"/>
                <a:ea typeface="돋움"/>
              </a:rPr>
              <a:t>아기 기저귀 상태 감지</a:t>
            </a:r>
            <a:r>
              <a:rPr lang="en-US" altLang="ko-KR" b="1" dirty="0" smtClean="0">
                <a:latin typeface="돋움"/>
                <a:ea typeface="돋움"/>
              </a:rPr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돋움"/>
                <a:ea typeface="돋움"/>
              </a:rPr>
              <a:t> </a:t>
            </a:r>
            <a:r>
              <a:rPr lang="en-US" altLang="ko-KR" b="1" dirty="0" smtClean="0">
                <a:latin typeface="돋움"/>
                <a:ea typeface="돋움"/>
              </a:rPr>
              <a:t>Heartbeat Sensor</a:t>
            </a:r>
            <a:r>
              <a:rPr lang="ko-KR" altLang="en-US" b="1" dirty="0" smtClean="0">
                <a:latin typeface="돋움"/>
                <a:ea typeface="돋움"/>
              </a:rPr>
              <a:t> </a:t>
            </a:r>
            <a:r>
              <a:rPr lang="en-US" altLang="ko-KR" b="1" dirty="0" smtClean="0">
                <a:latin typeface="돋움"/>
                <a:ea typeface="돋움"/>
              </a:rPr>
              <a:t>(</a:t>
            </a:r>
            <a:r>
              <a:rPr lang="ko-KR" altLang="en-US" b="1" dirty="0" smtClean="0">
                <a:latin typeface="돋움"/>
                <a:ea typeface="돋움"/>
              </a:rPr>
              <a:t>심박수</a:t>
            </a:r>
            <a:r>
              <a:rPr lang="en-US" altLang="ko-KR" b="1" dirty="0" smtClean="0">
                <a:latin typeface="돋움"/>
                <a:ea typeface="돋움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latin typeface="돋움"/>
                <a:ea typeface="돋움"/>
              </a:rPr>
              <a:t> </a:t>
            </a:r>
            <a:r>
              <a:rPr lang="en-US" altLang="ko-KR" sz="2000" b="1" dirty="0" smtClean="0">
                <a:latin typeface="돋움"/>
                <a:ea typeface="돋움"/>
              </a:rPr>
              <a:t>Bluetooth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0166" y="478632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돋움"/>
                <a:ea typeface="돋움"/>
              </a:rPr>
              <a:t>▪ </a:t>
            </a:r>
            <a:r>
              <a:rPr lang="en-US" altLang="ko-KR" sz="2400" b="1" dirty="0">
                <a:latin typeface="돋움"/>
                <a:ea typeface="돋움"/>
              </a:rPr>
              <a:t>S</a:t>
            </a:r>
            <a:r>
              <a:rPr lang="en-US" altLang="ko-KR" sz="2400" b="1" dirty="0" smtClean="0">
                <a:latin typeface="돋움"/>
                <a:ea typeface="돋움"/>
              </a:rPr>
              <a:t>/W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54466" y="5205295"/>
            <a:ext cx="3429144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돋움"/>
                <a:ea typeface="돋움"/>
              </a:rPr>
              <a:t> </a:t>
            </a:r>
            <a:r>
              <a:rPr lang="en-US" altLang="ko-KR" sz="2000" b="1" dirty="0" smtClean="0">
                <a:latin typeface="돋움"/>
                <a:ea typeface="돋움"/>
              </a:rPr>
              <a:t>Arduino Monitor Program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latin typeface="돋움"/>
                <a:ea typeface="돋움"/>
              </a:rPr>
              <a:t> </a:t>
            </a:r>
            <a:r>
              <a:rPr lang="en-US" altLang="ko-KR" sz="2000" b="1" dirty="0" smtClean="0">
                <a:latin typeface="돋움"/>
                <a:ea typeface="돋움"/>
              </a:rPr>
              <a:t>Android Application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4479" y="400029"/>
            <a:ext cx="3781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UI </a:t>
            </a:r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Scenario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– Basic Info</a:t>
            </a:r>
            <a:endParaRPr lang="en-US" altLang="ko-KR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74" name="Picture 2" descr="https://fbcdn-sphotos-b-a.akamaihd.net/hphotos-ak-ash3/999700_707984902564380_1534517601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2303453" cy="4500594"/>
          </a:xfrm>
          <a:prstGeom prst="rect">
            <a:avLst/>
          </a:prstGeom>
          <a:noFill/>
        </p:spPr>
      </p:pic>
      <p:pic>
        <p:nvPicPr>
          <p:cNvPr id="3076" name="Picture 4" descr="https://fbcdn-sphotos-h-a.akamaihd.net/hphotos-ak-ash4/1392718_707984895897714_1727439941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8355" y="1500174"/>
            <a:ext cx="2304000" cy="4501663"/>
          </a:xfrm>
          <a:prstGeom prst="rect">
            <a:avLst/>
          </a:prstGeom>
          <a:noFill/>
        </p:spPr>
      </p:pic>
      <p:pic>
        <p:nvPicPr>
          <p:cNvPr id="3078" name="Picture 6" descr="https://fbcdn-sphotos-f-a.akamaihd.net/hphotos-ak-prn2/1391945_707984939231043_896395413_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1404" y="1500174"/>
            <a:ext cx="2304000" cy="45016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4479" y="400029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UI </a:t>
            </a:r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Scenario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– Alarms</a:t>
            </a:r>
            <a:endParaRPr lang="en-US" altLang="ko-KR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8914" name="Picture 2" descr="https://fbcdn-sphotos-h-a.akamaihd.net/hphotos-ak-ash3/578440_707984995897704_26469811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2303149" cy="4500000"/>
          </a:xfrm>
          <a:prstGeom prst="rect">
            <a:avLst/>
          </a:prstGeom>
          <a:noFill/>
        </p:spPr>
      </p:pic>
      <p:pic>
        <p:nvPicPr>
          <p:cNvPr id="38916" name="Picture 4" descr="https://fbcdn-sphotos-e-a.akamaihd.net/hphotos-ak-ash3/1382300_707984985897705_1236894154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1901" y="1500174"/>
            <a:ext cx="2303149" cy="4500000"/>
          </a:xfrm>
          <a:prstGeom prst="rect">
            <a:avLst/>
          </a:prstGeom>
          <a:noFill/>
        </p:spPr>
      </p:pic>
      <p:pic>
        <p:nvPicPr>
          <p:cNvPr id="38918" name="Picture 6" descr="https://fbcdn-sphotos-c-a.akamaihd.net/hphotos-ak-ash3/575730_707984982564372_888022317_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1500174"/>
            <a:ext cx="2304000" cy="45016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71670" y="2643182"/>
            <a:ext cx="4801314" cy="369332"/>
          </a:xfrm>
          <a:prstGeom prst="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최초로 부모가 취할 수 있는 </a:t>
            </a:r>
            <a:r>
              <a:rPr lang="ko-KR" altLang="en-US" b="1" smtClean="0">
                <a:latin typeface="돋움" pitchFamily="50" charset="-127"/>
                <a:ea typeface="돋움" pitchFamily="50" charset="-127"/>
              </a:rPr>
              <a:t>행동들을 알려줌</a:t>
            </a:r>
            <a:endParaRPr lang="ko-KR" altLang="en-US" b="1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 rot="16200000" flipH="1">
            <a:off x="4921143" y="2563697"/>
            <a:ext cx="2059560" cy="295719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71670" y="5572140"/>
            <a:ext cx="4705134" cy="369332"/>
          </a:xfrm>
          <a:prstGeom prst="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돋움" pitchFamily="50" charset="-127"/>
                <a:ea typeface="돋움" pitchFamily="50" charset="-127"/>
              </a:rPr>
              <a:t>등록해놓은 근처 병원에 연락을 취할 수 있음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rot="5400000" flipH="1" flipV="1">
            <a:off x="5926945" y="3640938"/>
            <a:ext cx="428495" cy="343391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269" y="400029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휴먼모음T" pitchFamily="18" charset="-127"/>
                <a:ea typeface="휴먼모음T" pitchFamily="18" charset="-127"/>
              </a:rPr>
              <a:t>Future Plan</a:t>
            </a:r>
            <a:endParaRPr lang="en-US" altLang="ko-KR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1357290" y="3570764"/>
            <a:ext cx="742955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714480" y="35175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3014652" y="35175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314824" y="35175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5614996" y="35175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6915168" y="35175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8215338" y="35175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232173" y="2089020"/>
            <a:ext cx="738664" cy="1373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요구사항</a:t>
            </a:r>
            <a:endParaRPr lang="en-US" altLang="ko-KR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수집 및 정리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39321" y="3688118"/>
            <a:ext cx="461665" cy="159915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관련 연구 분석</a:t>
            </a:r>
            <a:endParaRPr lang="en-US" altLang="ko-KR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30986" y="1862997"/>
            <a:ext cx="738664" cy="159915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아이 상태 분석</a:t>
            </a:r>
            <a:endParaRPr lang="en-US" altLang="ko-KR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알고리즘 개발</a:t>
            </a:r>
            <a:endParaRPr lang="en-US" altLang="ko-KR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88308" y="3688118"/>
            <a:ext cx="738664" cy="18973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Arduino 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단</a:t>
            </a:r>
            <a:endParaRPr lang="en-US" altLang="ko-KR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H/W 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및 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S/W 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en-US" altLang="ko-KR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14729" y="1447819"/>
            <a:ext cx="461665" cy="20143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Android App</a:t>
            </a:r>
            <a:r>
              <a:rPr lang="en-US" altLang="ko-KR" b="1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개발</a:t>
            </a:r>
            <a:endParaRPr lang="en-US" altLang="ko-KR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045910" y="3688118"/>
            <a:ext cx="461665" cy="23525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시스템 통합 및 테스트</a:t>
            </a:r>
            <a:endParaRPr lang="en-US" altLang="ko-KR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70797" y="3643314"/>
            <a:ext cx="5421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latin typeface="돋움" pitchFamily="50" charset="-127"/>
                <a:ea typeface="돋움" pitchFamily="50" charset="-127"/>
              </a:rPr>
              <a:t>11/2</a:t>
            </a:r>
            <a:endParaRPr lang="ko-KR" altLang="en-US" sz="13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803392" y="3214686"/>
            <a:ext cx="5421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latin typeface="돋움" pitchFamily="50" charset="-127"/>
                <a:ea typeface="돋움" pitchFamily="50" charset="-127"/>
              </a:rPr>
              <a:t>11/5</a:t>
            </a:r>
            <a:endParaRPr lang="ko-KR" altLang="en-US" sz="13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49926" y="3643314"/>
            <a:ext cx="6383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smtClean="0">
                <a:latin typeface="돋움" pitchFamily="50" charset="-127"/>
                <a:ea typeface="돋움" pitchFamily="50" charset="-127"/>
              </a:rPr>
              <a:t>11/12</a:t>
            </a:r>
            <a:endParaRPr lang="ko-KR" altLang="en-US" sz="13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57818" y="3214686"/>
            <a:ext cx="6383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latin typeface="돋움" pitchFamily="50" charset="-127"/>
                <a:ea typeface="돋움" pitchFamily="50" charset="-127"/>
              </a:rPr>
              <a:t>11/16</a:t>
            </a:r>
            <a:endParaRPr lang="ko-KR" altLang="en-US" sz="13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670750" y="3643314"/>
            <a:ext cx="6383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latin typeface="돋움" pitchFamily="50" charset="-127"/>
                <a:ea typeface="돋움" pitchFamily="50" charset="-127"/>
              </a:rPr>
              <a:t>11/23</a:t>
            </a:r>
            <a:endParaRPr lang="ko-KR" altLang="en-US" sz="13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974390" y="3214686"/>
            <a:ext cx="5421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latin typeface="돋움" pitchFamily="50" charset="-127"/>
                <a:ea typeface="돋움" pitchFamily="50" charset="-127"/>
              </a:rPr>
              <a:t>12/2</a:t>
            </a:r>
            <a:endParaRPr lang="ko-KR" altLang="en-US" sz="13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29124" y="645797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23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2161" t="18241" r="17838" b="15000"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143240" y="2857496"/>
            <a:ext cx="29354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atin typeface="휴먼모음T" pitchFamily="18" charset="-127"/>
                <a:ea typeface="휴먼모음T" pitchFamily="18" charset="-127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4308" y="400029"/>
            <a:ext cx="2456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Google Now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27769" y="1762772"/>
            <a:ext cx="4099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돋움"/>
                <a:ea typeface="돋움"/>
              </a:rPr>
              <a:t>Ⅰ. Layout Performance</a:t>
            </a:r>
            <a:endParaRPr lang="ko-KR" alt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27769" y="3334408"/>
            <a:ext cx="434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돋움"/>
                <a:ea typeface="돋움"/>
              </a:rPr>
              <a:t>Ⅱ. Memory Management</a:t>
            </a:r>
            <a:endParaRPr lang="ko-KR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27769" y="4906044"/>
            <a:ext cx="4501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돋움"/>
                <a:ea typeface="돋움"/>
              </a:rPr>
              <a:t>Ⅲ. Accelerated Rendering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29124" y="64579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854" y="400029"/>
            <a:ext cx="5955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Improving Layout Performance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1282" y="1714488"/>
            <a:ext cx="4097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Ⅰ. Optimizing Layout Hierarchies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81282" y="2824177"/>
            <a:ext cx="2682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Ⅱ. Re-using Layouts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81282" y="3933866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Ⅲ. Loading Views On Demand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81282" y="5043556"/>
            <a:ext cx="4548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Ⅳ. Making </a:t>
            </a:r>
            <a:r>
              <a:rPr lang="en-US" altLang="ko-KR" sz="2000" b="1" dirty="0" err="1" smtClean="0">
                <a:latin typeface="돋움"/>
                <a:ea typeface="돋움"/>
              </a:rPr>
              <a:t>ListView</a:t>
            </a:r>
            <a:r>
              <a:rPr lang="en-US" altLang="ko-KR" sz="2000" b="1" dirty="0" smtClean="0">
                <a:latin typeface="돋움"/>
                <a:ea typeface="돋움"/>
              </a:rPr>
              <a:t> Scrolling Smooth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29124" y="64579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1760" y="272212"/>
            <a:ext cx="6909264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Improving Layout Performance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- Optimizing Layout Hierarchies</a:t>
            </a:r>
          </a:p>
        </p:txBody>
      </p:sp>
      <p:pic>
        <p:nvPicPr>
          <p:cNvPr id="12290" name="Picture 2" descr="http://developer.android.com/images/training/hierarchy-linearlay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924" y="1857364"/>
            <a:ext cx="3071834" cy="160418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12292" name="Picture 4" descr="http://developer.android.com/images/training/hierarchy-layouttim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857364"/>
            <a:ext cx="976911" cy="160864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14414" y="1285860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♦ Using Hierarchy Viewer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86446" y="2097937"/>
            <a:ext cx="3238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돋움"/>
                <a:ea typeface="돋움"/>
              </a:rPr>
              <a:t>▪ Xml </a:t>
            </a:r>
            <a:r>
              <a:rPr lang="ko-KR" altLang="en-US" sz="1600" b="1" dirty="0" smtClean="0">
                <a:latin typeface="돋움"/>
                <a:ea typeface="돋움"/>
              </a:rPr>
              <a:t>파일의 계층 구조 확인 가능</a:t>
            </a:r>
            <a:endParaRPr lang="en-US" altLang="ko-KR" sz="1600" b="1" dirty="0" smtClean="0">
              <a:latin typeface="돋움"/>
              <a:ea typeface="돋움"/>
            </a:endParaRPr>
          </a:p>
          <a:p>
            <a:endParaRPr lang="en-US" altLang="ko-KR" sz="1600" b="1" dirty="0" smtClean="0">
              <a:latin typeface="돋움"/>
              <a:ea typeface="돋움"/>
            </a:endParaRPr>
          </a:p>
          <a:p>
            <a:r>
              <a:rPr lang="en-US" altLang="ko-KR" sz="1600" b="1" dirty="0" smtClean="0">
                <a:latin typeface="돋움"/>
                <a:ea typeface="돋움"/>
              </a:rPr>
              <a:t>▪ Layout</a:t>
            </a:r>
            <a:r>
              <a:rPr lang="ko-KR" altLang="en-US" sz="1600" b="1" dirty="0" smtClean="0">
                <a:latin typeface="돋움"/>
                <a:ea typeface="돋움"/>
              </a:rPr>
              <a:t>의 </a:t>
            </a:r>
            <a:r>
              <a:rPr lang="en-US" altLang="ko-KR" sz="1600" b="1" dirty="0" smtClean="0">
                <a:latin typeface="돋움"/>
                <a:ea typeface="돋움"/>
              </a:rPr>
              <a:t>Drawing Time</a:t>
            </a:r>
            <a:r>
              <a:rPr lang="ko-KR" altLang="en-US" sz="1600" b="1" dirty="0" smtClean="0">
                <a:latin typeface="돋움"/>
                <a:ea typeface="돋움"/>
              </a:rPr>
              <a:t> 확인</a:t>
            </a:r>
            <a:endParaRPr lang="en-US" altLang="ko-KR" sz="1600" b="1" dirty="0" smtClean="0">
              <a:latin typeface="돋움"/>
              <a:ea typeface="돋움"/>
            </a:endParaRPr>
          </a:p>
        </p:txBody>
      </p:sp>
      <p:pic>
        <p:nvPicPr>
          <p:cNvPr id="9" name="Picture 2" descr="http://developer.android.com/images/training/hierarchy-relativelayou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4071942"/>
            <a:ext cx="2786082" cy="220534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10" name="이등변 삼각형 9"/>
          <p:cNvSpPr/>
          <p:nvPr/>
        </p:nvSpPr>
        <p:spPr>
          <a:xfrm flipV="1">
            <a:off x="2999149" y="3638412"/>
            <a:ext cx="1428760" cy="285752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57818" y="4637798"/>
            <a:ext cx="36615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돋움"/>
                <a:ea typeface="돋움"/>
              </a:rPr>
              <a:t>▪ Linear Layout</a:t>
            </a:r>
            <a:r>
              <a:rPr lang="ko-KR" altLang="en-US" sz="1600" b="1" dirty="0" smtClean="0">
                <a:latin typeface="돋움"/>
                <a:ea typeface="돋움"/>
              </a:rPr>
              <a:t>을 </a:t>
            </a:r>
            <a:r>
              <a:rPr lang="en-US" altLang="ko-KR" sz="1600" b="1" dirty="0" smtClean="0">
                <a:latin typeface="돋움"/>
                <a:ea typeface="돋움"/>
              </a:rPr>
              <a:t>Relative Layout</a:t>
            </a:r>
            <a:r>
              <a:rPr lang="ko-KR" altLang="en-US" sz="1600" b="1" dirty="0" smtClean="0">
                <a:latin typeface="돋움"/>
                <a:ea typeface="돋움"/>
              </a:rPr>
              <a:t>으로</a:t>
            </a:r>
            <a:endParaRPr lang="en-US" altLang="ko-KR" sz="1600" b="1" dirty="0" smtClean="0">
              <a:latin typeface="돋움"/>
              <a:ea typeface="돋움"/>
            </a:endParaRPr>
          </a:p>
          <a:p>
            <a:r>
              <a:rPr lang="en-US" altLang="ko-KR" sz="1600" b="1" dirty="0" smtClean="0">
                <a:latin typeface="돋움"/>
                <a:ea typeface="돋움"/>
              </a:rPr>
              <a:t> </a:t>
            </a:r>
            <a:r>
              <a:rPr lang="ko-KR" altLang="en-US" sz="1600" b="1" dirty="0" smtClean="0">
                <a:latin typeface="돋움"/>
                <a:ea typeface="돋움"/>
              </a:rPr>
              <a:t>변경</a:t>
            </a:r>
            <a:endParaRPr lang="en-US" altLang="ko-KR" sz="1600" b="1" dirty="0" smtClean="0">
              <a:latin typeface="돋움"/>
              <a:ea typeface="돋움"/>
            </a:endParaRPr>
          </a:p>
          <a:p>
            <a:endParaRPr lang="en-US" altLang="ko-KR" sz="1600" b="1" dirty="0" smtClean="0">
              <a:latin typeface="돋움"/>
              <a:ea typeface="돋움"/>
            </a:endParaRPr>
          </a:p>
          <a:p>
            <a:r>
              <a:rPr lang="en-US" altLang="ko-KR" sz="1600" b="1" dirty="0" smtClean="0">
                <a:latin typeface="돋움"/>
                <a:ea typeface="돋움"/>
              </a:rPr>
              <a:t>▪ Drawing Time 26% </a:t>
            </a:r>
            <a:r>
              <a:rPr lang="ko-KR" altLang="en-US" sz="1600" b="1" dirty="0" smtClean="0">
                <a:latin typeface="돋움"/>
                <a:ea typeface="돋움"/>
              </a:rPr>
              <a:t>개선</a:t>
            </a:r>
            <a:endParaRPr lang="en-US" altLang="ko-KR" sz="1600" b="1" dirty="0" smtClean="0">
              <a:latin typeface="돋움"/>
              <a:ea typeface="돋움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9124" y="64579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85852" y="1314435"/>
            <a:ext cx="3296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♦ Using Re-usable Layout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82330" y="1814501"/>
            <a:ext cx="6168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돋움"/>
                <a:ea typeface="돋움"/>
              </a:rPr>
              <a:t>▪ Layout</a:t>
            </a:r>
            <a:r>
              <a:rPr lang="ko-KR" altLang="en-US" sz="1600" b="1" dirty="0" smtClean="0">
                <a:latin typeface="돋움"/>
                <a:ea typeface="돋움"/>
              </a:rPr>
              <a:t>을 </a:t>
            </a:r>
            <a:r>
              <a:rPr lang="en-US" altLang="ko-KR" sz="1600" b="1" dirty="0" smtClean="0">
                <a:latin typeface="돋움"/>
                <a:ea typeface="돋움"/>
              </a:rPr>
              <a:t>Component</a:t>
            </a:r>
            <a:r>
              <a:rPr lang="ko-KR" altLang="en-US" sz="1600" b="1" dirty="0" smtClean="0">
                <a:latin typeface="돋움"/>
                <a:ea typeface="돋움"/>
              </a:rPr>
              <a:t>화 해서 여러 </a:t>
            </a:r>
            <a:r>
              <a:rPr lang="en-US" altLang="ko-KR" sz="1600" b="1" dirty="0" smtClean="0">
                <a:latin typeface="돋움"/>
                <a:ea typeface="돋움"/>
              </a:rPr>
              <a:t>Layout</a:t>
            </a:r>
            <a:r>
              <a:rPr lang="ko-KR" altLang="en-US" sz="1600" b="1" dirty="0" smtClean="0">
                <a:latin typeface="돋움"/>
                <a:ea typeface="돋움"/>
              </a:rPr>
              <a:t>에서 사용이 가능하다</a:t>
            </a:r>
            <a:r>
              <a:rPr lang="en-US" altLang="ko-KR" sz="1600" b="1" dirty="0" smtClean="0">
                <a:latin typeface="돋움"/>
                <a:ea typeface="돋움"/>
              </a:rPr>
              <a:t>.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0721" y="272212"/>
            <a:ext cx="665598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Improving Layout Performance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- Loading Views On Demand</a:t>
            </a:r>
          </a:p>
        </p:txBody>
      </p:sp>
      <p:pic>
        <p:nvPicPr>
          <p:cNvPr id="23" name="Picture 2" descr="C:\Users\cho\Downloads\6_어플사진들_131014\2013-10-14-13-27-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500306"/>
            <a:ext cx="2077436" cy="3438516"/>
          </a:xfrm>
          <a:prstGeom prst="rect">
            <a:avLst/>
          </a:prstGeom>
          <a:noFill/>
        </p:spPr>
      </p:pic>
      <p:pic>
        <p:nvPicPr>
          <p:cNvPr id="25" name="Picture 4" descr="C:\Users\cho\Downloads\2013-10-28-10-57-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3389" y="2500306"/>
            <a:ext cx="2077436" cy="3438516"/>
          </a:xfrm>
          <a:prstGeom prst="rect">
            <a:avLst/>
          </a:prstGeom>
          <a:noFill/>
        </p:spPr>
      </p:pic>
      <p:pic>
        <p:nvPicPr>
          <p:cNvPr id="26" name="Picture 5" descr="C:\Users\cho\Downloads\2013-10-28-11-02-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2500306"/>
            <a:ext cx="2071702" cy="342902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139512" y="6000768"/>
            <a:ext cx="2789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돋움"/>
                <a:ea typeface="돋움"/>
              </a:rPr>
              <a:t>[Re-usable Layout </a:t>
            </a:r>
            <a:r>
              <a:rPr lang="ko-KR" altLang="en-US" sz="1600" b="1" dirty="0" smtClean="0">
                <a:latin typeface="돋움"/>
                <a:ea typeface="돋움"/>
              </a:rPr>
              <a:t>사용 전</a:t>
            </a:r>
            <a:r>
              <a:rPr lang="en-US" altLang="ko-KR" sz="1600" b="1" dirty="0" smtClean="0">
                <a:latin typeface="돋움"/>
                <a:ea typeface="돋움"/>
              </a:rPr>
              <a:t>]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97164" y="6000768"/>
            <a:ext cx="2789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돋움"/>
                <a:ea typeface="돋움"/>
              </a:rPr>
              <a:t>[Re-usable Layout </a:t>
            </a:r>
            <a:r>
              <a:rPr lang="ko-KR" altLang="en-US" sz="1600" b="1" dirty="0" smtClean="0">
                <a:latin typeface="돋움"/>
                <a:ea typeface="돋움"/>
              </a:rPr>
              <a:t>사용 후</a:t>
            </a:r>
            <a:r>
              <a:rPr lang="en-US" altLang="ko-KR" sz="1600" b="1" dirty="0" smtClean="0">
                <a:latin typeface="돋움"/>
                <a:ea typeface="돋움"/>
              </a:rPr>
              <a:t>]</a:t>
            </a:r>
            <a:endParaRPr lang="ko-KR" altLang="en-US" sz="1600" b="1" dirty="0"/>
          </a:p>
        </p:txBody>
      </p:sp>
      <p:sp>
        <p:nvSpPr>
          <p:cNvPr id="29" name="이등변 삼각형 28"/>
          <p:cNvSpPr/>
          <p:nvPr/>
        </p:nvSpPr>
        <p:spPr>
          <a:xfrm rot="16200000" flipV="1">
            <a:off x="3357554" y="4000504"/>
            <a:ext cx="1428760" cy="285752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29124" y="64579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09745" y="272212"/>
            <a:ext cx="5705408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Improving Layout Performance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- Re-using Layouts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6778" y="1304910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♦ Using </a:t>
            </a:r>
            <a:r>
              <a:rPr lang="en-US" altLang="ko-KR" sz="2000" b="1" dirty="0" err="1" smtClean="0">
                <a:latin typeface="돋움"/>
                <a:ea typeface="돋움"/>
              </a:rPr>
              <a:t>ViewStub</a:t>
            </a:r>
            <a:endParaRPr lang="en-US" altLang="ko-KR" sz="2000" b="1" dirty="0" smtClean="0">
              <a:latin typeface="돋움"/>
              <a:ea typeface="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1842" y="1804976"/>
            <a:ext cx="5936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돋움"/>
                <a:ea typeface="돋움"/>
              </a:rPr>
              <a:t>▪ 잘 사용되지 않는 복잡한 </a:t>
            </a:r>
            <a:r>
              <a:rPr lang="en-US" altLang="ko-KR" sz="1600" b="1" dirty="0" smtClean="0">
                <a:latin typeface="돋움"/>
                <a:ea typeface="돋움"/>
              </a:rPr>
              <a:t>Layout</a:t>
            </a:r>
            <a:r>
              <a:rPr lang="ko-KR" altLang="en-US" sz="1600" b="1" dirty="0" smtClean="0">
                <a:latin typeface="돋움"/>
                <a:ea typeface="돋움"/>
              </a:rPr>
              <a:t>을 필요한 시점에만 사용</a:t>
            </a:r>
            <a:endParaRPr lang="en-US" altLang="ko-KR" sz="1600" b="1" dirty="0" smtClean="0">
              <a:latin typeface="돋움"/>
              <a:ea typeface="돋움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돋움"/>
                <a:ea typeface="돋움"/>
              </a:rPr>
              <a:t>▪ Item</a:t>
            </a:r>
            <a:r>
              <a:rPr lang="ko-KR" altLang="en-US" sz="1600" b="1" dirty="0" smtClean="0">
                <a:latin typeface="돋움"/>
                <a:ea typeface="돋움"/>
              </a:rPr>
              <a:t>이 </a:t>
            </a:r>
            <a:r>
              <a:rPr lang="en-US" altLang="ko-KR" sz="1600" b="1" dirty="0" smtClean="0">
                <a:latin typeface="돋움"/>
                <a:ea typeface="돋움"/>
              </a:rPr>
              <a:t>Import</a:t>
            </a:r>
            <a:r>
              <a:rPr lang="ko-KR" altLang="en-US" sz="1600" b="1" dirty="0" smtClean="0">
                <a:latin typeface="돋움"/>
                <a:ea typeface="돋움"/>
              </a:rPr>
              <a:t>되는 시점에만 </a:t>
            </a:r>
            <a:r>
              <a:rPr lang="en-US" altLang="ko-KR" sz="1600" b="1" dirty="0" smtClean="0">
                <a:latin typeface="돋움"/>
                <a:ea typeface="돋움"/>
              </a:rPr>
              <a:t>Display</a:t>
            </a:r>
            <a:r>
              <a:rPr lang="ko-KR" altLang="en-US" sz="1600" b="1" dirty="0" smtClean="0">
                <a:latin typeface="돋움"/>
                <a:ea typeface="돋움"/>
              </a:rPr>
              <a:t>되어 시스템 부하가 낮다</a:t>
            </a:r>
            <a:r>
              <a:rPr lang="en-US" altLang="ko-KR" sz="1600" b="1" dirty="0" smtClean="0">
                <a:latin typeface="돋움"/>
                <a:ea typeface="돋움"/>
              </a:rPr>
              <a:t>.</a:t>
            </a:r>
          </a:p>
        </p:txBody>
      </p:sp>
      <p:pic>
        <p:nvPicPr>
          <p:cNvPr id="26626" name="Picture 2" descr="http://2.bp.blogspot.com/_9l0GmPwgCzk/Sb9CqClYIjI/AAAAAAAAACc/1ijy-Ab7oOE/s1600/viewstub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3544" y="2928934"/>
            <a:ext cx="1952638" cy="2928958"/>
          </a:xfrm>
          <a:prstGeom prst="rect">
            <a:avLst/>
          </a:prstGeom>
          <a:noFill/>
        </p:spPr>
      </p:pic>
      <p:pic>
        <p:nvPicPr>
          <p:cNvPr id="19" name="Picture 2" descr="http://1.bp.blogspot.com/_9l0GmPwgCzk/Sb9DCwlwvZI/AAAAAAAAACk/ETR67WJ5XTw/s1600/viewstub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5444" y="2928934"/>
            <a:ext cx="1952638" cy="2928958"/>
          </a:xfrm>
          <a:prstGeom prst="rect">
            <a:avLst/>
          </a:prstGeom>
          <a:noFill/>
        </p:spPr>
      </p:pic>
      <p:sp>
        <p:nvSpPr>
          <p:cNvPr id="23" name="이등변 삼각형 22"/>
          <p:cNvSpPr/>
          <p:nvPr/>
        </p:nvSpPr>
        <p:spPr>
          <a:xfrm rot="16200000" flipV="1">
            <a:off x="3905246" y="4143380"/>
            <a:ext cx="1428760" cy="285752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9124" y="64579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28244" y="1323960"/>
            <a:ext cx="255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♦ Using </a:t>
            </a:r>
            <a:r>
              <a:rPr lang="en-US" altLang="ko-KR" sz="2000" b="1" dirty="0" err="1" smtClean="0">
                <a:latin typeface="돋움"/>
                <a:ea typeface="돋움"/>
              </a:rPr>
              <a:t>Async</a:t>
            </a:r>
            <a:r>
              <a:rPr lang="en-US" altLang="ko-KR" sz="2000" b="1" dirty="0" smtClean="0">
                <a:latin typeface="돋움"/>
                <a:ea typeface="돋움"/>
              </a:rPr>
              <a:t> Task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5646" y="1824026"/>
            <a:ext cx="5057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돋움"/>
                <a:ea typeface="돋움"/>
              </a:rPr>
              <a:t>▪ Background Thread</a:t>
            </a:r>
            <a:r>
              <a:rPr lang="ko-KR" altLang="en-US" sz="1600" b="1" dirty="0" smtClean="0">
                <a:latin typeface="돋움"/>
                <a:ea typeface="돋움"/>
              </a:rPr>
              <a:t>를 사용하여</a:t>
            </a:r>
            <a:r>
              <a:rPr lang="en-US" altLang="ko-KR" sz="1600" b="1" dirty="0" smtClean="0">
                <a:latin typeface="돋움"/>
                <a:ea typeface="돋움"/>
              </a:rPr>
              <a:t> </a:t>
            </a:r>
            <a:r>
              <a:rPr lang="ko-KR" altLang="en-US" sz="1600" b="1" dirty="0" smtClean="0">
                <a:latin typeface="돋움"/>
                <a:ea typeface="돋움"/>
              </a:rPr>
              <a:t>시스템 부하를 개선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77263" y="272212"/>
            <a:ext cx="742382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Improving Layout Performance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- Making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ListView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Scrolling Smooth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28244" y="3024656"/>
            <a:ext cx="458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돋움"/>
                <a:ea typeface="돋움"/>
              </a:rPr>
              <a:t>♦ Hold View Objects in a View Holder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5646" y="3605759"/>
            <a:ext cx="75216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돋움"/>
                <a:ea typeface="돋움"/>
              </a:rPr>
              <a:t>▪ </a:t>
            </a:r>
            <a:r>
              <a:rPr lang="ko-KR" altLang="en-US" sz="1600" b="1" dirty="0" smtClean="0">
                <a:latin typeface="돋움"/>
                <a:ea typeface="돋움"/>
              </a:rPr>
              <a:t>각 </a:t>
            </a:r>
            <a:r>
              <a:rPr lang="en-US" altLang="ko-KR" sz="1600" b="1" dirty="0" smtClean="0">
                <a:latin typeface="돋움"/>
                <a:ea typeface="돋움"/>
              </a:rPr>
              <a:t>item</a:t>
            </a:r>
            <a:r>
              <a:rPr lang="ko-KR" altLang="en-US" sz="1600" b="1" dirty="0" smtClean="0">
                <a:latin typeface="돋움"/>
                <a:ea typeface="돋움"/>
              </a:rPr>
              <a:t>에 대해서 </a:t>
            </a:r>
            <a:r>
              <a:rPr lang="en-US" altLang="ko-KR" sz="1600" b="1" dirty="0" err="1" smtClean="0">
                <a:latin typeface="돋움"/>
                <a:ea typeface="돋움"/>
              </a:rPr>
              <a:t>findviewbyid</a:t>
            </a:r>
            <a:r>
              <a:rPr lang="en-US" altLang="ko-KR" sz="1600" b="1" dirty="0" smtClean="0">
                <a:latin typeface="돋움"/>
                <a:ea typeface="돋움"/>
              </a:rPr>
              <a:t>()</a:t>
            </a:r>
            <a:r>
              <a:rPr lang="ko-KR" altLang="en-US" sz="1600" b="1" dirty="0" smtClean="0">
                <a:latin typeface="돋움"/>
                <a:ea typeface="돋움"/>
              </a:rPr>
              <a:t>명령을 사용하면 성능이 하락됨</a:t>
            </a:r>
            <a:endParaRPr lang="en-US" altLang="ko-KR" sz="1600" b="1" dirty="0" smtClean="0">
              <a:latin typeface="돋움"/>
              <a:ea typeface="돋움"/>
            </a:endParaRPr>
          </a:p>
          <a:p>
            <a:endParaRPr lang="en-US" altLang="ko-KR" sz="1600" b="1" dirty="0" smtClean="0">
              <a:latin typeface="돋움"/>
              <a:ea typeface="돋움"/>
            </a:endParaRPr>
          </a:p>
          <a:p>
            <a:r>
              <a:rPr lang="ko-KR" altLang="en-US" sz="1600" b="1" dirty="0" smtClean="0">
                <a:latin typeface="돋움"/>
                <a:ea typeface="돋움"/>
              </a:rPr>
              <a:t>▪ </a:t>
            </a:r>
            <a:r>
              <a:rPr lang="en-US" altLang="ko-KR" sz="1600" b="1" dirty="0" smtClean="0">
                <a:latin typeface="돋움"/>
                <a:ea typeface="돋움"/>
              </a:rPr>
              <a:t>View holder class</a:t>
            </a:r>
            <a:r>
              <a:rPr lang="ko-KR" altLang="en-US" sz="1600" b="1" dirty="0" smtClean="0">
                <a:latin typeface="돋움"/>
                <a:ea typeface="돋움"/>
              </a:rPr>
              <a:t>를 이용하여 반복적으로 사용되는 </a:t>
            </a:r>
            <a:r>
              <a:rPr lang="en-US" altLang="ko-KR" sz="1600" b="1" dirty="0" smtClean="0">
                <a:latin typeface="돋움"/>
                <a:ea typeface="돋움"/>
              </a:rPr>
              <a:t>pattern</a:t>
            </a:r>
            <a:r>
              <a:rPr lang="ko-KR" altLang="en-US" sz="1600" b="1" dirty="0" smtClean="0">
                <a:latin typeface="돋움"/>
                <a:ea typeface="돋움"/>
              </a:rPr>
              <a:t>에</a:t>
            </a:r>
            <a:r>
              <a:rPr lang="en-US" altLang="ko-KR" sz="1600" b="1" dirty="0" smtClean="0">
                <a:latin typeface="돋움"/>
                <a:ea typeface="돋움"/>
              </a:rPr>
              <a:t> </a:t>
            </a:r>
            <a:r>
              <a:rPr lang="ko-KR" altLang="en-US" sz="1600" b="1" dirty="0" smtClean="0">
                <a:latin typeface="돋움"/>
                <a:ea typeface="돋움"/>
              </a:rPr>
              <a:t>대한 성능을 개선</a:t>
            </a:r>
            <a:endParaRPr lang="en-US" altLang="ko-KR" sz="1600" b="1" dirty="0" smtClean="0">
              <a:latin typeface="돋움"/>
              <a:ea typeface="돋움"/>
            </a:endParaRPr>
          </a:p>
          <a:p>
            <a:endParaRPr lang="en-US" altLang="ko-KR" sz="1600" b="1" dirty="0" smtClean="0">
              <a:latin typeface="돋움"/>
              <a:ea typeface="돋움"/>
            </a:endParaRPr>
          </a:p>
          <a:p>
            <a:r>
              <a:rPr lang="en-US" altLang="ko-KR" sz="1600" b="1" dirty="0" smtClean="0">
                <a:latin typeface="돋움"/>
                <a:ea typeface="돋움"/>
              </a:rPr>
              <a:t>▪ View Component </a:t>
            </a:r>
            <a:r>
              <a:rPr lang="ko-KR" altLang="en-US" sz="1600" b="1" dirty="0" smtClean="0">
                <a:latin typeface="돋움"/>
                <a:ea typeface="돋움"/>
              </a:rPr>
              <a:t>각각을 </a:t>
            </a:r>
            <a:r>
              <a:rPr lang="en-US" altLang="ko-KR" sz="1600" b="1" dirty="0" smtClean="0">
                <a:latin typeface="돋움"/>
                <a:ea typeface="돋움"/>
              </a:rPr>
              <a:t>Layout</a:t>
            </a:r>
            <a:r>
              <a:rPr lang="ko-KR" altLang="en-US" sz="1600" b="1" dirty="0" smtClean="0">
                <a:latin typeface="돋움"/>
                <a:ea typeface="돋움"/>
              </a:rPr>
              <a:t>의 </a:t>
            </a:r>
            <a:r>
              <a:rPr lang="en-US" altLang="ko-KR" sz="1600" b="1" dirty="0" smtClean="0">
                <a:latin typeface="돋움"/>
                <a:ea typeface="돋움"/>
              </a:rPr>
              <a:t>Tag Field</a:t>
            </a:r>
            <a:r>
              <a:rPr lang="ko-KR" altLang="en-US" sz="1600" b="1" dirty="0" smtClean="0">
                <a:latin typeface="돋움"/>
                <a:ea typeface="돋움"/>
              </a:rPr>
              <a:t>에 저장해서</a:t>
            </a:r>
            <a:r>
              <a:rPr lang="en-US" altLang="ko-KR" sz="1600" b="1" dirty="0" smtClean="0">
                <a:latin typeface="돋움"/>
                <a:ea typeface="돋움"/>
              </a:rPr>
              <a:t> </a:t>
            </a:r>
            <a:r>
              <a:rPr lang="ko-KR" altLang="en-US" sz="1600" b="1" dirty="0" smtClean="0">
                <a:latin typeface="돋움"/>
                <a:ea typeface="돋움"/>
              </a:rPr>
              <a:t>즉시 </a:t>
            </a:r>
            <a:r>
              <a:rPr lang="en-US" altLang="ko-KR" sz="1600" b="1" dirty="0" smtClean="0">
                <a:latin typeface="돋움"/>
                <a:ea typeface="돋움"/>
              </a:rPr>
              <a:t>Access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29124" y="64579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09878" y="272212"/>
            <a:ext cx="7939994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Memory Management</a:t>
            </a:r>
          </a:p>
          <a:p>
            <a:pPr>
              <a:lnSpc>
                <a:spcPts val="2800"/>
              </a:lnSpc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          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- Why should we care about the memory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7946" y="1756680"/>
            <a:ext cx="6931706" cy="3886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b="1" dirty="0" smtClean="0">
                <a:latin typeface="돋움"/>
                <a:ea typeface="돋움"/>
              </a:rPr>
              <a:t>Ⅰ. Heap size is limited and device dependent</a:t>
            </a:r>
          </a:p>
          <a:p>
            <a:pPr>
              <a:lnSpc>
                <a:spcPts val="3000"/>
              </a:lnSpc>
            </a:pPr>
            <a:endParaRPr lang="en-US" altLang="ko-KR" sz="2000" b="1" dirty="0" smtClean="0">
              <a:latin typeface="돋움"/>
              <a:ea typeface="돋움"/>
            </a:endParaRPr>
          </a:p>
          <a:p>
            <a:pPr>
              <a:lnSpc>
                <a:spcPts val="3000"/>
              </a:lnSpc>
            </a:pPr>
            <a:r>
              <a:rPr lang="en-US" altLang="ko-KR" sz="2000" b="1" dirty="0" smtClean="0">
                <a:latin typeface="돋움"/>
                <a:ea typeface="돋움"/>
              </a:rPr>
              <a:t>Ⅱ. Screen size has grown dramatically – Bitmaps</a:t>
            </a:r>
          </a:p>
          <a:p>
            <a:pPr>
              <a:lnSpc>
                <a:spcPts val="3000"/>
              </a:lnSpc>
            </a:pPr>
            <a:endParaRPr lang="en-US" altLang="ko-KR" sz="2000" b="1" dirty="0" smtClean="0">
              <a:latin typeface="돋움"/>
              <a:ea typeface="돋움"/>
            </a:endParaRPr>
          </a:p>
          <a:p>
            <a:pPr>
              <a:lnSpc>
                <a:spcPts val="3000"/>
              </a:lnSpc>
            </a:pPr>
            <a:r>
              <a:rPr lang="en-US" altLang="ko-KR" sz="2000" b="1" dirty="0" smtClean="0">
                <a:latin typeface="돋움"/>
                <a:ea typeface="돋움"/>
              </a:rPr>
              <a:t>Ⅲ. System libraries occupy significant amount of storage</a:t>
            </a:r>
          </a:p>
          <a:p>
            <a:pPr>
              <a:lnSpc>
                <a:spcPts val="3000"/>
              </a:lnSpc>
            </a:pPr>
            <a:endParaRPr lang="en-US" altLang="ko-KR" sz="2000" b="1" dirty="0" smtClean="0">
              <a:latin typeface="돋움"/>
              <a:ea typeface="돋움"/>
            </a:endParaRPr>
          </a:p>
          <a:p>
            <a:pPr>
              <a:lnSpc>
                <a:spcPts val="3000"/>
              </a:lnSpc>
            </a:pPr>
            <a:r>
              <a:rPr lang="en-US" altLang="ko-KR" sz="2000" b="1" dirty="0" smtClean="0">
                <a:latin typeface="돋움"/>
                <a:ea typeface="돋움"/>
              </a:rPr>
              <a:t>Ⅳ. The more memory we use, the more work GC has, 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 smtClean="0">
                <a:latin typeface="돋움"/>
                <a:ea typeface="돋움"/>
              </a:rPr>
              <a:t>     the more work GC has the bigger pause time will be</a:t>
            </a:r>
          </a:p>
          <a:p>
            <a:pPr>
              <a:lnSpc>
                <a:spcPts val="3000"/>
              </a:lnSpc>
            </a:pPr>
            <a:endParaRPr lang="en-US" altLang="ko-KR" sz="2000" b="1" dirty="0" smtClean="0">
              <a:latin typeface="돋움"/>
              <a:ea typeface="돋움"/>
            </a:endParaRPr>
          </a:p>
          <a:p>
            <a:pPr>
              <a:lnSpc>
                <a:spcPts val="3000"/>
              </a:lnSpc>
            </a:pPr>
            <a:r>
              <a:rPr lang="en-US" altLang="ko-KR" sz="2000" b="1" dirty="0" smtClean="0">
                <a:latin typeface="돋움"/>
                <a:ea typeface="돋움"/>
              </a:rPr>
              <a:t>Ⅴ. Battery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9124" y="64579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 / 23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801</TotalTime>
  <Words>676</Words>
  <Application>Microsoft Macintosh PowerPoint</Application>
  <PresentationFormat>화면 슬라이드 쇼(4:3)</PresentationFormat>
  <Paragraphs>165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태양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</dc:creator>
  <cp:lastModifiedBy>cho</cp:lastModifiedBy>
  <cp:revision>324</cp:revision>
  <dcterms:created xsi:type="dcterms:W3CDTF">2013-09-28T02:15:48Z</dcterms:created>
  <dcterms:modified xsi:type="dcterms:W3CDTF">2013-10-30T01:46:15Z</dcterms:modified>
</cp:coreProperties>
</file>