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96" r:id="rId3"/>
    <p:sldId id="401" r:id="rId4"/>
    <p:sldId id="397" r:id="rId5"/>
    <p:sldId id="402" r:id="rId6"/>
    <p:sldId id="398" r:id="rId7"/>
    <p:sldId id="399" r:id="rId8"/>
    <p:sldId id="403" r:id="rId9"/>
    <p:sldId id="400" r:id="rId10"/>
  </p:sldIdLst>
  <p:sldSz cx="12192000" cy="6858000"/>
  <p:notesSz cx="6858000" cy="9144000"/>
  <p:embeddedFontLs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黑体" panose="02010609060101010101" pitchFamily="49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丶 Vincennes" initials="丶" lastIdx="1" clrIdx="0"/>
  <p:cmAuthor id="2" name="LYR13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5BE"/>
    <a:srgbClr val="FFFFFF"/>
    <a:srgbClr val="404040"/>
    <a:srgbClr val="CFD5EA"/>
    <a:srgbClr val="E9EBF5"/>
    <a:srgbClr val="94ABD4"/>
    <a:srgbClr val="FF7575"/>
    <a:srgbClr val="4472C4"/>
    <a:srgbClr val="5B9B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4" autoAdjust="0"/>
    <p:restoredTop sz="88486" autoAdjust="0"/>
  </p:normalViewPr>
  <p:slideViewPr>
    <p:cSldViewPr snapToGrid="0">
      <p:cViewPr varScale="1">
        <p:scale>
          <a:sx n="85" d="100"/>
          <a:sy n="85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581B-E8ED-4EA1-BD98-1F564BB771BD}" type="datetimeFigureOut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409-1819-49BC-8141-772F954311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eat </a:t>
            </a:r>
            <a:r>
              <a:rPr lang="zh-CN" altLang="en-US" dirty="0">
                <a:sym typeface="+mn-ea"/>
              </a:rPr>
              <a:t>还有 </a:t>
            </a:r>
            <a:r>
              <a:rPr lang="en-US" altLang="zh-CN" dirty="0">
                <a:sym typeface="+mn-ea"/>
              </a:rPr>
              <a:t>I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an</a:t>
            </a:r>
            <a:r>
              <a:rPr lang="zh-CN" altLang="en-US" dirty="0">
                <a:sym typeface="+mn-ea"/>
              </a:rPr>
              <a:t>欧氏距离都相同，不包含语义信息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单词越多，向量越长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D635-6DBE-5E21-308D-122E4E646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6309EC-87F7-957F-0F6B-BF6451F41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6E4351-07B4-6BF3-F331-607B269CF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5C4BB-37CA-4C65-68BE-BBC660913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1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1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B7B0-75E6-3F95-C8F0-12C9EFF9D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B4C1F6-7049-DEA5-8481-83E1AB3F4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DB49A4-2C41-2D14-0F8E-BB47809AF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791DA-61CE-E937-EA22-8CF9F5BE7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3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809CC-79BB-ABA4-36F0-B006D0461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8E49AD-8622-00C8-B71B-5E74C79B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A1DF2C-1484-BF90-F918-445E4C9FB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97D1E-C4A4-F574-1E63-F991E1B3D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1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9F8E-48D0-1F2D-A954-533988E0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C68D14-CFFD-1866-BF6F-B5DD3649C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F9D2A0-F149-074B-7974-EBF2CD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86DA4-ABF7-808B-F18A-5A97513CA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9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4534B-737A-0B83-25F2-19858167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8500F5-FA0A-8328-A950-BAB405A7F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2D9FB7-A0A8-EA7D-20B5-B22FFEA16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82124-4210-E8F5-1849-97050943A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1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5844-6061-F149-AB82-4DA9DF73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585875-4B66-58AB-9175-9363109D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56A5E3-61DA-8D12-F7B8-40F38692F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7A8A0-9281-805B-B19B-A9EE8D25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2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6DA-4E77-4604-B85A-A7BB255004FB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E08D-915F-4C94-9F9B-F5A5DE3E51FD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50F8-F2DC-4699-864F-4C9C0239F1BF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E97A-6385-461F-8F77-003D4F119D18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6F12-AF3F-4060-B7B4-54F8B51AC20D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26A-B350-4B27-9AA9-C9C08089C7E0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C78-7E43-43C8-AAEF-25C558AAB69B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530D-1600-4608-BFF7-B6363C2D3E5D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24F-A8B3-435B-8CF7-5263FD01C417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F77-6FDC-4E99-A83D-47527106DF2C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CA41-9773-4E78-BC13-884C6BD9FE2F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A0F5-9510-4F24-8CF3-B5A93D4FC6AE}" type="datetime1">
              <a:rPr lang="zh-CN" altLang="en-US" smtClean="0"/>
              <a:t>2024/03/10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99401"/>
            <a:ext cx="12192000" cy="380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482" y="2716614"/>
            <a:ext cx="1057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某地新冠疫情前中后的住院人数分析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408699" y="4629838"/>
            <a:ext cx="3188180" cy="398780"/>
            <a:chOff x="7639812" y="4242816"/>
            <a:chExt cx="3188180" cy="3987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812" y="4242816"/>
              <a:ext cx="397764" cy="39776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037575" y="4242816"/>
              <a:ext cx="27904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分享时间：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2024.01.09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5363" y="4629838"/>
            <a:ext cx="2501192" cy="401946"/>
            <a:chOff x="2143100" y="4240980"/>
            <a:chExt cx="2501192" cy="40194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00" y="4240980"/>
              <a:ext cx="439560" cy="3996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586892" y="4242816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分享人：关泽群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26"/>
            <a:ext cx="12192000" cy="1239864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任务背景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806" y="1034322"/>
            <a:ext cx="11371580" cy="5070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中国的每千人口床位数床位数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6.92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），超过很大一部分发达国家（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公立医院在疫情之前收治病人标准过低，费用相对容易承担，一定程度造成医保资源浪费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私立医院在疫情期间收入下降，降低入院标准来补充收入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目的：为监管部门提供应对策略和建议，以更好的节约医保资源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EA70-6E65-A1F8-F47F-7FA669838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534F6-6BC9-E4C9-43DF-35516908C8DE}"/>
              </a:ext>
            </a:extLst>
          </p:cNvPr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E014CF-A709-D705-0617-490DDDC59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77E909-2594-357D-01F1-E15BBC82572C}"/>
              </a:ext>
            </a:extLst>
          </p:cNvPr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E4B82A-1FFF-0E10-35CC-2A388C6AA377}"/>
              </a:ext>
            </a:extLst>
          </p:cNvPr>
          <p:cNvSpPr txBox="1"/>
          <p:nvPr/>
        </p:nvSpPr>
        <p:spPr>
          <a:xfrm>
            <a:off x="566806" y="103432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2016-2022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年全部住院数据，字段包括：时间，医院编号，入院诊断，入院人数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选择数据集中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编码出现超过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次的病种进行分析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同时，某个医院的某个诊断必须每月都存在数据，保证数据的连续性以便后续处理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8106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210" y="103432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时间划分：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疫情前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2016.01-2020.01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疫情中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2020.02-2022.11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疫情后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2023.03-2023.12。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6480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7BEAC-AF96-285E-956E-0A6347C0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8941F-71FD-2D37-3012-290EB7CA16E3}"/>
              </a:ext>
            </a:extLst>
          </p:cNvPr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42DEE6-7099-0DE9-2605-A7FB3705F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071933-5E34-5DE1-950D-9F02C86F30CD}"/>
              </a:ext>
            </a:extLst>
          </p:cNvPr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53D954-E543-5016-C0C7-79CA2ABFB28B}"/>
              </a:ext>
            </a:extLst>
          </p:cNvPr>
          <p:cNvSpPr txBox="1"/>
          <p:nvPr/>
        </p:nvSpPr>
        <p:spPr>
          <a:xfrm>
            <a:off x="537627" y="97737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欠采样：由于每日患者入院情况变化无规律，为了避免影响模型对于趋势的判断，所以将按日数据欠采样为按月数据。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超采样：训练集时间点过少，在对每月数据取平均值，形成每日数据。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最后，分析过程按月统计，画图。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使得模型即能捕捉到趋势，又不至于时间点过少导致过拟合。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2348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7BDF-E041-F7C6-E3CF-30021DC6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E58694-F453-5732-59E8-C964F96495D5}"/>
              </a:ext>
            </a:extLst>
          </p:cNvPr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1DC654-FF93-C25D-D6EE-7E91AB006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F7E848-EC64-6F8B-7D4C-6ECF35204018}"/>
              </a:ext>
            </a:extLst>
          </p:cNvPr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模型选择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AE87D-2D9E-FAB0-A38B-9C5448B83945}"/>
              </a:ext>
            </a:extLst>
          </p:cNvPr>
          <p:cNvSpPr txBox="1"/>
          <p:nvPr/>
        </p:nvSpPr>
        <p:spPr>
          <a:xfrm>
            <a:off x="356943" y="97737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由于时间序列较短，只有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年，所以不考虑深度学习模型。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2016-2017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年的数据预测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2018-2019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对多个模型进行实验，最终发现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 Prophet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模型最优秀，故后续处理选用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 Prophet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BF660A-13A4-1C44-06B3-8F3351A0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0" y="4206650"/>
            <a:ext cx="4168826" cy="1257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AE8A92-EE82-00AC-0236-D12CF7B13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580" y="3862060"/>
            <a:ext cx="7385866" cy="21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64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C0E-D563-0A61-CCD0-01D8F970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87015E-5727-5140-058F-8F0A445E3317}"/>
              </a:ext>
            </a:extLst>
          </p:cNvPr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87ADD8-C970-FC01-9470-40C6F7C7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350384-8705-A9CE-DB1B-7715C08056DC}"/>
              </a:ext>
            </a:extLst>
          </p:cNvPr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回归和聚类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A42F9-D64D-A27F-4215-AF4769E1AF35}"/>
              </a:ext>
            </a:extLst>
          </p:cNvPr>
          <p:cNvSpPr txBox="1"/>
          <p:nvPr/>
        </p:nvSpPr>
        <p:spPr>
          <a:xfrm>
            <a:off x="356943" y="97737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 Prophet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模型，通过疫情前数据预测疫情后数据，得到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，标准差等，计算其疫情前后的变化率。将各个变化率作为聚类的输入，使用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算法进行聚类，得出高风险病种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在聚类分析中，簇（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）是由一组数据点组成的集合，这些数据点在某种程度上彼此相似或接近。簇是聚类算法的主要输出结果，它代表了数据中的潜在模式或分组。簇内的数据点通常具有相似的属性或特征。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噪声点指的是数据集中的那些不符合任何聚类模式，或者与任何已形成的簇不相似的数据点。这些点可能由于其独特性或者由于测量错误而显得与众不同。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1447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F639F-7085-8B80-8459-BCAFC91A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406F64-8D52-47D6-B98D-F1C151D1EBB5}"/>
              </a:ext>
            </a:extLst>
          </p:cNvPr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01A1AB-E7FD-91EA-744A-F1E80E922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998ADE-B7DE-4CD6-A0B9-1BE6ECC955E6}"/>
              </a:ext>
            </a:extLst>
          </p:cNvPr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回归和聚类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D03273-9AAE-D47A-DA63-CAB9964034DA}"/>
              </a:ext>
            </a:extLst>
          </p:cNvPr>
          <p:cNvSpPr txBox="1"/>
          <p:nvPr/>
        </p:nvSpPr>
        <p:spPr>
          <a:xfrm>
            <a:off x="356943" y="97737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将各个变化率作为聚类的输入，使用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算法进行聚类，得出高风险病种。（图中蓝色表示噪声点，在画图前进行了降维）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10EF1-E1C3-9163-5365-D4E8A942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72" y="2310096"/>
            <a:ext cx="8822604" cy="43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952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070EF-45AE-F4BE-3330-7E0A95D3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D5E99B-FC8C-3B59-4041-25ED26BA4602}"/>
              </a:ext>
            </a:extLst>
          </p:cNvPr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2A97A1-BDD8-5B90-FAAC-1666C41AC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105820F-ADBA-5C5A-0D73-82431B5D8437}"/>
              </a:ext>
            </a:extLst>
          </p:cNvPr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C16F41-8364-3590-8AD0-44C4C425D69D}"/>
              </a:ext>
            </a:extLst>
          </p:cNvPr>
          <p:cNvSpPr txBox="1"/>
          <p:nvPr/>
        </p:nvSpPr>
        <p:spPr>
          <a:xfrm>
            <a:off x="566805" y="977372"/>
            <a:ext cx="11371580" cy="5769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对比高风险病种之间疫情前、中、后再各等级医院就诊数据。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由于三级医院没有私立医院，继续观察一级和二级医院的公私立比例在疫情前中后的变化。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最后，由专业人士根据分析结果，综合医学知识进行风险评估。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20DCC-05E8-8500-28C6-9D289E30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8" y="1692581"/>
            <a:ext cx="10847516" cy="585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BBA92-A837-C94D-F274-E932DDEE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7" y="3926850"/>
            <a:ext cx="10724377" cy="5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7622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66798b-eb73-4892-8f22-464515df5b6b"/>
  <p:tag name="COMMONDATA" val="eyJoZGlkIjoiYjJjOTQxYzhjODMyMDAzZmE0MDJkMWFkNmJlNDkwY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25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618</Words>
  <Application>Microsoft Office PowerPoint</Application>
  <PresentationFormat>宽屏</PresentationFormat>
  <Paragraphs>75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等线 Light</vt:lpstr>
      <vt:lpstr>黑体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丶 Vincennes</dc:creator>
  <cp:lastModifiedBy>Guan Zequn</cp:lastModifiedBy>
  <cp:revision>448</cp:revision>
  <dcterms:created xsi:type="dcterms:W3CDTF">2020-06-04T00:53:00Z</dcterms:created>
  <dcterms:modified xsi:type="dcterms:W3CDTF">2024-03-10T12:59:11Z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A44A7E41E4E94912ACD15A1927D2CB78</vt:lpwstr>
  </property>
</Properties>
</file>