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62" r:id="rId3"/>
    <p:sldId id="269" r:id="rId4"/>
    <p:sldId id="364" r:id="rId5"/>
    <p:sldId id="365" r:id="rId6"/>
    <p:sldId id="270" r:id="rId7"/>
    <p:sldId id="271" r:id="rId8"/>
    <p:sldId id="366" r:id="rId9"/>
    <p:sldId id="276" r:id="rId10"/>
    <p:sldId id="367" r:id="rId11"/>
    <p:sldId id="277" r:id="rId12"/>
    <p:sldId id="279" r:id="rId13"/>
    <p:sldId id="275" r:id="rId14"/>
    <p:sldId id="346" r:id="rId15"/>
    <p:sldId id="355" r:id="rId16"/>
    <p:sldId id="357" r:id="rId17"/>
    <p:sldId id="352" r:id="rId18"/>
    <p:sldId id="356" r:id="rId19"/>
    <p:sldId id="359" r:id="rId20"/>
    <p:sldId id="375" r:id="rId21"/>
    <p:sldId id="374" r:id="rId22"/>
    <p:sldId id="353" r:id="rId23"/>
    <p:sldId id="278" r:id="rId24"/>
    <p:sldId id="347" r:id="rId25"/>
    <p:sldId id="361" r:id="rId26"/>
    <p:sldId id="369" r:id="rId27"/>
    <p:sldId id="372" r:id="rId28"/>
    <p:sldId id="370" r:id="rId29"/>
    <p:sldId id="371" r:id="rId30"/>
    <p:sldId id="373" r:id="rId31"/>
    <p:sldId id="348" r:id="rId32"/>
    <p:sldId id="35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402570-5BCE-5C6A-34E3-EDC4EFA9F614}" name="김 만서" initials="김만" userId="fed47fbeef5647f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C6"/>
    <a:srgbClr val="696969"/>
    <a:srgbClr val="A6A6A6"/>
    <a:srgbClr val="EFEFEF"/>
    <a:srgbClr val="3C3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BED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0">
                        <a:solidFill>
                          <a:schemeClr val="tx1">
                            <a:alpha val="58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8F5-415F-BD87-982F236AEA9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0">
                        <a:solidFill>
                          <a:schemeClr val="tx1">
                            <a:alpha val="58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8F5-415F-BD87-982F236AEA9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0">
                        <a:solidFill>
                          <a:schemeClr val="tx1">
                            <a:alpha val="58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8F5-415F-BD87-982F236AEA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980635-B1EA-4854-BC49-8EA2CCB0A73E}" type="VALUE">
                      <a:rPr lang="en-US" altLang="ko-KR" sz="2000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F5-415F-BD87-982F236AEA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147277A-EE5B-4F18-8FC5-1473FD9E4E80}" type="VALUE">
                      <a:rPr lang="en-US" altLang="ko-KR" sz="2000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F5-415F-BD87-982F236AE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 w="0">
                      <a:solidFill>
                        <a:schemeClr val="tx1">
                          <a:alpha val="58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13348</c:v>
                </c:pt>
                <c:pt idx="1">
                  <c:v>15926</c:v>
                </c:pt>
                <c:pt idx="2">
                  <c:v>16633</c:v>
                </c:pt>
                <c:pt idx="3">
                  <c:v>19388</c:v>
                </c:pt>
                <c:pt idx="4">
                  <c:v>28988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3-4453-B719-07DB662665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557674080"/>
        <c:axId val="-1557666464"/>
      </c:barChart>
      <c:catAx>
        <c:axId val="-155767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57666464"/>
        <c:crosses val="autoZero"/>
        <c:auto val="1"/>
        <c:lblAlgn val="ctr"/>
        <c:lblOffset val="0"/>
        <c:tickMarkSkip val="1"/>
        <c:noMultiLvlLbl val="0"/>
      </c:catAx>
      <c:valAx>
        <c:axId val="-1557666464"/>
        <c:scaling>
          <c:orientation val="minMax"/>
          <c:max val="30000"/>
          <c:min val="0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5767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81610425924"/>
          <c:y val="7.4351966990068449E-2"/>
          <c:w val="0.45578782041494242"/>
          <c:h val="0.838840965500452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rgbClr val="3C3F46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D9-49D9-85B5-84CD13BFA9B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D9-49D9-85B5-84CD13BFA9B1}"/>
              </c:ext>
            </c:extLst>
          </c:dPt>
          <c:dPt>
            <c:idx val="2"/>
            <c:bubble3D val="0"/>
            <c:spPr>
              <a:solidFill>
                <a:srgbClr val="E6E6E6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D9-49D9-85B5-84CD13BFA9B1}"/>
              </c:ext>
            </c:extLst>
          </c:dPt>
          <c:dPt>
            <c:idx val="3"/>
            <c:bubble3D val="0"/>
            <c:spPr>
              <a:solidFill>
                <a:srgbClr val="E6E6E6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D9-49D9-85B5-84CD13BFA9B1}"/>
              </c:ext>
            </c:extLst>
          </c:dPt>
          <c:dPt>
            <c:idx val="4"/>
            <c:bubble3D val="0"/>
            <c:spPr>
              <a:solidFill>
                <a:srgbClr val="E6E6E6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D9-49D9-85B5-84CD13BFA9B1}"/>
              </c:ext>
            </c:extLst>
          </c:dPt>
          <c:dPt>
            <c:idx val="5"/>
            <c:bubble3D val="0"/>
            <c:explosion val="16"/>
            <c:spPr>
              <a:solidFill>
                <a:srgbClr val="1BEDC6"/>
              </a:solidFill>
              <a:ln w="25400">
                <a:solidFill>
                  <a:srgbClr val="3C3F46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FD9-49D9-85B5-84CD13BFA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"이 선수는 정말 못하네요. 왜 이렇게 잘하지 못하는 건가요?"</c:v>
                </c:pt>
                <c:pt idx="1">
                  <c:v>"이 선수는 아직 부족한 부분이 많은 것 같아요."</c:v>
                </c:pt>
                <c:pt idx="2">
                  <c:v>"이 선수는 조금 더 연습하면 더욱 발전할 수 있을 거 같아요."</c:v>
                </c:pt>
                <c:pt idx="3">
                  <c:v>"이 선수는 지금은 아쉬움이 남지만, 더욱 노력하면 분명 좋은 선수가 될 거예요."</c:v>
                </c:pt>
                <c:pt idx="4">
                  <c:v>"이 선수는 아직 미숙하지만, 잠재력이 높아 좋은 선수가 될 것 같아요. 응원합니다!"</c:v>
                </c:pt>
                <c:pt idx="5">
                  <c:v>순화가 필요없다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</c:v>
                </c:pt>
                <c:pt idx="1">
                  <c:v>30</c:v>
                </c:pt>
                <c:pt idx="2">
                  <c:v>13</c:v>
                </c:pt>
                <c:pt idx="3">
                  <c:v>4</c:v>
                </c:pt>
                <c:pt idx="4">
                  <c:v>11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D9-49D9-85B5-84CD13BFA9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 err="1"/>
              <a:t>비난적</a:t>
            </a:r>
            <a:r>
              <a:rPr lang="ko-KR" dirty="0"/>
              <a:t> 표현의 대상에 따른 </a:t>
            </a:r>
            <a:r>
              <a:rPr lang="ko-KR" altLang="en-US" dirty="0"/>
              <a:t>응답한 </a:t>
            </a:r>
            <a:r>
              <a:rPr lang="ko-KR" dirty="0"/>
              <a:t>순화 </a:t>
            </a:r>
            <a:r>
              <a:rPr lang="ko-KR" altLang="en-US" dirty="0"/>
              <a:t>방식</a:t>
            </a:r>
            <a:r>
              <a:rPr lang="ko-KR" dirty="0"/>
              <a:t>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제3자</c:v>
                </c:pt>
              </c:strCache>
            </c:strRef>
          </c:tx>
          <c:spPr>
            <a:ln w="444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0단계
순화 필요없음</c:v>
                </c:pt>
                <c:pt idx="1">
                  <c:v>1단계
비난적 표현 필터링</c:v>
                </c:pt>
                <c:pt idx="2">
                  <c:v>2단계
비난적 표현 순화</c:v>
                </c:pt>
                <c:pt idx="3">
                  <c:v>3단계
부정적 의도 순화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0E-4075-97EC-93A953B572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본인</c:v>
                </c:pt>
              </c:strCache>
            </c:strRef>
          </c:tx>
          <c:spPr>
            <a:ln w="44450" cap="rnd">
              <a:solidFill>
                <a:srgbClr val="1BEDC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0단계
순화 필요없음</c:v>
                </c:pt>
                <c:pt idx="1">
                  <c:v>1단계
비난적 표현 필터링</c:v>
                </c:pt>
                <c:pt idx="2">
                  <c:v>2단계
비난적 표현 순화</c:v>
                </c:pt>
                <c:pt idx="3">
                  <c:v>3단계
부정적 의도 순화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0E-4075-97EC-93A953B57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8401375"/>
        <c:axId val="1378398047"/>
      </c:lineChart>
      <c:catAx>
        <c:axId val="137840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398047"/>
        <c:crosses val="autoZero"/>
        <c:auto val="1"/>
        <c:lblAlgn val="ctr"/>
        <c:lblOffset val="100"/>
        <c:noMultiLvlLbl val="0"/>
      </c:catAx>
      <c:valAx>
        <c:axId val="13783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401375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8568-CD43-40DE-A32C-91817E997C3D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64BEA47A-987E-4C91-8C16-BAA07FDA9F68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이 선수는 </a:t>
          </a:r>
          <a:r>
            <a:rPr lang="ko-KR" altLang="en-US" sz="1800" b="1" dirty="0">
              <a:highlight>
                <a:srgbClr val="1BEDC6"/>
              </a:highlight>
            </a:rPr>
            <a:t>쓰레기</a:t>
          </a:r>
          <a:r>
            <a:rPr lang="ko-KR" altLang="en-US" sz="1800" b="1" dirty="0"/>
            <a:t>야</a:t>
          </a:r>
          <a:endParaRPr lang="en-US" altLang="ko-KR" sz="1800" b="1" dirty="0"/>
        </a:p>
        <a:p>
          <a:pPr latinLnBrk="1"/>
          <a:r>
            <a:rPr lang="ko-KR" altLang="en-US" sz="1800" b="1" dirty="0"/>
            <a:t>왜 이렇게 못하냐</a:t>
          </a:r>
        </a:p>
      </dgm:t>
    </dgm:pt>
    <dgm:pt modelId="{41F45C3F-1BAD-4FE9-B9C8-7A5A1EDE312D}" type="parTrans" cxnId="{D23FE440-2B52-4ECF-93E7-F4003DAAC9CD}">
      <dgm:prSet/>
      <dgm:spPr/>
      <dgm:t>
        <a:bodyPr/>
        <a:lstStyle/>
        <a:p>
          <a:pPr latinLnBrk="1"/>
          <a:endParaRPr lang="ko-KR" altLang="en-US"/>
        </a:p>
      </dgm:t>
    </dgm:pt>
    <dgm:pt modelId="{C119CAC9-3B79-4BBE-9E2E-CA3C8B712A23}" type="sibTrans" cxnId="{D23FE440-2B52-4ECF-93E7-F4003DAAC9CD}">
      <dgm:prSet/>
      <dgm:spPr>
        <a:solidFill>
          <a:srgbClr val="1BEDC6">
            <a:alpha val="90000"/>
          </a:srgb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AEFBE9E7-6C49-4693-AECB-19B0AA8543C5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이 선수는 </a:t>
          </a:r>
          <a:r>
            <a:rPr lang="en-US" altLang="ko-KR" sz="1800" b="1" dirty="0">
              <a:highlight>
                <a:srgbClr val="1BEDC6"/>
              </a:highlight>
            </a:rPr>
            <a:t>@@</a:t>
          </a:r>
          <a:r>
            <a:rPr lang="ko-KR" altLang="en-US" sz="1800" b="1" dirty="0"/>
            <a:t>야</a:t>
          </a:r>
          <a:endParaRPr lang="en-US" altLang="ko-KR" sz="1800" b="1" dirty="0"/>
        </a:p>
        <a:p>
          <a:pPr latinLnBrk="1"/>
          <a:r>
            <a:rPr lang="ko-KR" altLang="en-US" sz="1800" b="1" dirty="0"/>
            <a:t>왜 이렇게 못하냐</a:t>
          </a:r>
        </a:p>
      </dgm:t>
    </dgm:pt>
    <dgm:pt modelId="{3B60DEF2-90A1-416B-9199-CA917B96D9EA}" type="parTrans" cxnId="{340CCB55-94C2-438F-AB6B-86BF5595C493}">
      <dgm:prSet/>
      <dgm:spPr/>
      <dgm:t>
        <a:bodyPr/>
        <a:lstStyle/>
        <a:p>
          <a:pPr latinLnBrk="1"/>
          <a:endParaRPr lang="ko-KR" altLang="en-US"/>
        </a:p>
      </dgm:t>
    </dgm:pt>
    <dgm:pt modelId="{4984877A-A1CB-4408-BF80-1E151364AB67}" type="sibTrans" cxnId="{340CCB55-94C2-438F-AB6B-86BF5595C493}">
      <dgm:prSet/>
      <dgm:spPr>
        <a:solidFill>
          <a:srgbClr val="1BEDC6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8FFBD6F5-6B04-45D0-ABA1-A99E3B8C84B4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이 선수는 </a:t>
          </a:r>
          <a:r>
            <a:rPr lang="ko-KR" altLang="en-US" sz="1800" b="1" dirty="0" err="1">
              <a:highlight>
                <a:srgbClr val="1BEDC6"/>
              </a:highlight>
            </a:rPr>
            <a:t>별로</a:t>
          </a:r>
          <a:r>
            <a:rPr lang="ko-KR" altLang="en-US" sz="1800" b="1" dirty="0" err="1"/>
            <a:t>야</a:t>
          </a:r>
          <a:endParaRPr lang="en-US" altLang="ko-KR" sz="1800" b="1" dirty="0"/>
        </a:p>
        <a:p>
          <a:pPr latinLnBrk="1"/>
          <a:r>
            <a:rPr lang="ko-KR" altLang="en-US" sz="1800" b="1" dirty="0"/>
            <a:t>왜 이렇게 못할까요</a:t>
          </a:r>
        </a:p>
      </dgm:t>
    </dgm:pt>
    <dgm:pt modelId="{2CA40060-75CF-43E3-BADC-AE40535ADA00}" type="parTrans" cxnId="{AA3DD02B-AA2C-4A8E-B90A-16764D69205E}">
      <dgm:prSet/>
      <dgm:spPr/>
      <dgm:t>
        <a:bodyPr/>
        <a:lstStyle/>
        <a:p>
          <a:pPr latinLnBrk="1"/>
          <a:endParaRPr lang="ko-KR" altLang="en-US"/>
        </a:p>
      </dgm:t>
    </dgm:pt>
    <dgm:pt modelId="{61361683-1CBF-4C49-8DF9-7344C07698E4}" type="sibTrans" cxnId="{AA3DD02B-AA2C-4A8E-B90A-16764D69205E}">
      <dgm:prSet/>
      <dgm:spPr>
        <a:solidFill>
          <a:srgbClr val="1BEDC6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3388D5F7-2115-4DCA-8E8D-F169789E6DC4}">
      <dgm:prSet custT="1"/>
      <dgm:spPr/>
      <dgm:t>
        <a:bodyPr/>
        <a:lstStyle/>
        <a:p>
          <a:pPr latinLnBrk="1"/>
          <a:r>
            <a:rPr lang="ko-KR" altLang="en-US" sz="1800" b="1" dirty="0"/>
            <a:t>이 선수는 </a:t>
          </a:r>
          <a:r>
            <a:rPr lang="ko-KR" altLang="en-US" sz="1800" b="1" dirty="0">
              <a:highlight>
                <a:srgbClr val="1BEDC6"/>
              </a:highlight>
            </a:rPr>
            <a:t>마음에 들지 않네요</a:t>
          </a:r>
          <a:r>
            <a:rPr lang="en-US" altLang="ko-KR" sz="1800" b="1" dirty="0"/>
            <a:t>.</a:t>
          </a:r>
        </a:p>
        <a:p>
          <a:pPr latinLnBrk="1"/>
          <a:r>
            <a:rPr lang="ko-KR" altLang="en-US" sz="1800" b="1" dirty="0"/>
            <a:t>성적이 저조한 이유가 궁금합니다</a:t>
          </a:r>
          <a:r>
            <a:rPr lang="en-US" altLang="ko-KR" sz="1800" b="1" dirty="0"/>
            <a:t>.</a:t>
          </a:r>
          <a:endParaRPr lang="ko-KR" altLang="en-US" sz="1800" b="1" dirty="0"/>
        </a:p>
      </dgm:t>
    </dgm:pt>
    <dgm:pt modelId="{ED175625-4863-4B66-AB66-FC7B69795B31}" type="parTrans" cxnId="{53B990B1-8E4B-4B83-83C1-F2C8D16D7D6A}">
      <dgm:prSet/>
      <dgm:spPr/>
      <dgm:t>
        <a:bodyPr/>
        <a:lstStyle/>
        <a:p>
          <a:pPr latinLnBrk="1"/>
          <a:endParaRPr lang="ko-KR" altLang="en-US"/>
        </a:p>
      </dgm:t>
    </dgm:pt>
    <dgm:pt modelId="{76835795-CACC-4944-BAB8-9D4E23233C7B}" type="sibTrans" cxnId="{53B990B1-8E4B-4B83-83C1-F2C8D16D7D6A}">
      <dgm:prSet/>
      <dgm:spPr/>
      <dgm:t>
        <a:bodyPr/>
        <a:lstStyle/>
        <a:p>
          <a:pPr latinLnBrk="1"/>
          <a:endParaRPr lang="ko-KR" altLang="en-US"/>
        </a:p>
      </dgm:t>
    </dgm:pt>
    <dgm:pt modelId="{5D8A2BE9-3674-4681-8FF7-889C9C7A0EF4}" type="pres">
      <dgm:prSet presAssocID="{B6C58568-CD43-40DE-A32C-91817E997C3D}" presName="linearFlow" presStyleCnt="0">
        <dgm:presLayoutVars>
          <dgm:resizeHandles val="exact"/>
        </dgm:presLayoutVars>
      </dgm:prSet>
      <dgm:spPr/>
    </dgm:pt>
    <dgm:pt modelId="{9D88DE28-E96F-4BC4-A709-4F6A271A9F44}" type="pres">
      <dgm:prSet presAssocID="{64BEA47A-987E-4C91-8C16-BAA07FDA9F68}" presName="node" presStyleLbl="node1" presStyleIdx="0" presStyleCnt="4" custScaleX="136045">
        <dgm:presLayoutVars>
          <dgm:bulletEnabled val="1"/>
        </dgm:presLayoutVars>
      </dgm:prSet>
      <dgm:spPr/>
    </dgm:pt>
    <dgm:pt modelId="{83DC468B-0DC8-450A-932B-1CC6D96325E5}" type="pres">
      <dgm:prSet presAssocID="{C119CAC9-3B79-4BBE-9E2E-CA3C8B712A23}" presName="sibTrans" presStyleLbl="sibTrans2D1" presStyleIdx="0" presStyleCnt="3"/>
      <dgm:spPr/>
    </dgm:pt>
    <dgm:pt modelId="{F1015086-5055-4954-9B9E-A7A28539864E}" type="pres">
      <dgm:prSet presAssocID="{C119CAC9-3B79-4BBE-9E2E-CA3C8B712A23}" presName="connectorText" presStyleLbl="sibTrans2D1" presStyleIdx="0" presStyleCnt="3"/>
      <dgm:spPr/>
    </dgm:pt>
    <dgm:pt modelId="{98BB6302-DD8B-4BFF-8581-9CE18D486A9D}" type="pres">
      <dgm:prSet presAssocID="{AEFBE9E7-6C49-4693-AECB-19B0AA8543C5}" presName="node" presStyleLbl="node1" presStyleIdx="1" presStyleCnt="4" custScaleX="134135">
        <dgm:presLayoutVars>
          <dgm:bulletEnabled val="1"/>
        </dgm:presLayoutVars>
      </dgm:prSet>
      <dgm:spPr/>
    </dgm:pt>
    <dgm:pt modelId="{AC80644C-3F0E-483D-9770-0668E1D21593}" type="pres">
      <dgm:prSet presAssocID="{4984877A-A1CB-4408-BF80-1E151364AB67}" presName="sibTrans" presStyleLbl="sibTrans2D1" presStyleIdx="1" presStyleCnt="3"/>
      <dgm:spPr/>
    </dgm:pt>
    <dgm:pt modelId="{AF878939-9F5F-419F-9AFC-379AFB3BC204}" type="pres">
      <dgm:prSet presAssocID="{4984877A-A1CB-4408-BF80-1E151364AB67}" presName="connectorText" presStyleLbl="sibTrans2D1" presStyleIdx="1" presStyleCnt="3"/>
      <dgm:spPr/>
    </dgm:pt>
    <dgm:pt modelId="{9523ACF5-D012-4057-A5DF-751407D027B4}" type="pres">
      <dgm:prSet presAssocID="{8FFBD6F5-6B04-45D0-ABA1-A99E3B8C84B4}" presName="node" presStyleLbl="node1" presStyleIdx="2" presStyleCnt="4" custScaleX="134135">
        <dgm:presLayoutVars>
          <dgm:bulletEnabled val="1"/>
        </dgm:presLayoutVars>
      </dgm:prSet>
      <dgm:spPr/>
    </dgm:pt>
    <dgm:pt modelId="{DDC7FF7F-5293-4C54-8571-C8AD676684E0}" type="pres">
      <dgm:prSet presAssocID="{61361683-1CBF-4C49-8DF9-7344C07698E4}" presName="sibTrans" presStyleLbl="sibTrans2D1" presStyleIdx="2" presStyleCnt="3"/>
      <dgm:spPr/>
    </dgm:pt>
    <dgm:pt modelId="{69443096-C509-41EF-AD24-B900B0512D1F}" type="pres">
      <dgm:prSet presAssocID="{61361683-1CBF-4C49-8DF9-7344C07698E4}" presName="connectorText" presStyleLbl="sibTrans2D1" presStyleIdx="2" presStyleCnt="3"/>
      <dgm:spPr/>
    </dgm:pt>
    <dgm:pt modelId="{99C1324A-F7BE-445E-BB0B-ADC386C3363F}" type="pres">
      <dgm:prSet presAssocID="{3388D5F7-2115-4DCA-8E8D-F169789E6DC4}" presName="node" presStyleLbl="node1" presStyleIdx="3" presStyleCnt="4" custScaleX="134135">
        <dgm:presLayoutVars>
          <dgm:bulletEnabled val="1"/>
        </dgm:presLayoutVars>
      </dgm:prSet>
      <dgm:spPr/>
    </dgm:pt>
  </dgm:ptLst>
  <dgm:cxnLst>
    <dgm:cxn modelId="{ABC60007-D9B8-4555-821C-1E03B05F1E51}" type="presOf" srcId="{64BEA47A-987E-4C91-8C16-BAA07FDA9F68}" destId="{9D88DE28-E96F-4BC4-A709-4F6A271A9F44}" srcOrd="0" destOrd="0" presId="urn:microsoft.com/office/officeart/2005/8/layout/process2"/>
    <dgm:cxn modelId="{55703B1B-61BE-4B13-A212-263B9F601774}" type="presOf" srcId="{C119CAC9-3B79-4BBE-9E2E-CA3C8B712A23}" destId="{83DC468B-0DC8-450A-932B-1CC6D96325E5}" srcOrd="0" destOrd="0" presId="urn:microsoft.com/office/officeart/2005/8/layout/process2"/>
    <dgm:cxn modelId="{DB862C29-0A09-46A1-948C-4118F0A8831D}" type="presOf" srcId="{8FFBD6F5-6B04-45D0-ABA1-A99E3B8C84B4}" destId="{9523ACF5-D012-4057-A5DF-751407D027B4}" srcOrd="0" destOrd="0" presId="urn:microsoft.com/office/officeart/2005/8/layout/process2"/>
    <dgm:cxn modelId="{AA3DD02B-AA2C-4A8E-B90A-16764D69205E}" srcId="{B6C58568-CD43-40DE-A32C-91817E997C3D}" destId="{8FFBD6F5-6B04-45D0-ABA1-A99E3B8C84B4}" srcOrd="2" destOrd="0" parTransId="{2CA40060-75CF-43E3-BADC-AE40535ADA00}" sibTransId="{61361683-1CBF-4C49-8DF9-7344C07698E4}"/>
    <dgm:cxn modelId="{5E803B31-0563-4E4C-BEA4-E130FCBCE712}" type="presOf" srcId="{4984877A-A1CB-4408-BF80-1E151364AB67}" destId="{AC80644C-3F0E-483D-9770-0668E1D21593}" srcOrd="0" destOrd="0" presId="urn:microsoft.com/office/officeart/2005/8/layout/process2"/>
    <dgm:cxn modelId="{D23FE440-2B52-4ECF-93E7-F4003DAAC9CD}" srcId="{B6C58568-CD43-40DE-A32C-91817E997C3D}" destId="{64BEA47A-987E-4C91-8C16-BAA07FDA9F68}" srcOrd="0" destOrd="0" parTransId="{41F45C3F-1BAD-4FE9-B9C8-7A5A1EDE312D}" sibTransId="{C119CAC9-3B79-4BBE-9E2E-CA3C8B712A23}"/>
    <dgm:cxn modelId="{A6E41A5C-D75E-4AC8-9958-A4066C442CDB}" type="presOf" srcId="{4984877A-A1CB-4408-BF80-1E151364AB67}" destId="{AF878939-9F5F-419F-9AFC-379AFB3BC204}" srcOrd="1" destOrd="0" presId="urn:microsoft.com/office/officeart/2005/8/layout/process2"/>
    <dgm:cxn modelId="{18927B69-8B9D-4273-9495-EE9E90588921}" type="presOf" srcId="{61361683-1CBF-4C49-8DF9-7344C07698E4}" destId="{DDC7FF7F-5293-4C54-8571-C8AD676684E0}" srcOrd="0" destOrd="0" presId="urn:microsoft.com/office/officeart/2005/8/layout/process2"/>
    <dgm:cxn modelId="{340CCB55-94C2-438F-AB6B-86BF5595C493}" srcId="{B6C58568-CD43-40DE-A32C-91817E997C3D}" destId="{AEFBE9E7-6C49-4693-AECB-19B0AA8543C5}" srcOrd="1" destOrd="0" parTransId="{3B60DEF2-90A1-416B-9199-CA917B96D9EA}" sibTransId="{4984877A-A1CB-4408-BF80-1E151364AB67}"/>
    <dgm:cxn modelId="{5E9FEF81-0D76-42FF-A76E-0F4C06ADB429}" type="presOf" srcId="{C119CAC9-3B79-4BBE-9E2E-CA3C8B712A23}" destId="{F1015086-5055-4954-9B9E-A7A28539864E}" srcOrd="1" destOrd="0" presId="urn:microsoft.com/office/officeart/2005/8/layout/process2"/>
    <dgm:cxn modelId="{D4003A8F-92CA-4E7B-86AF-035F7032492E}" type="presOf" srcId="{3388D5F7-2115-4DCA-8E8D-F169789E6DC4}" destId="{99C1324A-F7BE-445E-BB0B-ADC386C3363F}" srcOrd="0" destOrd="0" presId="urn:microsoft.com/office/officeart/2005/8/layout/process2"/>
    <dgm:cxn modelId="{8B787EA5-3DCC-4DB4-8754-72615E3B10C7}" type="presOf" srcId="{AEFBE9E7-6C49-4693-AECB-19B0AA8543C5}" destId="{98BB6302-DD8B-4BFF-8581-9CE18D486A9D}" srcOrd="0" destOrd="0" presId="urn:microsoft.com/office/officeart/2005/8/layout/process2"/>
    <dgm:cxn modelId="{53B990B1-8E4B-4B83-83C1-F2C8D16D7D6A}" srcId="{B6C58568-CD43-40DE-A32C-91817E997C3D}" destId="{3388D5F7-2115-4DCA-8E8D-F169789E6DC4}" srcOrd="3" destOrd="0" parTransId="{ED175625-4863-4B66-AB66-FC7B69795B31}" sibTransId="{76835795-CACC-4944-BAB8-9D4E23233C7B}"/>
    <dgm:cxn modelId="{10EBCEE1-B2D0-4BD8-8E65-E8AF332FD0D4}" type="presOf" srcId="{61361683-1CBF-4C49-8DF9-7344C07698E4}" destId="{69443096-C509-41EF-AD24-B900B0512D1F}" srcOrd="1" destOrd="0" presId="urn:microsoft.com/office/officeart/2005/8/layout/process2"/>
    <dgm:cxn modelId="{C4993DFE-F1F4-4397-8D12-1B9BDE83CE8B}" type="presOf" srcId="{B6C58568-CD43-40DE-A32C-91817E997C3D}" destId="{5D8A2BE9-3674-4681-8FF7-889C9C7A0EF4}" srcOrd="0" destOrd="0" presId="urn:microsoft.com/office/officeart/2005/8/layout/process2"/>
    <dgm:cxn modelId="{8372B2B2-7D1D-40A4-84C2-1B6B86308D14}" type="presParOf" srcId="{5D8A2BE9-3674-4681-8FF7-889C9C7A0EF4}" destId="{9D88DE28-E96F-4BC4-A709-4F6A271A9F44}" srcOrd="0" destOrd="0" presId="urn:microsoft.com/office/officeart/2005/8/layout/process2"/>
    <dgm:cxn modelId="{00866D81-D2FB-428C-AAD1-796E91FBC9A2}" type="presParOf" srcId="{5D8A2BE9-3674-4681-8FF7-889C9C7A0EF4}" destId="{83DC468B-0DC8-450A-932B-1CC6D96325E5}" srcOrd="1" destOrd="0" presId="urn:microsoft.com/office/officeart/2005/8/layout/process2"/>
    <dgm:cxn modelId="{0C9D2853-3B9A-4633-BD41-2EC33999D169}" type="presParOf" srcId="{83DC468B-0DC8-450A-932B-1CC6D96325E5}" destId="{F1015086-5055-4954-9B9E-A7A28539864E}" srcOrd="0" destOrd="0" presId="urn:microsoft.com/office/officeart/2005/8/layout/process2"/>
    <dgm:cxn modelId="{D0F71DEF-56FD-471F-BC9E-F329DD29312C}" type="presParOf" srcId="{5D8A2BE9-3674-4681-8FF7-889C9C7A0EF4}" destId="{98BB6302-DD8B-4BFF-8581-9CE18D486A9D}" srcOrd="2" destOrd="0" presId="urn:microsoft.com/office/officeart/2005/8/layout/process2"/>
    <dgm:cxn modelId="{1F2E2E79-079A-4295-8687-9B330684B135}" type="presParOf" srcId="{5D8A2BE9-3674-4681-8FF7-889C9C7A0EF4}" destId="{AC80644C-3F0E-483D-9770-0668E1D21593}" srcOrd="3" destOrd="0" presId="urn:microsoft.com/office/officeart/2005/8/layout/process2"/>
    <dgm:cxn modelId="{49BEDAB7-74C2-48C5-AAC7-1120165FFEB2}" type="presParOf" srcId="{AC80644C-3F0E-483D-9770-0668E1D21593}" destId="{AF878939-9F5F-419F-9AFC-379AFB3BC204}" srcOrd="0" destOrd="0" presId="urn:microsoft.com/office/officeart/2005/8/layout/process2"/>
    <dgm:cxn modelId="{8C4F9D7B-13F2-45FE-82ED-F3B8645AEA59}" type="presParOf" srcId="{5D8A2BE9-3674-4681-8FF7-889C9C7A0EF4}" destId="{9523ACF5-D012-4057-A5DF-751407D027B4}" srcOrd="4" destOrd="0" presId="urn:microsoft.com/office/officeart/2005/8/layout/process2"/>
    <dgm:cxn modelId="{D533A4D9-0556-4988-A0CE-56F8508265A3}" type="presParOf" srcId="{5D8A2BE9-3674-4681-8FF7-889C9C7A0EF4}" destId="{DDC7FF7F-5293-4C54-8571-C8AD676684E0}" srcOrd="5" destOrd="0" presId="urn:microsoft.com/office/officeart/2005/8/layout/process2"/>
    <dgm:cxn modelId="{382202AB-C243-400E-9EAD-08753D041EC4}" type="presParOf" srcId="{DDC7FF7F-5293-4C54-8571-C8AD676684E0}" destId="{69443096-C509-41EF-AD24-B900B0512D1F}" srcOrd="0" destOrd="0" presId="urn:microsoft.com/office/officeart/2005/8/layout/process2"/>
    <dgm:cxn modelId="{26EC4C34-606D-437E-9D93-CD7E58A4FD6D}" type="presParOf" srcId="{5D8A2BE9-3674-4681-8FF7-889C9C7A0EF4}" destId="{99C1324A-F7BE-445E-BB0B-ADC386C3363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8DE28-E96F-4BC4-A709-4F6A271A9F44}">
      <dsp:nvSpPr>
        <dsp:cNvPr id="0" name=""/>
        <dsp:cNvSpPr/>
      </dsp:nvSpPr>
      <dsp:spPr>
        <a:xfrm>
          <a:off x="90748" y="4905"/>
          <a:ext cx="4962714" cy="911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이 선수는 </a:t>
          </a:r>
          <a:r>
            <a:rPr lang="ko-KR" altLang="en-US" sz="1800" b="1" kern="1200" dirty="0">
              <a:highlight>
                <a:srgbClr val="1BEDC6"/>
              </a:highlight>
            </a:rPr>
            <a:t>쓰레기</a:t>
          </a:r>
          <a:r>
            <a:rPr lang="ko-KR" altLang="en-US" sz="1800" b="1" kern="1200" dirty="0"/>
            <a:t>야</a:t>
          </a:r>
          <a:endParaRPr lang="en-US" altLang="ko-KR" sz="1800" b="1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왜 이렇게 못하냐</a:t>
          </a:r>
        </a:p>
      </dsp:txBody>
      <dsp:txXfrm>
        <a:off x="117458" y="31615"/>
        <a:ext cx="4909294" cy="858542"/>
      </dsp:txXfrm>
    </dsp:sp>
    <dsp:sp modelId="{83DC468B-0DC8-450A-932B-1CC6D96325E5}">
      <dsp:nvSpPr>
        <dsp:cNvPr id="0" name=""/>
        <dsp:cNvSpPr/>
      </dsp:nvSpPr>
      <dsp:spPr>
        <a:xfrm rot="5400000">
          <a:off x="2401113" y="939666"/>
          <a:ext cx="341985" cy="410382"/>
        </a:xfrm>
        <a:prstGeom prst="rightArrow">
          <a:avLst>
            <a:gd name="adj1" fmla="val 60000"/>
            <a:gd name="adj2" fmla="val 50000"/>
          </a:avLst>
        </a:prstGeom>
        <a:solidFill>
          <a:srgbClr val="1BEDC6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 dirty="0"/>
        </a:p>
      </dsp:txBody>
      <dsp:txXfrm rot="-5400000">
        <a:off x="2448991" y="973865"/>
        <a:ext cx="246230" cy="239390"/>
      </dsp:txXfrm>
    </dsp:sp>
    <dsp:sp modelId="{98BB6302-DD8B-4BFF-8581-9CE18D486A9D}">
      <dsp:nvSpPr>
        <dsp:cNvPr id="0" name=""/>
        <dsp:cNvSpPr/>
      </dsp:nvSpPr>
      <dsp:spPr>
        <a:xfrm>
          <a:off x="125585" y="1372848"/>
          <a:ext cx="4893041" cy="911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이 선수는 </a:t>
          </a:r>
          <a:r>
            <a:rPr lang="en-US" altLang="ko-KR" sz="1800" b="1" kern="1200" dirty="0">
              <a:highlight>
                <a:srgbClr val="1BEDC6"/>
              </a:highlight>
            </a:rPr>
            <a:t>@@</a:t>
          </a:r>
          <a:r>
            <a:rPr lang="ko-KR" altLang="en-US" sz="1800" b="1" kern="1200" dirty="0"/>
            <a:t>야</a:t>
          </a:r>
          <a:endParaRPr lang="en-US" altLang="ko-KR" sz="1800" b="1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왜 이렇게 못하냐</a:t>
          </a:r>
        </a:p>
      </dsp:txBody>
      <dsp:txXfrm>
        <a:off x="152295" y="1399558"/>
        <a:ext cx="4839621" cy="858542"/>
      </dsp:txXfrm>
    </dsp:sp>
    <dsp:sp modelId="{AC80644C-3F0E-483D-9770-0668E1D21593}">
      <dsp:nvSpPr>
        <dsp:cNvPr id="0" name=""/>
        <dsp:cNvSpPr/>
      </dsp:nvSpPr>
      <dsp:spPr>
        <a:xfrm rot="5400000">
          <a:off x="2401113" y="2307609"/>
          <a:ext cx="341985" cy="410382"/>
        </a:xfrm>
        <a:prstGeom prst="rightArrow">
          <a:avLst>
            <a:gd name="adj1" fmla="val 60000"/>
            <a:gd name="adj2" fmla="val 50000"/>
          </a:avLst>
        </a:prstGeom>
        <a:solidFill>
          <a:srgbClr val="1BEDC6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-5400000">
        <a:off x="2448991" y="2341808"/>
        <a:ext cx="246230" cy="239390"/>
      </dsp:txXfrm>
    </dsp:sp>
    <dsp:sp modelId="{9523ACF5-D012-4057-A5DF-751407D027B4}">
      <dsp:nvSpPr>
        <dsp:cNvPr id="0" name=""/>
        <dsp:cNvSpPr/>
      </dsp:nvSpPr>
      <dsp:spPr>
        <a:xfrm>
          <a:off x="125585" y="2740791"/>
          <a:ext cx="4893041" cy="911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이 선수는 </a:t>
          </a:r>
          <a:r>
            <a:rPr lang="ko-KR" altLang="en-US" sz="1800" b="1" kern="1200" dirty="0" err="1">
              <a:highlight>
                <a:srgbClr val="1BEDC6"/>
              </a:highlight>
            </a:rPr>
            <a:t>별로</a:t>
          </a:r>
          <a:r>
            <a:rPr lang="ko-KR" altLang="en-US" sz="1800" b="1" kern="1200" dirty="0" err="1"/>
            <a:t>야</a:t>
          </a:r>
          <a:endParaRPr lang="en-US" altLang="ko-KR" sz="1800" b="1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왜 이렇게 못할까요</a:t>
          </a:r>
        </a:p>
      </dsp:txBody>
      <dsp:txXfrm>
        <a:off x="152295" y="2767501"/>
        <a:ext cx="4839621" cy="858542"/>
      </dsp:txXfrm>
    </dsp:sp>
    <dsp:sp modelId="{DDC7FF7F-5293-4C54-8571-C8AD676684E0}">
      <dsp:nvSpPr>
        <dsp:cNvPr id="0" name=""/>
        <dsp:cNvSpPr/>
      </dsp:nvSpPr>
      <dsp:spPr>
        <a:xfrm rot="5400000">
          <a:off x="2401113" y="3675552"/>
          <a:ext cx="341985" cy="410382"/>
        </a:xfrm>
        <a:prstGeom prst="rightArrow">
          <a:avLst>
            <a:gd name="adj1" fmla="val 60000"/>
            <a:gd name="adj2" fmla="val 50000"/>
          </a:avLst>
        </a:prstGeom>
        <a:solidFill>
          <a:srgbClr val="1BEDC6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-5400000">
        <a:off x="2448991" y="3709751"/>
        <a:ext cx="246230" cy="239390"/>
      </dsp:txXfrm>
    </dsp:sp>
    <dsp:sp modelId="{99C1324A-F7BE-445E-BB0B-ADC386C3363F}">
      <dsp:nvSpPr>
        <dsp:cNvPr id="0" name=""/>
        <dsp:cNvSpPr/>
      </dsp:nvSpPr>
      <dsp:spPr>
        <a:xfrm>
          <a:off x="125585" y="4108734"/>
          <a:ext cx="4893041" cy="911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이 선수는 </a:t>
          </a:r>
          <a:r>
            <a:rPr lang="ko-KR" altLang="en-US" sz="1800" b="1" kern="1200" dirty="0">
              <a:highlight>
                <a:srgbClr val="1BEDC6"/>
              </a:highlight>
            </a:rPr>
            <a:t>마음에 들지 않네요</a:t>
          </a:r>
          <a:r>
            <a:rPr lang="en-US" altLang="ko-KR" sz="1800" b="1" kern="1200" dirty="0"/>
            <a:t>.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성적이 저조한 이유가 궁금합니다</a:t>
          </a:r>
          <a:r>
            <a:rPr lang="en-US" altLang="ko-KR" sz="1800" b="1" kern="1200" dirty="0"/>
            <a:t>.</a:t>
          </a:r>
          <a:endParaRPr lang="ko-KR" altLang="en-US" sz="1800" b="1" kern="1200" dirty="0"/>
        </a:p>
      </dsp:txBody>
      <dsp:txXfrm>
        <a:off x="152295" y="4135444"/>
        <a:ext cx="4839621" cy="858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0.13315</cdr:x>
      <cdr:y>0.79727</cdr:y>
    </cdr:from>
    <cdr:to>
      <cdr:x>0.97721</cdr:x>
      <cdr:y>0.79727</cdr:y>
    </cdr:to>
    <cdr:cxnSp macro="">
      <cdr:nvCxnSpPr>
        <cdr:cNvPr id="3" name="직선 연결선 2">
          <a:extLst xmlns:a="http://schemas.openxmlformats.org/drawingml/2006/main">
            <a:ext uri="{FF2B5EF4-FFF2-40B4-BE49-F238E27FC236}">
              <a16:creationId xmlns:a16="http://schemas.microsoft.com/office/drawing/2014/main" id="{0DAE9F9A-D264-4989-84A8-0CF71C056E6F}"/>
            </a:ext>
          </a:extLst>
        </cdr:cNvPr>
        <cdr:cNvCxnSpPr/>
      </cdr:nvCxnSpPr>
      <cdr:spPr>
        <a:xfrm xmlns:a="http://schemas.openxmlformats.org/drawingml/2006/main">
          <a:off x="936933" y="2689468"/>
          <a:ext cx="5939155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9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1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andwatch.com/blog/instagram-stats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internetlivestats.com/twitter-statistic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about/press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866D2C-F618-09FC-1979-E301F231FDEC}"/>
              </a:ext>
            </a:extLst>
          </p:cNvPr>
          <p:cNvGrpSpPr/>
          <p:nvPr/>
        </p:nvGrpSpPr>
        <p:grpSpPr>
          <a:xfrm>
            <a:off x="5411710" y="6539999"/>
            <a:ext cx="1349791" cy="101922"/>
            <a:chOff x="9128086" y="6634162"/>
            <a:chExt cx="1513720" cy="1143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A5AF12C-FA1A-CFA2-8C1C-A9249C94D1B6}"/>
                </a:ext>
              </a:extLst>
            </p:cNvPr>
            <p:cNvSpPr/>
            <p:nvPr/>
          </p:nvSpPr>
          <p:spPr>
            <a:xfrm>
              <a:off x="10591800" y="6634162"/>
              <a:ext cx="50006" cy="114300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024C95F-01EF-E267-F5B7-44E984DC5B27}"/>
                </a:ext>
              </a:extLst>
            </p:cNvPr>
            <p:cNvSpPr/>
            <p:nvPr/>
          </p:nvSpPr>
          <p:spPr>
            <a:xfrm>
              <a:off x="9853990" y="6643687"/>
              <a:ext cx="95251" cy="95251"/>
            </a:xfrm>
            <a:prstGeom prst="roundRect">
              <a:avLst/>
            </a:prstGeom>
            <a:noFill/>
            <a:ln w="1905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12B89A-57F9-B239-BB75-0BC6264830BC}"/>
                </a:ext>
              </a:extLst>
            </p:cNvPr>
            <p:cNvGrpSpPr/>
            <p:nvPr/>
          </p:nvGrpSpPr>
          <p:grpSpPr>
            <a:xfrm>
              <a:off x="9128086" y="6643686"/>
              <a:ext cx="83345" cy="95253"/>
              <a:chOff x="9128086" y="6643684"/>
              <a:chExt cx="83345" cy="95253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7D31AAB-CA55-4DBE-67AB-99FD29024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2D89D24-2934-0FDF-BD42-D0816C1C1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A8817D6-C11B-BDEC-3FB3-8F0A9A652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4E4F89-4905-4461-732C-A172A1CA92EC}"/>
              </a:ext>
            </a:extLst>
          </p:cNvPr>
          <p:cNvSpPr txBox="1"/>
          <p:nvPr/>
        </p:nvSpPr>
        <p:spPr>
          <a:xfrm>
            <a:off x="3225217" y="2796313"/>
            <a:ext cx="566757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i="1" kern="0" dirty="0">
                <a:ln w="9525">
                  <a:noFill/>
                </a:ln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Chat GPT</a:t>
            </a:r>
            <a:r>
              <a:rPr lang="ko-KR" altLang="en-US" sz="4000" b="1" i="1" kern="0" dirty="0">
                <a:ln w="9525">
                  <a:noFill/>
                </a:ln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이용한</a:t>
            </a:r>
            <a:endParaRPr lang="en-US" altLang="ko-KR" sz="4000" b="1" i="1" kern="0" dirty="0">
              <a:ln w="9525">
                <a:noFill/>
              </a:ln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4000" b="1" i="1" kern="0" dirty="0">
                <a:ln w="9525">
                  <a:noFill/>
                </a:ln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댓글 순화 서비스</a:t>
            </a:r>
            <a:endParaRPr lang="en-US" altLang="ko-KR" sz="4000" b="1" i="1" kern="0" dirty="0">
              <a:ln w="9525">
                <a:noFill/>
              </a:ln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1100" kern="0" dirty="0">
                <a:solidFill>
                  <a:srgbClr val="7F7F7F"/>
                </a:solidFill>
              </a:rPr>
              <a:t>Comment purification service using Chat GPT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01FCAC-D5FF-B346-BB9A-00D2C7651BFA}"/>
              </a:ext>
            </a:extLst>
          </p:cNvPr>
          <p:cNvSpPr/>
          <p:nvPr/>
        </p:nvSpPr>
        <p:spPr>
          <a:xfrm>
            <a:off x="5399300" y="2421726"/>
            <a:ext cx="1362201" cy="374587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</a:t>
            </a:r>
            <a:r>
              <a:rPr lang="ko-KR" altLang="en-US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바글바글</a:t>
            </a:r>
            <a:endParaRPr lang="en-US" altLang="ko-KR" sz="14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446147E-A2B7-4089-B4D3-9DBF1A682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3" y="5126799"/>
            <a:ext cx="904792" cy="9047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592044-74E4-46A4-A7DA-C973AE519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62" y="5267131"/>
            <a:ext cx="1013421" cy="7018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8C81C27-6D78-4E73-B06E-A768A2F22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577" y="5267131"/>
            <a:ext cx="1013421" cy="7018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91DB08-9AB5-4D0E-87F8-98D74CD5F2B9}"/>
              </a:ext>
            </a:extLst>
          </p:cNvPr>
          <p:cNvSpPr/>
          <p:nvPr/>
        </p:nvSpPr>
        <p:spPr>
          <a:xfrm>
            <a:off x="2294427" y="5526159"/>
            <a:ext cx="191261" cy="183836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8827B4-989C-437F-A4AD-2549862ACA45}"/>
              </a:ext>
            </a:extLst>
          </p:cNvPr>
          <p:cNvSpPr/>
          <p:nvPr/>
        </p:nvSpPr>
        <p:spPr>
          <a:xfrm>
            <a:off x="4188127" y="5526157"/>
            <a:ext cx="191261" cy="183836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73AA78-5E2F-4192-B452-D6561C34ABC2}"/>
              </a:ext>
            </a:extLst>
          </p:cNvPr>
          <p:cNvSpPr/>
          <p:nvPr/>
        </p:nvSpPr>
        <p:spPr>
          <a:xfrm>
            <a:off x="6081827" y="5539439"/>
            <a:ext cx="191261" cy="183836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05799A-495C-42AD-9296-D99F4FA11CC5}"/>
              </a:ext>
            </a:extLst>
          </p:cNvPr>
          <p:cNvSpPr/>
          <p:nvPr/>
        </p:nvSpPr>
        <p:spPr>
          <a:xfrm>
            <a:off x="7975526" y="5526187"/>
            <a:ext cx="191261" cy="183836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BB92CC2-6347-42C6-8CEF-CD2C4390FE21}"/>
              </a:ext>
            </a:extLst>
          </p:cNvPr>
          <p:cNvSpPr txBox="1"/>
          <p:nvPr/>
        </p:nvSpPr>
        <p:spPr>
          <a:xfrm>
            <a:off x="1758132" y="1690062"/>
            <a:ext cx="860173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Solution Overview</a:t>
            </a: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(</a:t>
            </a:r>
            <a:r>
              <a:rPr lang="ko-KR" altLang="en-US" sz="4400" b="1" dirty="0">
                <a:solidFill>
                  <a:schemeClr val="bg1"/>
                </a:solidFill>
              </a:rPr>
              <a:t>솔루션 개요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9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1FFFAA-A5A8-4CB6-85B6-C8D1088896EE}"/>
              </a:ext>
            </a:extLst>
          </p:cNvPr>
          <p:cNvGrpSpPr/>
          <p:nvPr/>
        </p:nvGrpSpPr>
        <p:grpSpPr>
          <a:xfrm>
            <a:off x="4090339" y="4053629"/>
            <a:ext cx="4011321" cy="1860089"/>
            <a:chOff x="4053341" y="2284620"/>
            <a:chExt cx="4011321" cy="18600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5E6E4AD-82E2-47BF-99AA-57453262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341" y="2284620"/>
              <a:ext cx="4011321" cy="1860089"/>
            </a:xfrm>
            <a:prstGeom prst="rect">
              <a:avLst/>
            </a:prstGeom>
          </p:spPr>
        </p:pic>
        <p:sp>
          <p:nvSpPr>
            <p:cNvPr id="43" name="십자형 42">
              <a:extLst>
                <a:ext uri="{FF2B5EF4-FFF2-40B4-BE49-F238E27FC236}">
                  <a16:creationId xmlns:a16="http://schemas.microsoft.com/office/drawing/2014/main" id="{104D8F38-A288-487C-9861-AD323B780EDA}"/>
                </a:ext>
              </a:extLst>
            </p:cNvPr>
            <p:cNvSpPr/>
            <p:nvPr/>
          </p:nvSpPr>
          <p:spPr>
            <a:xfrm rot="18917650">
              <a:off x="4641956" y="3491342"/>
              <a:ext cx="530026" cy="518084"/>
            </a:xfrm>
            <a:prstGeom prst="plus">
              <a:avLst>
                <a:gd name="adj" fmla="val 4275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십자형 47">
              <a:extLst>
                <a:ext uri="{FF2B5EF4-FFF2-40B4-BE49-F238E27FC236}">
                  <a16:creationId xmlns:a16="http://schemas.microsoft.com/office/drawing/2014/main" id="{A4D280C5-A746-4F55-AE71-D8F4753B1DD9}"/>
                </a:ext>
              </a:extLst>
            </p:cNvPr>
            <p:cNvSpPr/>
            <p:nvPr/>
          </p:nvSpPr>
          <p:spPr>
            <a:xfrm rot="18917650">
              <a:off x="6977156" y="3455479"/>
              <a:ext cx="530026" cy="518084"/>
            </a:xfrm>
            <a:prstGeom prst="plus">
              <a:avLst>
                <a:gd name="adj" fmla="val 4275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EAFE01FC-E161-4DF6-AB4B-E950D36CF2AB}"/>
              </a:ext>
            </a:extLst>
          </p:cNvPr>
          <p:cNvSpPr/>
          <p:nvPr/>
        </p:nvSpPr>
        <p:spPr>
          <a:xfrm>
            <a:off x="513567" y="2642771"/>
            <a:ext cx="4493861" cy="1169690"/>
          </a:xfrm>
          <a:prstGeom prst="wedgeRoundRectCallout">
            <a:avLst>
              <a:gd name="adj1" fmla="val 34089"/>
              <a:gd name="adj2" fmla="val 696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@$@#%^!@#$@%!#%@#%$@%%@#%#@$#$#!#%@#%^@^%@^@^@#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7D881-BD2B-41F0-891F-E3FB401A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921">
            <a:off x="267155" y="3057536"/>
            <a:ext cx="5035460" cy="496921"/>
          </a:xfrm>
          <a:prstGeom prst="rect">
            <a:avLst/>
          </a:prstGeom>
          <a:ln w="38100">
            <a:solidFill>
              <a:srgbClr val="1BEDC6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2CB8ECD-CC63-48B6-9011-F824B85177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2" y="1371459"/>
            <a:ext cx="1714749" cy="1203386"/>
          </a:xfrm>
          <a:prstGeom prst="rect">
            <a:avLst/>
          </a:prstGeom>
        </p:spPr>
      </p:pic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FEE14E0F-07F6-46E2-8AB5-9AC87A2BA20C}"/>
              </a:ext>
            </a:extLst>
          </p:cNvPr>
          <p:cNvSpPr/>
          <p:nvPr/>
        </p:nvSpPr>
        <p:spPr>
          <a:xfrm>
            <a:off x="7176240" y="2601222"/>
            <a:ext cx="4493861" cy="1169690"/>
          </a:xfrm>
          <a:prstGeom prst="wedgeRoundRectCallout">
            <a:avLst>
              <a:gd name="adj1" fmla="val -35120"/>
              <a:gd name="adj2" fmla="val 681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!#@$#@^#!@%#@$^#^$#@$#^@@#$#$^#$@^#@$%^#$@%#$@%#$@%@#$%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27A2BA7-2B7F-49A8-BE6D-84FD7C7281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7" y="1268398"/>
            <a:ext cx="1409508" cy="14095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6C12DC-1C73-4852-8016-2F14D7622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450">
            <a:off x="6996824" y="2922535"/>
            <a:ext cx="4674396" cy="680367"/>
          </a:xfrm>
          <a:prstGeom prst="rect">
            <a:avLst/>
          </a:prstGeom>
          <a:ln w="38100">
            <a:solidFill>
              <a:srgbClr val="1BEDC6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6BB4C4A-246E-4137-A9F2-D263810C26A7}"/>
              </a:ext>
            </a:extLst>
          </p:cNvPr>
          <p:cNvSpPr txBox="1"/>
          <p:nvPr/>
        </p:nvSpPr>
        <p:spPr>
          <a:xfrm>
            <a:off x="2437317" y="1530948"/>
            <a:ext cx="1909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네이버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28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클린봇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E2F67-D2EF-4933-A558-71CF99631323}"/>
              </a:ext>
            </a:extLst>
          </p:cNvPr>
          <p:cNvSpPr txBox="1"/>
          <p:nvPr/>
        </p:nvSpPr>
        <p:spPr>
          <a:xfrm>
            <a:off x="9121013" y="1533627"/>
            <a:ext cx="1909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카카오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28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세이프봇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D9714-E656-66DB-C670-3531B493FB36}"/>
              </a:ext>
            </a:extLst>
          </p:cNvPr>
          <p:cNvSpPr txBox="1"/>
          <p:nvPr/>
        </p:nvSpPr>
        <p:spPr>
          <a:xfrm>
            <a:off x="3167887" y="585857"/>
            <a:ext cx="5856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검열 </a:t>
            </a:r>
            <a:r>
              <a:rPr lang="ko-KR" altLang="en-US" sz="40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시스템의 </a:t>
            </a:r>
            <a:r>
              <a:rPr lang="ko-KR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ko-KR" altLang="en-US" sz="40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점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3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D254D2-D32E-4803-91B0-1EAC1A2F9DE0}"/>
              </a:ext>
            </a:extLst>
          </p:cNvPr>
          <p:cNvSpPr txBox="1"/>
          <p:nvPr/>
        </p:nvSpPr>
        <p:spPr>
          <a:xfrm>
            <a:off x="3819895" y="2105561"/>
            <a:ext cx="44782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검열</a:t>
            </a:r>
            <a:endParaRPr lang="ko-KR" altLang="en-US" sz="1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A31BE-9F4E-4568-9073-569A71C641E6}"/>
              </a:ext>
            </a:extLst>
          </p:cNvPr>
          <p:cNvSpPr txBox="1"/>
          <p:nvPr/>
        </p:nvSpPr>
        <p:spPr>
          <a:xfrm>
            <a:off x="7465742" y="4671468"/>
            <a:ext cx="2967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표현의 자유는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030D9C-A235-4B8F-85F1-54229B2CF317}"/>
              </a:ext>
            </a:extLst>
          </p:cNvPr>
          <p:cNvSpPr txBox="1"/>
          <p:nvPr/>
        </p:nvSpPr>
        <p:spPr>
          <a:xfrm>
            <a:off x="2635401" y="1669051"/>
            <a:ext cx="196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인권 보호</a:t>
            </a:r>
          </a:p>
        </p:txBody>
      </p:sp>
    </p:spTree>
    <p:extLst>
      <p:ext uri="{BB962C8B-B14F-4D97-AF65-F5344CB8AC3E}">
        <p14:creationId xmlns:p14="http://schemas.microsoft.com/office/powerpoint/2010/main" val="377749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57E6C6-0BBB-4457-B35C-47245E47A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4" y="2172064"/>
            <a:ext cx="4187859" cy="3015258"/>
          </a:xfrm>
          <a:prstGeom prst="rect">
            <a:avLst/>
          </a:prstGeom>
          <a:ln w="38100">
            <a:solidFill>
              <a:srgbClr val="A6A6A6">
                <a:alpha val="50000"/>
              </a:srgb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16DF34-2EC7-4FAA-AD1D-A96868C1D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79" y="2172063"/>
            <a:ext cx="4113578" cy="3015255"/>
          </a:xfrm>
          <a:prstGeom prst="rect">
            <a:avLst/>
          </a:prstGeom>
          <a:ln w="38100">
            <a:solidFill>
              <a:srgbClr val="A6A6A6">
                <a:alpha val="50000"/>
              </a:srgbClr>
            </a:solidFill>
          </a:ln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7AB4E40-DC18-4F7F-AEF7-097653CEDD6A}"/>
              </a:ext>
            </a:extLst>
          </p:cNvPr>
          <p:cNvCxnSpPr>
            <a:cxnSpLocks/>
          </p:cNvCxnSpPr>
          <p:nvPr/>
        </p:nvCxnSpPr>
        <p:spPr>
          <a:xfrm flipV="1">
            <a:off x="5523826" y="3695724"/>
            <a:ext cx="1080530" cy="1"/>
          </a:xfrm>
          <a:prstGeom prst="straightConnector1">
            <a:avLst/>
          </a:prstGeom>
          <a:ln w="5715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12989A-EF15-4982-9615-6674E88FE146}"/>
              </a:ext>
            </a:extLst>
          </p:cNvPr>
          <p:cNvSpPr txBox="1"/>
          <p:nvPr/>
        </p:nvSpPr>
        <p:spPr>
          <a:xfrm>
            <a:off x="3004185" y="676199"/>
            <a:ext cx="6183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네이버 연예 뉴스 </a:t>
            </a:r>
            <a:r>
              <a:rPr lang="ko-KR" altLang="en-US" sz="3200" b="1" dirty="0" err="1">
                <a:solidFill>
                  <a:schemeClr val="bg1"/>
                </a:solidFill>
              </a:rPr>
              <a:t>댓글란</a:t>
            </a:r>
            <a:r>
              <a:rPr lang="ko-KR" altLang="en-US" sz="3200" b="1" dirty="0">
                <a:solidFill>
                  <a:schemeClr val="bg1"/>
                </a:solidFill>
              </a:rPr>
              <a:t> 폐지 후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익명 게시판 이용률 증가</a:t>
            </a:r>
            <a:endParaRPr lang="ko-KR" altLang="en-US" sz="2400" b="1" dirty="0">
              <a:solidFill>
                <a:srgbClr val="A6A6A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F0A2CF-538A-4C20-AACE-CBB582948287}"/>
              </a:ext>
            </a:extLst>
          </p:cNvPr>
          <p:cNvSpPr txBox="1"/>
          <p:nvPr/>
        </p:nvSpPr>
        <p:spPr>
          <a:xfrm>
            <a:off x="1461592" y="5994694"/>
            <a:ext cx="92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무차별적 검열과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삭제는 문제 해결에 도움이 되지 않는다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44C310-3E06-4542-9654-C839B998F344}"/>
              </a:ext>
            </a:extLst>
          </p:cNvPr>
          <p:cNvCxnSpPr>
            <a:cxnSpLocks/>
          </p:cNvCxnSpPr>
          <p:nvPr/>
        </p:nvCxnSpPr>
        <p:spPr>
          <a:xfrm>
            <a:off x="2942106" y="2637741"/>
            <a:ext cx="442942" cy="15942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C0FDF28-2906-4BBF-90AA-994696C6E4FC}"/>
              </a:ext>
            </a:extLst>
          </p:cNvPr>
          <p:cNvCxnSpPr>
            <a:cxnSpLocks/>
          </p:cNvCxnSpPr>
          <p:nvPr/>
        </p:nvCxnSpPr>
        <p:spPr>
          <a:xfrm flipV="1">
            <a:off x="8572500" y="3567725"/>
            <a:ext cx="1463040" cy="9145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9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5789-5C78-47D7-8817-4B72797BA18C}"/>
              </a:ext>
            </a:extLst>
          </p:cNvPr>
          <p:cNvSpPr txBox="1"/>
          <p:nvPr/>
        </p:nvSpPr>
        <p:spPr>
          <a:xfrm>
            <a:off x="2045017" y="1122283"/>
            <a:ext cx="81019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1BEDC6"/>
                </a:solidFill>
              </a:rPr>
              <a:t>‘Chat GPT’</a:t>
            </a:r>
            <a:r>
              <a:rPr lang="ko-KR" altLang="en-US" sz="4400" b="1" dirty="0">
                <a:solidFill>
                  <a:schemeClr val="bg1"/>
                </a:solidFill>
              </a:rPr>
              <a:t>를 이용한 댓글 순화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3FE1E8-4679-46C4-9602-A05AF8833076}"/>
              </a:ext>
            </a:extLst>
          </p:cNvPr>
          <p:cNvGrpSpPr/>
          <p:nvPr/>
        </p:nvGrpSpPr>
        <p:grpSpPr>
          <a:xfrm>
            <a:off x="3791264" y="3473230"/>
            <a:ext cx="4609472" cy="3068438"/>
            <a:chOff x="3791264" y="3473230"/>
            <a:chExt cx="4609472" cy="306843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C65BBA-A4EA-42E5-86A5-992083F28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264" y="3616064"/>
              <a:ext cx="4609472" cy="2925604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909E63-DC0D-4A85-8A0A-15F3C33DBCE8}"/>
                </a:ext>
              </a:extLst>
            </p:cNvPr>
            <p:cNvSpPr/>
            <p:nvPr/>
          </p:nvSpPr>
          <p:spPr>
            <a:xfrm>
              <a:off x="5718175" y="3740150"/>
              <a:ext cx="742950" cy="735842"/>
            </a:xfrm>
            <a:prstGeom prst="rect">
              <a:avLst/>
            </a:prstGeom>
            <a:solidFill>
              <a:srgbClr val="3C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2CC540C-EAB2-4DCA-B3F1-C6EB18A07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235" y="3473230"/>
              <a:ext cx="1180829" cy="1180829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0E34790-2128-4B54-8569-BD1AC05EB0F5}"/>
              </a:ext>
            </a:extLst>
          </p:cNvPr>
          <p:cNvSpPr txBox="1"/>
          <p:nvPr/>
        </p:nvSpPr>
        <p:spPr>
          <a:xfrm>
            <a:off x="2363456" y="2307552"/>
            <a:ext cx="7560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인간 피드백 기반 강화 학습을 통해 발전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댓글의 의미를 파악하는데 유리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45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01C0ED-2C18-4170-97FD-61ABC2F2BAD9}"/>
              </a:ext>
            </a:extLst>
          </p:cNvPr>
          <p:cNvSpPr/>
          <p:nvPr/>
        </p:nvSpPr>
        <p:spPr>
          <a:xfrm>
            <a:off x="8956926" y="2091159"/>
            <a:ext cx="2231830" cy="1183177"/>
          </a:xfrm>
          <a:prstGeom prst="roundRect">
            <a:avLst>
              <a:gd name="adj" fmla="val 28309"/>
            </a:avLst>
          </a:prstGeom>
          <a:solidFill>
            <a:srgbClr val="484B52"/>
          </a:solidFill>
          <a:ln w="15875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Survey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106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0DFD71-ACCF-4638-9158-3C73BA9F387A}"/>
              </a:ext>
            </a:extLst>
          </p:cNvPr>
          <p:cNvSpPr/>
          <p:nvPr/>
        </p:nvSpPr>
        <p:spPr>
          <a:xfrm>
            <a:off x="8959030" y="3610956"/>
            <a:ext cx="2227623" cy="1179829"/>
          </a:xfrm>
          <a:prstGeom prst="roundRect">
            <a:avLst>
              <a:gd name="adj" fmla="val 28309"/>
            </a:avLst>
          </a:prstGeom>
          <a:solidFill>
            <a:srgbClr val="484B52"/>
          </a:solidFill>
          <a:ln w="15875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Age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20~29 : 88.7%</a:t>
            </a:r>
          </a:p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30~39 : 5.7%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E9DA23D-CD5F-4772-9926-6ACF4675D388}"/>
              </a:ext>
            </a:extLst>
          </p:cNvPr>
          <p:cNvSpPr/>
          <p:nvPr/>
        </p:nvSpPr>
        <p:spPr>
          <a:xfrm>
            <a:off x="8959029" y="5088048"/>
            <a:ext cx="2227624" cy="1183177"/>
          </a:xfrm>
          <a:prstGeom prst="roundRect">
            <a:avLst>
              <a:gd name="adj" fmla="val 28309"/>
            </a:avLst>
          </a:prstGeom>
          <a:solidFill>
            <a:srgbClr val="484B52"/>
          </a:solidFill>
          <a:ln w="15875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Interview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11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73439DA3-CC3C-47CE-8744-C2944A230CA8}"/>
              </a:ext>
            </a:extLst>
          </p:cNvPr>
          <p:cNvSpPr txBox="1">
            <a:spLocks/>
          </p:cNvSpPr>
          <p:nvPr/>
        </p:nvSpPr>
        <p:spPr>
          <a:xfrm>
            <a:off x="3537276" y="919448"/>
            <a:ext cx="51735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i="1" kern="0" dirty="0">
                <a:ln w="9525">
                  <a:noFill/>
                </a:ln>
                <a:solidFill>
                  <a:srgbClr val="1BEDC6"/>
                </a:solidFill>
                <a:latin typeface="Tisa Offc Serif Pro Thin" panose="020B0604020202020204" pitchFamily="2" charset="0"/>
                <a:ea typeface="Tmon몬소리 Black" panose="02000A03000000000000" pitchFamily="2" charset="-127"/>
              </a:rPr>
              <a:t>설문조사 및 인터뷰</a:t>
            </a:r>
            <a:endParaRPr lang="ko-KR" altLang="en-US" dirty="0">
              <a:solidFill>
                <a:srgbClr val="1BEDC6"/>
              </a:solidFill>
              <a:latin typeface="Tisa Offc Serif Pro Thin" panose="020B0604020202020204" pitchFamily="2" charset="0"/>
              <a:ea typeface="Tmon몬소리 Black" panose="02000A03000000000000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62D89AA-1CB5-A1F9-4F1E-135EABF9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1" y="2985960"/>
            <a:ext cx="7117697" cy="23014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7A34B5A-3CB0-4DA0-9511-6D550AED8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70" y="2699379"/>
            <a:ext cx="3405941" cy="12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2D9F168-010D-44F8-98B4-4C49E888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537"/>
            <a:ext cx="10515600" cy="630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4000" b="1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000" b="1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선수는 쓰레기야 왜 이렇게 못하냐</a:t>
            </a:r>
            <a:r>
              <a:rPr lang="en-US" altLang="ko-KR" sz="4000" b="1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?”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2B98A53-984E-4819-BA13-A91472300955}"/>
              </a:ext>
            </a:extLst>
          </p:cNvPr>
          <p:cNvSpPr txBox="1">
            <a:spLocks/>
          </p:cNvSpPr>
          <p:nvPr/>
        </p:nvSpPr>
        <p:spPr>
          <a:xfrm>
            <a:off x="4805817" y="919448"/>
            <a:ext cx="258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kern="0" dirty="0">
                <a:ln w="9525">
                  <a:noFill/>
                </a:ln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</a:t>
            </a:r>
            <a:endParaRPr lang="ko-KR" altLang="en-US" dirty="0"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sa Offc Serif Pro Thin" panose="020B0604020202020204" pitchFamily="2" charset="0"/>
              <a:ea typeface="Tmon몬소리 Black" panose="02000A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692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26462" y="3567724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4BEC35C-3A8E-DF47-DC71-10A78FD9A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518213"/>
              </p:ext>
            </p:extLst>
          </p:nvPr>
        </p:nvGraphicFramePr>
        <p:xfrm>
          <a:off x="0" y="2655869"/>
          <a:ext cx="6456165" cy="348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77D8F4-1EC4-B25C-D300-4342FB550B43}"/>
              </a:ext>
            </a:extLst>
          </p:cNvPr>
          <p:cNvGrpSpPr/>
          <p:nvPr/>
        </p:nvGrpSpPr>
        <p:grpSpPr>
          <a:xfrm>
            <a:off x="5150380" y="2671824"/>
            <a:ext cx="6159051" cy="2188522"/>
            <a:chOff x="5626549" y="3143358"/>
            <a:chExt cx="6159051" cy="218852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448A8-1D42-3AC0-40B5-7728036D80DD}"/>
                </a:ext>
              </a:extLst>
            </p:cNvPr>
            <p:cNvSpPr/>
            <p:nvPr/>
          </p:nvSpPr>
          <p:spPr>
            <a:xfrm>
              <a:off x="7176240" y="3327803"/>
              <a:ext cx="4176770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26B5EF-499F-6B80-5B15-930204838BD3}"/>
                </a:ext>
              </a:extLst>
            </p:cNvPr>
            <p:cNvSpPr/>
            <p:nvPr/>
          </p:nvSpPr>
          <p:spPr>
            <a:xfrm>
              <a:off x="7176240" y="3327803"/>
              <a:ext cx="4176770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6C3F041-B689-0CC4-8366-EB8513020B36}"/>
                </a:ext>
              </a:extLst>
            </p:cNvPr>
            <p:cNvSpPr/>
            <p:nvPr/>
          </p:nvSpPr>
          <p:spPr>
            <a:xfrm>
              <a:off x="5626549" y="3143358"/>
              <a:ext cx="6159051" cy="2188522"/>
            </a:xfrm>
            <a:prstGeom prst="roundRect">
              <a:avLst>
                <a:gd name="adj" fmla="val 25758"/>
              </a:avLst>
            </a:prstGeom>
            <a:solidFill>
              <a:srgbClr val="484B52"/>
            </a:solidFill>
            <a:ln w="38100">
              <a:solidFill>
                <a:srgbClr val="1BEDC6"/>
              </a:solidFill>
            </a:ln>
            <a:effectLst/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E3708B-4029-342E-B39A-C58E3D04F763}"/>
                </a:ext>
              </a:extLst>
            </p:cNvPr>
            <p:cNvSpPr txBox="1"/>
            <p:nvPr/>
          </p:nvSpPr>
          <p:spPr>
            <a:xfrm>
              <a:off x="5653620" y="3807492"/>
              <a:ext cx="188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FFC000"/>
                  </a:solidFill>
                </a:rPr>
                <a:t>비난적</a:t>
              </a:r>
              <a:r>
                <a:rPr lang="ko-KR" altLang="en-US" b="1" dirty="0">
                  <a:solidFill>
                    <a:srgbClr val="FFC000"/>
                  </a:solidFill>
                </a:rPr>
                <a:t> 표현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(</a:t>
              </a:r>
              <a:r>
                <a:rPr lang="ko-KR" altLang="en-US" b="1" dirty="0">
                  <a:solidFill>
                    <a:srgbClr val="FFC000"/>
                  </a:solidFill>
                </a:rPr>
                <a:t>단어</a:t>
              </a:r>
              <a:r>
                <a:rPr lang="en-US" altLang="ko-KR" b="1" dirty="0">
                  <a:solidFill>
                    <a:srgbClr val="FFC000"/>
                  </a:solidFill>
                </a:rPr>
                <a:t>) </a:t>
              </a:r>
              <a:r>
                <a:rPr lang="ko-KR" altLang="en-US" b="1" dirty="0">
                  <a:solidFill>
                    <a:srgbClr val="FFC000"/>
                  </a:solidFill>
                </a:rPr>
                <a:t>순화</a:t>
              </a:r>
              <a:endParaRPr lang="en-US" altLang="ko-KR" b="1" dirty="0">
                <a:solidFill>
                  <a:srgbClr val="FFC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EDB8-241C-0DE5-3BBF-9E46067AC67A}"/>
                </a:ext>
              </a:extLst>
            </p:cNvPr>
            <p:cNvSpPr txBox="1"/>
            <p:nvPr/>
          </p:nvSpPr>
          <p:spPr>
            <a:xfrm>
              <a:off x="7611359" y="3815935"/>
              <a:ext cx="212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E6E6E6"/>
                  </a:solidFill>
                </a:rPr>
                <a:t>부정적 의도</a:t>
              </a:r>
              <a:endParaRPr lang="en-US" altLang="ko-KR" b="1" dirty="0">
                <a:solidFill>
                  <a:srgbClr val="E6E6E6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E6E6E6"/>
                  </a:solidFill>
                </a:rPr>
                <a:t>(</a:t>
              </a:r>
              <a:r>
                <a:rPr lang="ko-KR" altLang="en-US" b="1" dirty="0">
                  <a:solidFill>
                    <a:srgbClr val="E6E6E6"/>
                  </a:solidFill>
                </a:rPr>
                <a:t>비난</a:t>
              </a:r>
              <a:r>
                <a:rPr lang="en-US" altLang="ko-KR" b="1" dirty="0">
                  <a:solidFill>
                    <a:srgbClr val="E6E6E6"/>
                  </a:solidFill>
                </a:rPr>
                <a:t>) </a:t>
              </a:r>
              <a:r>
                <a:rPr lang="ko-KR" altLang="en-US" b="1" dirty="0">
                  <a:solidFill>
                    <a:srgbClr val="E6E6E6"/>
                  </a:solidFill>
                </a:rPr>
                <a:t>순화</a:t>
              </a:r>
              <a:endParaRPr lang="en-US" altLang="ko-KR" b="1" dirty="0">
                <a:solidFill>
                  <a:srgbClr val="E6E6E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F56055-B4FA-0CD8-AF63-2F903354B635}"/>
                </a:ext>
              </a:extLst>
            </p:cNvPr>
            <p:cNvSpPr txBox="1"/>
            <p:nvPr/>
          </p:nvSpPr>
          <p:spPr>
            <a:xfrm>
              <a:off x="9805947" y="3904288"/>
              <a:ext cx="188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BEDC6"/>
                  </a:solidFill>
                </a:rPr>
                <a:t>순화 필요 없음</a:t>
              </a:r>
              <a:endParaRPr lang="en-US" altLang="ko-KR" b="1" dirty="0">
                <a:solidFill>
                  <a:srgbClr val="1BEDC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87BD14-71C1-41D3-EC7C-B4AA2B7CC8CF}"/>
                </a:ext>
              </a:extLst>
            </p:cNvPr>
            <p:cNvSpPr txBox="1"/>
            <p:nvPr/>
          </p:nvSpPr>
          <p:spPr>
            <a:xfrm>
              <a:off x="6067671" y="4412807"/>
              <a:ext cx="113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C000"/>
                  </a:solidFill>
                </a:rPr>
                <a:t>48%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8D1BEB-D42A-B37F-1FB4-C041BDCC3EEE}"/>
                </a:ext>
              </a:extLst>
            </p:cNvPr>
            <p:cNvSpPr txBox="1"/>
            <p:nvPr/>
          </p:nvSpPr>
          <p:spPr>
            <a:xfrm>
              <a:off x="8176784" y="4412807"/>
              <a:ext cx="113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E6E6E6"/>
                  </a:solidFill>
                </a:rPr>
                <a:t>26%</a:t>
              </a:r>
              <a:endParaRPr lang="ko-KR" altLang="en-US" sz="3600" b="1" dirty="0">
                <a:solidFill>
                  <a:srgbClr val="E6E6E6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CAE1D6-DD54-4932-60C5-4E61D340C72E}"/>
                </a:ext>
              </a:extLst>
            </p:cNvPr>
            <p:cNvSpPr txBox="1"/>
            <p:nvPr/>
          </p:nvSpPr>
          <p:spPr>
            <a:xfrm>
              <a:off x="10240972" y="4412807"/>
              <a:ext cx="113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1BEDC6"/>
                  </a:solidFill>
                </a:rPr>
                <a:t>26%</a:t>
              </a:r>
              <a:endParaRPr lang="ko-KR" altLang="en-US" sz="3600" b="1" dirty="0">
                <a:solidFill>
                  <a:srgbClr val="1BEDC6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8BFD19-9E4C-802D-8B9E-5FA0C76D0AA9}"/>
                </a:ext>
              </a:extLst>
            </p:cNvPr>
            <p:cNvSpPr txBox="1"/>
            <p:nvPr/>
          </p:nvSpPr>
          <p:spPr>
            <a:xfrm>
              <a:off x="6361760" y="3192099"/>
              <a:ext cx="47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FFC000"/>
                  </a:solidFill>
                </a:rPr>
                <a:t>A</a:t>
              </a:r>
              <a:endParaRPr lang="ko-KR" alt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EB0A98-C972-6FBA-DFAE-6F3500DC792F}"/>
                </a:ext>
              </a:extLst>
            </p:cNvPr>
            <p:cNvSpPr txBox="1"/>
            <p:nvPr/>
          </p:nvSpPr>
          <p:spPr>
            <a:xfrm>
              <a:off x="8508198" y="3192099"/>
              <a:ext cx="47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E6E6E6"/>
                  </a:solidFill>
                </a:rPr>
                <a:t>B</a:t>
              </a:r>
              <a:endParaRPr lang="ko-KR" altLang="en-US" sz="3200" b="1" dirty="0">
                <a:solidFill>
                  <a:srgbClr val="E6E6E6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A1495D-9D50-DE3D-E232-D1D4ADF87B85}"/>
                </a:ext>
              </a:extLst>
            </p:cNvPr>
            <p:cNvSpPr txBox="1"/>
            <p:nvPr/>
          </p:nvSpPr>
          <p:spPr>
            <a:xfrm>
              <a:off x="10514086" y="3192099"/>
              <a:ext cx="47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1BEDC6"/>
                  </a:solidFill>
                </a:rPr>
                <a:t>C</a:t>
              </a:r>
              <a:endParaRPr lang="ko-KR" altLang="en-US" sz="3200" b="1" dirty="0">
                <a:solidFill>
                  <a:srgbClr val="1BEDC6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8C7836D-7AA7-F57F-EB63-AE43FFDFE919}"/>
              </a:ext>
            </a:extLst>
          </p:cNvPr>
          <p:cNvSpPr/>
          <p:nvPr/>
        </p:nvSpPr>
        <p:spPr>
          <a:xfrm>
            <a:off x="1254931" y="1374704"/>
            <a:ext cx="9553772" cy="80981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같은 댓글이라도 사람마다 순화가 필요한 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</a:t>
            </a: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는 다르다</a:t>
            </a:r>
            <a:endParaRPr lang="en-US" altLang="ko-KR" sz="24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287078-04EC-852E-F124-2AF65B922548}"/>
              </a:ext>
            </a:extLst>
          </p:cNvPr>
          <p:cNvSpPr txBox="1"/>
          <p:nvPr/>
        </p:nvSpPr>
        <p:spPr>
          <a:xfrm>
            <a:off x="4965181" y="5120820"/>
            <a:ext cx="645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이게 </a:t>
            </a:r>
            <a:r>
              <a:rPr lang="ko-KR" altLang="en-US" dirty="0">
                <a:solidFill>
                  <a:srgbClr val="1BEDC6"/>
                </a:solidFill>
              </a:rPr>
              <a:t>악플이라고 생각하지 않는다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비슷한 댓글을 받은 적 있는데 </a:t>
            </a:r>
            <a:r>
              <a:rPr lang="ko-KR" altLang="en-US" dirty="0">
                <a:solidFill>
                  <a:srgbClr val="1BEDC6"/>
                </a:solidFill>
              </a:rPr>
              <a:t>더 열심히 하는 계기</a:t>
            </a:r>
            <a:r>
              <a:rPr lang="ko-KR" altLang="en-US" dirty="0">
                <a:solidFill>
                  <a:schemeClr val="bg1"/>
                </a:solidFill>
              </a:rPr>
              <a:t>가 되었다</a:t>
            </a:r>
            <a:r>
              <a:rPr lang="en-US" altLang="ko-KR" dirty="0">
                <a:solidFill>
                  <a:schemeClr val="bg1"/>
                </a:solidFill>
              </a:rPr>
              <a:t>.”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인터뷰 응답자 中 작곡가 </a:t>
            </a:r>
            <a:r>
              <a:rPr lang="en-US" altLang="ko-KR" dirty="0">
                <a:solidFill>
                  <a:schemeClr val="bg1"/>
                </a:solidFill>
              </a:rPr>
              <a:t>@@</a:t>
            </a:r>
            <a:r>
              <a:rPr lang="ko-KR" altLang="en-US" dirty="0">
                <a:solidFill>
                  <a:schemeClr val="bg1"/>
                </a:solidFill>
              </a:rPr>
              <a:t>씨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3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5A386A-CB1F-3966-0065-8983BCE35BB3}"/>
              </a:ext>
            </a:extLst>
          </p:cNvPr>
          <p:cNvSpPr/>
          <p:nvPr/>
        </p:nvSpPr>
        <p:spPr>
          <a:xfrm>
            <a:off x="1254931" y="1397717"/>
            <a:ext cx="9553772" cy="80981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같은 댓글이라도 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대상</a:t>
            </a: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 따라 순화 단계는 달라진다</a:t>
            </a: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DFA8C764-FA8F-F6E1-8B69-AC17F16E9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87820"/>
              </p:ext>
            </p:extLst>
          </p:nvPr>
        </p:nvGraphicFramePr>
        <p:xfrm>
          <a:off x="139824" y="2667317"/>
          <a:ext cx="7036416" cy="337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BB3C924-2EBD-B905-061F-FA1317F826B2}"/>
              </a:ext>
            </a:extLst>
          </p:cNvPr>
          <p:cNvSpPr txBox="1"/>
          <p:nvPr/>
        </p:nvSpPr>
        <p:spPr>
          <a:xfrm>
            <a:off x="7249886" y="3327803"/>
            <a:ext cx="4444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 </a:t>
            </a:r>
            <a:r>
              <a:rPr lang="ko-KR" altLang="en-US" dirty="0">
                <a:solidFill>
                  <a:schemeClr val="bg1"/>
                </a:solidFill>
              </a:rPr>
              <a:t>솔직히 롤 해본 사람들은 다 </a:t>
            </a:r>
            <a:r>
              <a:rPr lang="ko-KR" altLang="en-US" dirty="0" err="1">
                <a:solidFill>
                  <a:schemeClr val="bg1"/>
                </a:solidFill>
              </a:rPr>
              <a:t>공감할텐데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게임 망치는 놈들은 욕 좀 </a:t>
            </a:r>
            <a:r>
              <a:rPr lang="ko-KR" altLang="en-US" dirty="0" err="1">
                <a:solidFill>
                  <a:schemeClr val="bg1"/>
                </a:solidFill>
              </a:rPr>
              <a:t>먹어야죠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ko-KR" altLang="en-US" dirty="0">
                <a:solidFill>
                  <a:srgbClr val="1BEDC6"/>
                </a:solidFill>
              </a:rPr>
              <a:t>제가 실수하면 그냥 다 차단</a:t>
            </a:r>
            <a:r>
              <a:rPr lang="ko-KR" altLang="en-US" dirty="0">
                <a:solidFill>
                  <a:schemeClr val="bg1"/>
                </a:solidFill>
              </a:rPr>
              <a:t>하고 합니다</a:t>
            </a:r>
            <a:r>
              <a:rPr lang="en-US" altLang="ko-KR" dirty="0">
                <a:solidFill>
                  <a:schemeClr val="bg1"/>
                </a:solidFill>
              </a:rPr>
              <a:t>.”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인터뷰 응답자 대학생 </a:t>
            </a:r>
            <a:r>
              <a:rPr lang="en-US" altLang="ko-KR" dirty="0">
                <a:solidFill>
                  <a:schemeClr val="bg1"/>
                </a:solidFill>
              </a:rPr>
              <a:t>##</a:t>
            </a:r>
            <a:r>
              <a:rPr lang="ko-KR" altLang="en-US" dirty="0">
                <a:solidFill>
                  <a:schemeClr val="bg1"/>
                </a:solidFill>
              </a:rPr>
              <a:t>씨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5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DE0D9212-95A8-0C5B-3BF4-171306D5E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341262"/>
              </p:ext>
            </p:extLst>
          </p:nvPr>
        </p:nvGraphicFramePr>
        <p:xfrm>
          <a:off x="6380481" y="1054923"/>
          <a:ext cx="5144212" cy="5025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38B5180-E325-A9E0-0695-A6500ACD1B67}"/>
              </a:ext>
            </a:extLst>
          </p:cNvPr>
          <p:cNvGrpSpPr/>
          <p:nvPr/>
        </p:nvGrpSpPr>
        <p:grpSpPr>
          <a:xfrm>
            <a:off x="484433" y="1591137"/>
            <a:ext cx="4544934" cy="3953173"/>
            <a:chOff x="602240" y="2387600"/>
            <a:chExt cx="4544934" cy="395317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470F57E-125F-7768-DE22-684AF5B8E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08" y="2517684"/>
              <a:ext cx="1246325" cy="1246325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CE1AFE-1313-2DBF-4512-2B46462F6EDF}"/>
                </a:ext>
              </a:extLst>
            </p:cNvPr>
            <p:cNvGrpSpPr/>
            <p:nvPr/>
          </p:nvGrpSpPr>
          <p:grpSpPr>
            <a:xfrm>
              <a:off x="2957362" y="2387600"/>
              <a:ext cx="2189812" cy="1396847"/>
              <a:chOff x="2826733" y="1914961"/>
              <a:chExt cx="2558526" cy="1652763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385F3645-8A89-9F30-211C-2905AC669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9895" y="1914961"/>
                <a:ext cx="1246324" cy="124632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10C968E-95D4-F941-7E4E-D7F856511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6733" y="2321400"/>
                <a:ext cx="1246324" cy="1246324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2E933809-C9CC-E1CD-1232-6741ED4C0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935" y="2321400"/>
                <a:ext cx="1246324" cy="1246324"/>
              </a:xfrm>
              <a:prstGeom prst="rect">
                <a:avLst/>
              </a:prstGeom>
            </p:spPr>
          </p:pic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596AFBE-5E7A-D8AC-9F88-2FC3559D84E0}"/>
                </a:ext>
              </a:extLst>
            </p:cNvPr>
            <p:cNvSpPr/>
            <p:nvPr/>
          </p:nvSpPr>
          <p:spPr>
            <a:xfrm>
              <a:off x="602240" y="3965731"/>
              <a:ext cx="2154660" cy="2354046"/>
            </a:xfrm>
            <a:prstGeom prst="roundRect">
              <a:avLst>
                <a:gd name="adj" fmla="val 25758"/>
              </a:avLst>
            </a:prstGeom>
            <a:solidFill>
              <a:srgbClr val="484B52"/>
            </a:solidFill>
            <a:ln w="38100">
              <a:solidFill>
                <a:srgbClr val="1BEDC6"/>
              </a:solidFill>
            </a:ln>
            <a:effectLst/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내가 작성한 글의 </a:t>
              </a:r>
              <a:r>
                <a:rPr lang="ko-KR" altLang="en-US" sz="2400" b="1" i="1" kern="0" dirty="0" err="1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댓글창</a:t>
              </a: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순화단계</a:t>
              </a: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α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A913C75-3905-1CAC-BE55-AEBBFB8E6FD3}"/>
                </a:ext>
              </a:extLst>
            </p:cNvPr>
            <p:cNvSpPr/>
            <p:nvPr/>
          </p:nvSpPr>
          <p:spPr>
            <a:xfrm>
              <a:off x="2974938" y="3965730"/>
              <a:ext cx="2154660" cy="2375043"/>
            </a:xfrm>
            <a:prstGeom prst="roundRect">
              <a:avLst>
                <a:gd name="adj" fmla="val 25758"/>
              </a:avLst>
            </a:prstGeom>
            <a:solidFill>
              <a:srgbClr val="484B52"/>
            </a:solidFill>
            <a:ln w="38100">
              <a:solidFill>
                <a:srgbClr val="1BEDC6"/>
              </a:solidFill>
            </a:ln>
            <a:effectLst/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남이 작성한 글의 </a:t>
              </a:r>
              <a:r>
                <a:rPr lang="ko-KR" altLang="en-US" sz="2400" b="1" i="1" kern="0" dirty="0" err="1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댓글창</a:t>
              </a: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순화단계</a:t>
              </a: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endPara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β</a:t>
              </a: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C9E70C3-4ABF-FEF1-3910-AB3EDA8C6A7E}"/>
              </a:ext>
            </a:extLst>
          </p:cNvPr>
          <p:cNvSpPr/>
          <p:nvPr/>
        </p:nvSpPr>
        <p:spPr>
          <a:xfrm>
            <a:off x="5982507" y="709582"/>
            <a:ext cx="1180128" cy="67812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원본</a:t>
            </a:r>
            <a:endParaRPr lang="en-US" altLang="ko-KR" sz="24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468BD2A-C9CA-759D-C457-79750EC5760F}"/>
              </a:ext>
            </a:extLst>
          </p:cNvPr>
          <p:cNvSpPr/>
          <p:nvPr/>
        </p:nvSpPr>
        <p:spPr>
          <a:xfrm>
            <a:off x="5982507" y="2097994"/>
            <a:ext cx="1180128" cy="67812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</a:t>
            </a:r>
            <a:endParaRPr lang="en-US" altLang="ko-KR" sz="24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3BCD85-C5AA-C16B-E7AF-F9D01B87D3BE}"/>
              </a:ext>
            </a:extLst>
          </p:cNvPr>
          <p:cNvSpPr/>
          <p:nvPr/>
        </p:nvSpPr>
        <p:spPr>
          <a:xfrm>
            <a:off x="5982507" y="3555565"/>
            <a:ext cx="1180128" cy="67812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</a:t>
            </a:r>
            <a:endParaRPr lang="en-US" altLang="ko-KR" sz="24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77773C-5AF3-FB1E-C199-C3B95ED36F62}"/>
              </a:ext>
            </a:extLst>
          </p:cNvPr>
          <p:cNvSpPr/>
          <p:nvPr/>
        </p:nvSpPr>
        <p:spPr>
          <a:xfrm>
            <a:off x="5980413" y="4845188"/>
            <a:ext cx="1180128" cy="678126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 w="3810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4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</a:t>
            </a:r>
            <a:endParaRPr lang="en-US" altLang="ko-KR" sz="24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1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4400" b="1" dirty="0">
                <a:solidFill>
                  <a:schemeClr val="bg1"/>
                </a:solidFill>
                <a:latin typeface="+mj-lt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967DBD27-646A-4C16-8E93-7B315C20D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1" y="915904"/>
            <a:ext cx="582520" cy="58252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3673D55-F96F-4557-A4D8-622B050AB593}"/>
              </a:ext>
            </a:extLst>
          </p:cNvPr>
          <p:cNvGrpSpPr/>
          <p:nvPr/>
        </p:nvGrpSpPr>
        <p:grpSpPr>
          <a:xfrm>
            <a:off x="4087744" y="2831916"/>
            <a:ext cx="4016512" cy="1284484"/>
            <a:chOff x="4087744" y="2652572"/>
            <a:chExt cx="4016512" cy="128448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6B4FB7-747C-4859-9C31-B4ECB4AF7172}"/>
                </a:ext>
              </a:extLst>
            </p:cNvPr>
            <p:cNvSpPr txBox="1"/>
            <p:nvPr/>
          </p:nvSpPr>
          <p:spPr>
            <a:xfrm>
              <a:off x="4087744" y="2652572"/>
              <a:ext cx="40165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400" b="1" dirty="0">
                  <a:solidFill>
                    <a:srgbClr val="1BED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바글바글</a:t>
              </a:r>
              <a:endParaRPr lang="ko-KR" altLang="en-US" sz="5400" b="1" dirty="0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5031C2-95C0-4EEC-9B63-7C4FD3F85A9A}"/>
                </a:ext>
              </a:extLst>
            </p:cNvPr>
            <p:cNvSpPr txBox="1"/>
            <p:nvPr/>
          </p:nvSpPr>
          <p:spPr>
            <a:xfrm>
              <a:off x="4289438" y="3567724"/>
              <a:ext cx="3613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 err="1">
                  <a:solidFill>
                    <a:prstClr val="white">
                      <a:lumMod val="65000"/>
                    </a:prstClr>
                  </a:solidFill>
                </a:rPr>
                <a:t>Excutive</a:t>
              </a:r>
              <a:r>
                <a:rPr lang="en-US" altLang="ko-KR" dirty="0">
                  <a:solidFill>
                    <a:prstClr val="white">
                      <a:lumMod val="65000"/>
                    </a:prstClr>
                  </a:solidFill>
                </a:rPr>
                <a:t> Summary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DBA14E3-BF61-4B03-8B16-8AC9D4B88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64" y="1585727"/>
            <a:ext cx="992689" cy="687529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F21C1A8-43CA-49F3-BAD3-638DDFBE8DFC}"/>
              </a:ext>
            </a:extLst>
          </p:cNvPr>
          <p:cNvSpPr/>
          <p:nvPr/>
        </p:nvSpPr>
        <p:spPr>
          <a:xfrm>
            <a:off x="1612499" y="800667"/>
            <a:ext cx="5618921" cy="582520"/>
          </a:xfrm>
          <a:prstGeom prst="wedgeRoundRectCallout">
            <a:avLst>
              <a:gd name="adj1" fmla="val -55974"/>
              <a:gd name="adj2" fmla="val 5296"/>
              <a:gd name="adj3" fmla="val 16667"/>
            </a:avLst>
          </a:prstGeom>
          <a:solidFill>
            <a:srgbClr val="A6A6A6"/>
          </a:solidFill>
          <a:ln>
            <a:solidFill>
              <a:srgbClr val="3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갈수록 심각해지는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악플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B0C84F6A-4092-438F-9782-9BD00A862804}"/>
              </a:ext>
            </a:extLst>
          </p:cNvPr>
          <p:cNvSpPr/>
          <p:nvPr/>
        </p:nvSpPr>
        <p:spPr>
          <a:xfrm>
            <a:off x="2981740" y="1683020"/>
            <a:ext cx="7162430" cy="582520"/>
          </a:xfrm>
          <a:prstGeom prst="wedgeRoundRectCallout">
            <a:avLst>
              <a:gd name="adj1" fmla="val 56526"/>
              <a:gd name="adj2" fmla="val 1441"/>
              <a:gd name="adj3" fmla="val 16667"/>
            </a:avLst>
          </a:prstGeom>
          <a:solidFill>
            <a:srgbClr val="A6A6A6"/>
          </a:solidFill>
          <a:ln>
            <a:solidFill>
              <a:srgbClr val="3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사람마다</a:t>
            </a:r>
            <a:r>
              <a:rPr lang="ko-KR" altLang="en-US" sz="2400" dirty="0"/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이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다른데 모두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</a:rPr>
              <a:t>검열하는게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 맞아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7945ED8-28FF-4871-A84C-60724F57F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1" y="4571978"/>
            <a:ext cx="582520" cy="582520"/>
          </a:xfrm>
          <a:prstGeom prst="rect">
            <a:avLst/>
          </a:prstGeom>
        </p:spPr>
      </p:pic>
      <p:sp>
        <p:nvSpPr>
          <p:cNvPr id="61" name="말풍선: 모서리가 둥근 사각형 60">
            <a:extLst>
              <a:ext uri="{FF2B5EF4-FFF2-40B4-BE49-F238E27FC236}">
                <a16:creationId xmlns:a16="http://schemas.microsoft.com/office/drawing/2014/main" id="{0A3B67E9-0806-44EE-B2AF-FF3B2ED447BE}"/>
              </a:ext>
            </a:extLst>
          </p:cNvPr>
          <p:cNvSpPr/>
          <p:nvPr/>
        </p:nvSpPr>
        <p:spPr>
          <a:xfrm>
            <a:off x="1612499" y="4571978"/>
            <a:ext cx="9537107" cy="582520"/>
          </a:xfrm>
          <a:prstGeom prst="wedgeRoundRectCallout">
            <a:avLst>
              <a:gd name="adj1" fmla="val -53751"/>
              <a:gd name="adj2" fmla="val 9846"/>
              <a:gd name="adj3" fmla="val 16667"/>
            </a:avLst>
          </a:prstGeom>
          <a:solidFill>
            <a:srgbClr val="A6A6A6"/>
          </a:solidFill>
          <a:ln>
            <a:solidFill>
              <a:srgbClr val="3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GPT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를 이용해 댓글을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맞춤형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으로</a:t>
            </a:r>
            <a:r>
              <a:rPr lang="ko-KR" altLang="en-US" sz="2400" dirty="0"/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순화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해주고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A4F3D2-1575-4EAD-A43F-9445D9FFC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64" y="5405657"/>
            <a:ext cx="992689" cy="687529"/>
          </a:xfrm>
          <a:prstGeom prst="rect">
            <a:avLst/>
          </a:prstGeom>
        </p:spPr>
      </p:pic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7A8272AF-20BE-492C-8C50-0CA850C1E34E}"/>
              </a:ext>
            </a:extLst>
          </p:cNvPr>
          <p:cNvSpPr/>
          <p:nvPr/>
        </p:nvSpPr>
        <p:spPr>
          <a:xfrm>
            <a:off x="4289438" y="5502950"/>
            <a:ext cx="5854731" cy="582520"/>
          </a:xfrm>
          <a:prstGeom prst="wedgeRoundRectCallout">
            <a:avLst>
              <a:gd name="adj1" fmla="val 56526"/>
              <a:gd name="adj2" fmla="val 1441"/>
              <a:gd name="adj3" fmla="val 16667"/>
            </a:avLst>
          </a:prstGeom>
          <a:solidFill>
            <a:srgbClr val="A6A6A6"/>
          </a:solidFill>
          <a:ln>
            <a:solidFill>
              <a:srgbClr val="3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필요하다면</a:t>
            </a:r>
            <a:r>
              <a:rPr lang="ko-KR" altLang="en-US" sz="2400" dirty="0"/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조언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과</a:t>
            </a:r>
            <a:r>
              <a:rPr lang="ko-KR" altLang="en-US" sz="2400" dirty="0"/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도 해주자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0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0" name="Object 20">
            <a:extLst>
              <a:ext uri="{FF2B5EF4-FFF2-40B4-BE49-F238E27FC236}">
                <a16:creationId xmlns:a16="http://schemas.microsoft.com/office/drawing/2014/main" id="{9A5E22FD-EAFA-4EDD-98A4-BBCB9049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1743" y="2620188"/>
            <a:ext cx="1472369" cy="16449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4686F9C-741F-482F-953B-736E481F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89" y="4541357"/>
            <a:ext cx="5593537" cy="1626550"/>
          </a:xfrm>
          <a:prstGeom prst="rect">
            <a:avLst/>
          </a:prstGeom>
          <a:ln w="63500">
            <a:solidFill>
              <a:srgbClr val="FFC000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4A37AD4-CB85-4220-9840-8D7355921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84" y="600545"/>
            <a:ext cx="5391633" cy="1319591"/>
          </a:xfrm>
          <a:prstGeom prst="rect">
            <a:avLst/>
          </a:prstGeom>
        </p:spPr>
      </p:pic>
      <p:pic>
        <p:nvPicPr>
          <p:cNvPr id="54" name="Object 133">
            <a:extLst>
              <a:ext uri="{FF2B5EF4-FFF2-40B4-BE49-F238E27FC236}">
                <a16:creationId xmlns:a16="http://schemas.microsoft.com/office/drawing/2014/main" id="{31295902-4AC1-42D1-90F3-BE918B5217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19060" y="2845437"/>
            <a:ext cx="1195619" cy="12644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A5434E-DD01-4EE7-9FE1-9E5698A16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23" y="2638574"/>
            <a:ext cx="1808154" cy="162654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F1C317F-BAB2-415A-95F1-4920C974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" y="4553747"/>
            <a:ext cx="5317314" cy="1614160"/>
          </a:xfrm>
          <a:prstGeom prst="rect">
            <a:avLst/>
          </a:prstGeom>
          <a:ln w="63500">
            <a:solidFill>
              <a:srgbClr val="1BEDC6"/>
            </a:solidFill>
          </a:ln>
        </p:spPr>
      </p:pic>
      <p:sp>
        <p:nvSpPr>
          <p:cNvPr id="41" name="액자 40">
            <a:extLst>
              <a:ext uri="{FF2B5EF4-FFF2-40B4-BE49-F238E27FC236}">
                <a16:creationId xmlns:a16="http://schemas.microsoft.com/office/drawing/2014/main" id="{E414C33C-FC91-432E-8BE8-646B82289BFD}"/>
              </a:ext>
            </a:extLst>
          </p:cNvPr>
          <p:cNvSpPr/>
          <p:nvPr/>
        </p:nvSpPr>
        <p:spPr>
          <a:xfrm>
            <a:off x="5943434" y="2784102"/>
            <a:ext cx="824110" cy="425443"/>
          </a:xfrm>
          <a:prstGeom prst="fram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액자 60">
            <a:extLst>
              <a:ext uri="{FF2B5EF4-FFF2-40B4-BE49-F238E27FC236}">
                <a16:creationId xmlns:a16="http://schemas.microsoft.com/office/drawing/2014/main" id="{8FC7F10B-0F24-44A0-8D90-89BA4F2DDD91}"/>
              </a:ext>
            </a:extLst>
          </p:cNvPr>
          <p:cNvSpPr/>
          <p:nvPr/>
        </p:nvSpPr>
        <p:spPr>
          <a:xfrm>
            <a:off x="6143938" y="3770072"/>
            <a:ext cx="617562" cy="425443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1A7795-F950-40F1-AE29-C77FBA9D370A}"/>
              </a:ext>
            </a:extLst>
          </p:cNvPr>
          <p:cNvCxnSpPr>
            <a:cxnSpLocks/>
          </p:cNvCxnSpPr>
          <p:nvPr/>
        </p:nvCxnSpPr>
        <p:spPr>
          <a:xfrm flipV="1">
            <a:off x="3849696" y="2996823"/>
            <a:ext cx="1931979" cy="568249"/>
          </a:xfrm>
          <a:prstGeom prst="straightConnector1">
            <a:avLst/>
          </a:prstGeom>
          <a:ln w="6350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2CF9A50-15B0-4E6F-A5FF-84EFB7B55171}"/>
              </a:ext>
            </a:extLst>
          </p:cNvPr>
          <p:cNvCxnSpPr>
            <a:cxnSpLocks/>
          </p:cNvCxnSpPr>
          <p:nvPr/>
        </p:nvCxnSpPr>
        <p:spPr>
          <a:xfrm flipH="1">
            <a:off x="6867525" y="3648455"/>
            <a:ext cx="1706012" cy="28537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676EF242-4786-4CFB-9244-187BAECF6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83" y="2127383"/>
            <a:ext cx="5391633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8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9EC3A301-A4C2-41B1-BB49-19855381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0" y="1114748"/>
            <a:ext cx="5252695" cy="43613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F98F6-6A45-FA50-E014-7E655793ED4E}"/>
              </a:ext>
            </a:extLst>
          </p:cNvPr>
          <p:cNvSpPr txBox="1"/>
          <p:nvPr/>
        </p:nvSpPr>
        <p:spPr>
          <a:xfrm>
            <a:off x="143576" y="1688758"/>
            <a:ext cx="29396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공격성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검사 기능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3982104-D626-5972-D7C7-A93BF096B055}"/>
              </a:ext>
            </a:extLst>
          </p:cNvPr>
          <p:cNvGrpSpPr/>
          <p:nvPr/>
        </p:nvGrpSpPr>
        <p:grpSpPr>
          <a:xfrm>
            <a:off x="684186" y="3144137"/>
            <a:ext cx="2000694" cy="1869166"/>
            <a:chOff x="1981030" y="3312966"/>
            <a:chExt cx="2438740" cy="2438740"/>
          </a:xfrm>
        </p:grpSpPr>
        <p:pic>
          <p:nvPicPr>
            <p:cNvPr id="34" name="그림 33" descr="그래픽, 원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92FC1F8F-2E2E-5418-7BAB-84E55416B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030" y="3312966"/>
              <a:ext cx="2438740" cy="243874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B16B125-D4FB-F7AB-A7BC-CD3AED6E5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361" y="4063645"/>
              <a:ext cx="711200" cy="7112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8F249E-8C92-5748-B79A-95B48249434C}"/>
              </a:ext>
            </a:extLst>
          </p:cNvPr>
          <p:cNvSpPr txBox="1"/>
          <p:nvPr/>
        </p:nvSpPr>
        <p:spPr>
          <a:xfrm>
            <a:off x="8539867" y="1759284"/>
            <a:ext cx="3979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해석 기능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2E4DB3B-47FC-DB3B-9A39-77CBC0863C79}"/>
              </a:ext>
            </a:extLst>
          </p:cNvPr>
          <p:cNvGrpSpPr/>
          <p:nvPr/>
        </p:nvGrpSpPr>
        <p:grpSpPr>
          <a:xfrm>
            <a:off x="8707613" y="2684368"/>
            <a:ext cx="3775475" cy="2270864"/>
            <a:chOff x="7176240" y="2972821"/>
            <a:chExt cx="4176770" cy="2544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4835D5-3974-4105-BD7C-054A5A03B88B}"/>
                </a:ext>
              </a:extLst>
            </p:cNvPr>
            <p:cNvSpPr/>
            <p:nvPr/>
          </p:nvSpPr>
          <p:spPr>
            <a:xfrm>
              <a:off x="7176240" y="3327803"/>
              <a:ext cx="4176770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3200" b="1" dirty="0">
                <a:solidFill>
                  <a:prstClr val="white"/>
                </a:solidFill>
              </a:endParaRPr>
            </a:p>
          </p:txBody>
        </p:sp>
        <p:pic>
          <p:nvPicPr>
            <p:cNvPr id="42" name="그림 41" descr="그래픽, 폰트, 예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4E880DF-9CE0-6594-1C6A-4CFA69B77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660" y="2972821"/>
              <a:ext cx="2544043" cy="254404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090BC6A-AA58-DF0E-198E-53627809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068" y="4005267"/>
              <a:ext cx="479149" cy="479149"/>
            </a:xfrm>
            <a:prstGeom prst="rect">
              <a:avLst/>
            </a:prstGeom>
          </p:spPr>
        </p:pic>
      </p:grpSp>
      <p:sp>
        <p:nvSpPr>
          <p:cNvPr id="30" name="설명선: 굽은 선 29">
            <a:extLst>
              <a:ext uri="{FF2B5EF4-FFF2-40B4-BE49-F238E27FC236}">
                <a16:creationId xmlns:a16="http://schemas.microsoft.com/office/drawing/2014/main" id="{24BFE148-D111-4AF8-AB30-3B7AD5C38C30}"/>
              </a:ext>
            </a:extLst>
          </p:cNvPr>
          <p:cNvSpPr/>
          <p:nvPr/>
        </p:nvSpPr>
        <p:spPr>
          <a:xfrm>
            <a:off x="3305532" y="3179842"/>
            <a:ext cx="1327452" cy="584960"/>
          </a:xfrm>
          <a:prstGeom prst="borderCallout2">
            <a:avLst>
              <a:gd name="adj1" fmla="val 18750"/>
              <a:gd name="adj2" fmla="val -8333"/>
              <a:gd name="adj3" fmla="val -37866"/>
              <a:gd name="adj4" fmla="val -26507"/>
              <a:gd name="adj5" fmla="val -270260"/>
              <a:gd name="adj6" fmla="val -19021"/>
            </a:avLst>
          </a:prstGeom>
          <a:noFill/>
          <a:ln w="635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설명선: 굽은 선 39">
            <a:extLst>
              <a:ext uri="{FF2B5EF4-FFF2-40B4-BE49-F238E27FC236}">
                <a16:creationId xmlns:a16="http://schemas.microsoft.com/office/drawing/2014/main" id="{794C30E1-35DF-4A4F-A3C2-EE8BE336441C}"/>
              </a:ext>
            </a:extLst>
          </p:cNvPr>
          <p:cNvSpPr/>
          <p:nvPr/>
        </p:nvSpPr>
        <p:spPr>
          <a:xfrm flipH="1">
            <a:off x="7929848" y="4622057"/>
            <a:ext cx="822293" cy="609003"/>
          </a:xfrm>
          <a:prstGeom prst="borderCallout2">
            <a:avLst>
              <a:gd name="adj1" fmla="val 18750"/>
              <a:gd name="adj2" fmla="val -8333"/>
              <a:gd name="adj3" fmla="val 27707"/>
              <a:gd name="adj4" fmla="val -36522"/>
              <a:gd name="adj5" fmla="val 92159"/>
              <a:gd name="adj6" fmla="val -73217"/>
            </a:avLst>
          </a:prstGeom>
          <a:noFill/>
          <a:ln w="635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4B1D92B-E6A2-4217-9384-C0B57DE65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9" y="4635085"/>
            <a:ext cx="777763" cy="60900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A141274-3FE9-4D57-98D2-25845993B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93" y="477174"/>
            <a:ext cx="6468317" cy="10646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6EA75E9-FD1D-4C0B-BB5C-F4CB622242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60" y="3186120"/>
            <a:ext cx="1327452" cy="61609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2FF4DD7-D9F1-43DD-99EB-11B459BAE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10" y="5265476"/>
            <a:ext cx="6573748" cy="1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4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D16BB-E633-4CC6-A5B2-83F00FBC241B}"/>
              </a:ext>
            </a:extLst>
          </p:cNvPr>
          <p:cNvSpPr txBox="1"/>
          <p:nvPr/>
        </p:nvSpPr>
        <p:spPr>
          <a:xfrm>
            <a:off x="4952478" y="1093857"/>
            <a:ext cx="228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기대효과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C143198-17AA-4840-B7EF-C10200322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4" y="2692687"/>
            <a:ext cx="1278534" cy="1270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AE27A6A-302F-4AAA-B111-5F8064E3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17" y="2686409"/>
            <a:ext cx="1278534" cy="1270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CE2DAD-7B26-4C3B-B98A-9DF417F0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1" y="1629546"/>
            <a:ext cx="1231499" cy="12314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731A102-C4F2-42CA-8E3E-51D20A6FBD05}"/>
              </a:ext>
            </a:extLst>
          </p:cNvPr>
          <p:cNvSpPr/>
          <p:nvPr/>
        </p:nvSpPr>
        <p:spPr>
          <a:xfrm>
            <a:off x="2037598" y="2295301"/>
            <a:ext cx="3854741" cy="1517538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댓글을 보는 사용자 측면</a:t>
            </a:r>
            <a:endParaRPr lang="en-US" altLang="ko-KR" sz="16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1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 algn="ctr">
              <a:buAutoNum type="arabicPeriod"/>
              <a:defRPr/>
            </a:pP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이용자별 적절한 댓글 수위 설정</a:t>
            </a:r>
            <a:endParaRPr lang="en-US" altLang="ko-KR" sz="1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 algn="ctr">
              <a:buAutoNum type="arabicPeriod"/>
              <a:defRPr/>
            </a:pP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악성 댓글에 의한 피해 최소화</a:t>
            </a:r>
            <a:endParaRPr lang="en-US" altLang="ko-KR" sz="1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DD88FFF-0692-410D-B839-E18C830F1CC8}"/>
              </a:ext>
            </a:extLst>
          </p:cNvPr>
          <p:cNvSpPr/>
          <p:nvPr/>
        </p:nvSpPr>
        <p:spPr>
          <a:xfrm>
            <a:off x="6299662" y="2295014"/>
            <a:ext cx="3757394" cy="1517538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댓글을 쓰는 사용자 측면</a:t>
            </a:r>
            <a:endParaRPr lang="en-US" altLang="ko-KR" sz="1600" b="1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1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악성 댓글 </a:t>
            </a:r>
            <a:r>
              <a:rPr lang="ko-KR" altLang="en-US" sz="2000" b="1" i="1" kern="0" dirty="0">
                <a:ln w="9525">
                  <a:noFill/>
                </a:ln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동조효과</a:t>
            </a: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방지</a:t>
            </a:r>
            <a:endParaRPr lang="en-US" altLang="ko-KR" sz="1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표현의 자유를 보장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E74C21-7CCD-454C-B398-BA7B13E96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8" y="1837088"/>
            <a:ext cx="749768" cy="7497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49DB2B-1EDF-4861-9AA5-4FB057898D0F}"/>
              </a:ext>
            </a:extLst>
          </p:cNvPr>
          <p:cNvSpPr txBox="1"/>
          <p:nvPr/>
        </p:nvSpPr>
        <p:spPr>
          <a:xfrm>
            <a:off x="620318" y="4474134"/>
            <a:ext cx="1095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건전한 댓글문화 형성에 기여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92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0CE40-30A5-454B-A7BD-A83583D50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5" y="853012"/>
            <a:ext cx="8952470" cy="5429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06204-AC7C-9206-C90A-910795C00B0D}"/>
              </a:ext>
            </a:extLst>
          </p:cNvPr>
          <p:cNvSpPr txBox="1"/>
          <p:nvPr/>
        </p:nvSpPr>
        <p:spPr>
          <a:xfrm>
            <a:off x="2164608" y="2351739"/>
            <a:ext cx="799209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Demonstration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(</a:t>
            </a:r>
            <a:r>
              <a:rPr lang="ko-KR" altLang="en-US" sz="5400" b="1" dirty="0">
                <a:solidFill>
                  <a:schemeClr val="bg1"/>
                </a:solidFill>
              </a:rPr>
              <a:t>시연</a:t>
            </a:r>
            <a:r>
              <a:rPr lang="en-US" altLang="ko-KR" sz="5400" b="1" dirty="0">
                <a:solidFill>
                  <a:schemeClr val="bg1"/>
                </a:solidFill>
              </a:rPr>
              <a:t>)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8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2EC7A-4903-4D92-9C56-52560D224060}"/>
              </a:ext>
            </a:extLst>
          </p:cNvPr>
          <p:cNvSpPr txBox="1"/>
          <p:nvPr/>
        </p:nvSpPr>
        <p:spPr>
          <a:xfrm>
            <a:off x="3354101" y="2354015"/>
            <a:ext cx="5483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0" dirty="0">
                <a:solidFill>
                  <a:srgbClr val="A6A6A6"/>
                </a:solidFill>
                <a:latin typeface="+mn-ea"/>
              </a:rPr>
              <a:t>(conformity effect)</a:t>
            </a:r>
          </a:p>
          <a:p>
            <a:pPr algn="ctr"/>
            <a:r>
              <a:rPr lang="ko-KR" altLang="en-US" sz="8000" b="1" i="0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동조효과란</a:t>
            </a:r>
            <a:r>
              <a:rPr lang="en-US" altLang="ko-KR" sz="8000" b="1" i="0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8000" b="1" dirty="0"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101491-4430-4E26-B800-8EC0C876F031}"/>
              </a:ext>
            </a:extLst>
          </p:cNvPr>
          <p:cNvGrpSpPr/>
          <p:nvPr/>
        </p:nvGrpSpPr>
        <p:grpSpPr>
          <a:xfrm>
            <a:off x="2754811" y="5416292"/>
            <a:ext cx="6682379" cy="1265851"/>
            <a:chOff x="2504273" y="5416292"/>
            <a:chExt cx="6682379" cy="126585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622A0E2-5C8A-4BB3-B9F1-1EC01154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287" y="5416292"/>
              <a:ext cx="1246324" cy="124632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83C2849-10B9-4095-A7DB-1D2A8552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315" y="5435819"/>
              <a:ext cx="1246324" cy="124632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77E17F6-8248-48AE-9E5E-38CD3FAA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328" y="5435819"/>
              <a:ext cx="1246324" cy="124632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82C4BA6-1B6F-463A-B45F-2D4C8D7E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73" y="5416292"/>
              <a:ext cx="1246324" cy="1246324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1AA5C6C2-1BDF-48C5-BF74-28D1B966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85" y="5416291"/>
            <a:ext cx="1246325" cy="12463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6C31C8-406A-4DE7-B0FD-3C4038B700A1}"/>
              </a:ext>
            </a:extLst>
          </p:cNvPr>
          <p:cNvSpPr txBox="1"/>
          <p:nvPr/>
        </p:nvSpPr>
        <p:spPr>
          <a:xfrm>
            <a:off x="3066448" y="4772691"/>
            <a:ext cx="62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6A6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</a:t>
            </a:r>
            <a:endParaRPr lang="ko-KR" altLang="en-US" sz="2800" b="1" dirty="0">
              <a:solidFill>
                <a:srgbClr val="A6A6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93817F-4AEA-465A-87BD-FEC1E3BA59C8}"/>
              </a:ext>
            </a:extLst>
          </p:cNvPr>
          <p:cNvSpPr txBox="1"/>
          <p:nvPr/>
        </p:nvSpPr>
        <p:spPr>
          <a:xfrm>
            <a:off x="4425462" y="4772691"/>
            <a:ext cx="62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6A6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</a:t>
            </a:r>
            <a:endParaRPr lang="ko-KR" altLang="en-US" sz="2800" b="1" dirty="0">
              <a:solidFill>
                <a:srgbClr val="A6A6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E246DB-6003-4EF2-B430-00750D5E0ADD}"/>
              </a:ext>
            </a:extLst>
          </p:cNvPr>
          <p:cNvSpPr txBox="1"/>
          <p:nvPr/>
        </p:nvSpPr>
        <p:spPr>
          <a:xfrm>
            <a:off x="5439714" y="4772691"/>
            <a:ext cx="132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ye...no</a:t>
            </a:r>
            <a:endParaRPr lang="ko-KR" altLang="en-US" sz="2800" b="1" dirty="0"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AAF6C-421C-426D-90EA-8F4C9B39E04B}"/>
              </a:ext>
            </a:extLst>
          </p:cNvPr>
          <p:cNvSpPr txBox="1"/>
          <p:nvPr/>
        </p:nvSpPr>
        <p:spPr>
          <a:xfrm>
            <a:off x="8502503" y="4758964"/>
            <a:ext cx="62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6A6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</a:t>
            </a:r>
            <a:endParaRPr lang="ko-KR" altLang="en-US" sz="2800" b="1" dirty="0">
              <a:solidFill>
                <a:srgbClr val="A6A6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DFD7A4-97F5-4378-BA9F-BE5A02B257DE}"/>
              </a:ext>
            </a:extLst>
          </p:cNvPr>
          <p:cNvSpPr txBox="1"/>
          <p:nvPr/>
        </p:nvSpPr>
        <p:spPr>
          <a:xfrm>
            <a:off x="7143489" y="4772691"/>
            <a:ext cx="62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6A6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</a:t>
            </a:r>
            <a:endParaRPr lang="ko-KR" altLang="en-US" sz="2800" b="1" dirty="0">
              <a:solidFill>
                <a:srgbClr val="A6A6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53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377C30-40EA-452F-AD23-286F3A491490}"/>
              </a:ext>
            </a:extLst>
          </p:cNvPr>
          <p:cNvSpPr/>
          <p:nvPr/>
        </p:nvSpPr>
        <p:spPr>
          <a:xfrm>
            <a:off x="1874728" y="563602"/>
            <a:ext cx="8442544" cy="328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깨진 유리창 이론</a:t>
            </a:r>
            <a:endParaRPr lang="en-US" altLang="ko-K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200" dirty="0">
                <a:solidFill>
                  <a:srgbClr val="A6A6A6"/>
                </a:solidFill>
              </a:rPr>
              <a:t>(Broken Window Theory)</a:t>
            </a:r>
            <a:endParaRPr lang="ko-KR" altLang="en-US" sz="3200" dirty="0">
              <a:solidFill>
                <a:srgbClr val="A6A6A6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DCF4371-CC1E-4042-94BD-528223A7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3" y="3153230"/>
            <a:ext cx="4966354" cy="3281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C7A2DF2-50E8-4009-80E7-0912DC056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30" y="3042042"/>
            <a:ext cx="5080067" cy="33811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294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32CEF-3269-5D05-1F32-4F60F6B00003}"/>
              </a:ext>
            </a:extLst>
          </p:cNvPr>
          <p:cNvSpPr txBox="1"/>
          <p:nvPr/>
        </p:nvSpPr>
        <p:spPr>
          <a:xfrm>
            <a:off x="2159820" y="2216986"/>
            <a:ext cx="78723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Future Plans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endParaRPr lang="en-US" altLang="ko-KR" sz="9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(</a:t>
            </a:r>
            <a:r>
              <a:rPr lang="ko-KR" altLang="en-US" sz="5400" b="1" dirty="0">
                <a:solidFill>
                  <a:schemeClr val="bg1"/>
                </a:solidFill>
              </a:rPr>
              <a:t>향후계획</a:t>
            </a:r>
            <a:r>
              <a:rPr lang="en-US" altLang="ko-KR" sz="5400" b="1" dirty="0">
                <a:solidFill>
                  <a:schemeClr val="bg1"/>
                </a:solidFill>
              </a:rPr>
              <a:t>)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9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2DB9A8-F3DD-5D38-D160-24E1000177D4}"/>
              </a:ext>
            </a:extLst>
          </p:cNvPr>
          <p:cNvSpPr txBox="1"/>
          <p:nvPr/>
        </p:nvSpPr>
        <p:spPr>
          <a:xfrm>
            <a:off x="4428376" y="2911216"/>
            <a:ext cx="3335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성능향상</a:t>
            </a:r>
          </a:p>
        </p:txBody>
      </p:sp>
      <p:pic>
        <p:nvPicPr>
          <p:cNvPr id="31" name="그림 30" descr="그래픽, 폰트, 상징, 원이(가) 표시된 사진&#10;&#10;자동 생성된 설명">
            <a:extLst>
              <a:ext uri="{FF2B5EF4-FFF2-40B4-BE49-F238E27FC236}">
                <a16:creationId xmlns:a16="http://schemas.microsoft.com/office/drawing/2014/main" id="{BC3D2323-1244-0888-9AB4-C17769A79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4" y="2404506"/>
            <a:ext cx="1936749" cy="193674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DA8947-9794-4CD7-CA77-F94BA1F631A8}"/>
              </a:ext>
            </a:extLst>
          </p:cNvPr>
          <p:cNvGrpSpPr/>
          <p:nvPr/>
        </p:nvGrpSpPr>
        <p:grpSpPr>
          <a:xfrm>
            <a:off x="8849732" y="2162136"/>
            <a:ext cx="2588873" cy="2533727"/>
            <a:chOff x="8627841" y="1941048"/>
            <a:chExt cx="2588873" cy="2533727"/>
          </a:xfrm>
        </p:grpSpPr>
        <p:pic>
          <p:nvPicPr>
            <p:cNvPr id="34" name="그림 33" descr="그래픽, 폰트, 상징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78B303BF-2278-2BF6-3D51-08CB780A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841" y="1941048"/>
              <a:ext cx="2533727" cy="253372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847979-647A-3562-871C-F5213095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03" y="2949808"/>
              <a:ext cx="1468711" cy="1468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64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55920" y="376468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30" name="그림 29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51E6B0D2-2807-E39F-BF54-FDDE0011A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13" y="690044"/>
            <a:ext cx="2110941" cy="2110941"/>
          </a:xfrm>
          <a:prstGeom prst="rect">
            <a:avLst/>
          </a:prstGeom>
        </p:spPr>
      </p:pic>
      <p:pic>
        <p:nvPicPr>
          <p:cNvPr id="33" name="그림 32" descr="그래픽, 폰트, 디자인, 램프이(가) 표시된 사진&#10;&#10;자동 생성된 설명">
            <a:extLst>
              <a:ext uri="{FF2B5EF4-FFF2-40B4-BE49-F238E27FC236}">
                <a16:creationId xmlns:a16="http://schemas.microsoft.com/office/drawing/2014/main" id="{A89EBDD6-44AA-395C-6B4A-6F9CA526D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1" y="690044"/>
            <a:ext cx="2282288" cy="2282288"/>
          </a:xfrm>
          <a:prstGeom prst="rect">
            <a:avLst/>
          </a:prstGeom>
        </p:spPr>
      </p:pic>
      <p:pic>
        <p:nvPicPr>
          <p:cNvPr id="35" name="그림 34" descr="그래픽, 폰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143B6A97-4089-A102-3892-9844AF149C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6" y="3952962"/>
            <a:ext cx="1938898" cy="1938898"/>
          </a:xfrm>
          <a:prstGeom prst="rect">
            <a:avLst/>
          </a:prstGeom>
        </p:spPr>
      </p:pic>
      <p:pic>
        <p:nvPicPr>
          <p:cNvPr id="37" name="그림 36" descr="그래픽, 클립아트, 예술, 그림이(가) 표시된 사진&#10;&#10;자동 생성된 설명">
            <a:extLst>
              <a:ext uri="{FF2B5EF4-FFF2-40B4-BE49-F238E27FC236}">
                <a16:creationId xmlns:a16="http://schemas.microsoft.com/office/drawing/2014/main" id="{328084CD-EC86-405B-C3CD-1751007D9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13" y="4026972"/>
            <a:ext cx="1864888" cy="18648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1FE0390-FEDE-04E8-F7A9-2986088914CE}"/>
              </a:ext>
            </a:extLst>
          </p:cNvPr>
          <p:cNvSpPr txBox="1"/>
          <p:nvPr/>
        </p:nvSpPr>
        <p:spPr>
          <a:xfrm>
            <a:off x="4476313" y="2911216"/>
            <a:ext cx="3335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확장</a:t>
            </a:r>
          </a:p>
        </p:txBody>
      </p:sp>
    </p:spTree>
    <p:extLst>
      <p:ext uri="{BB962C8B-B14F-4D97-AF65-F5344CB8AC3E}">
        <p14:creationId xmlns:p14="http://schemas.microsoft.com/office/powerpoint/2010/main" val="69256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00D60-3182-44AB-EBA8-D6F39912BB3D}"/>
              </a:ext>
            </a:extLst>
          </p:cNvPr>
          <p:cNvSpPr txBox="1"/>
          <p:nvPr/>
        </p:nvSpPr>
        <p:spPr>
          <a:xfrm>
            <a:off x="2152074" y="1973048"/>
            <a:ext cx="79920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Outro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(</a:t>
            </a:r>
            <a:r>
              <a:rPr lang="ko-KR" altLang="en-US" sz="5400" b="1" dirty="0">
                <a:solidFill>
                  <a:schemeClr val="bg1"/>
                </a:solidFill>
              </a:rPr>
              <a:t>마무리</a:t>
            </a:r>
            <a:r>
              <a:rPr lang="en-US" altLang="ko-KR" sz="5400" b="1" dirty="0">
                <a:solidFill>
                  <a:schemeClr val="bg1"/>
                </a:solidFill>
              </a:rPr>
              <a:t>)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3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4400" b="1" dirty="0">
                <a:solidFill>
                  <a:schemeClr val="bg1"/>
                </a:solidFill>
                <a:latin typeface="+mj-lt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EC7714-E7D6-4010-BDAB-8FF35577E801}"/>
              </a:ext>
            </a:extLst>
          </p:cNvPr>
          <p:cNvGrpSpPr/>
          <p:nvPr/>
        </p:nvGrpSpPr>
        <p:grpSpPr>
          <a:xfrm>
            <a:off x="573291" y="2366649"/>
            <a:ext cx="9738159" cy="3036399"/>
            <a:chOff x="782886" y="2730818"/>
            <a:chExt cx="9738159" cy="30363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BD628C-6819-5DE0-7234-9E82D000A96B}"/>
                </a:ext>
              </a:extLst>
            </p:cNvPr>
            <p:cNvGrpSpPr/>
            <p:nvPr/>
          </p:nvGrpSpPr>
          <p:grpSpPr>
            <a:xfrm>
              <a:off x="8511176" y="2730818"/>
              <a:ext cx="2009869" cy="2009869"/>
              <a:chOff x="3848989" y="2549153"/>
              <a:chExt cx="2009869" cy="2009869"/>
            </a:xfrm>
          </p:grpSpPr>
          <p:sp>
            <p:nvSpPr>
              <p:cNvPr id="33" name="눈물 방울 32">
                <a:extLst>
                  <a:ext uri="{FF2B5EF4-FFF2-40B4-BE49-F238E27FC236}">
                    <a16:creationId xmlns:a16="http://schemas.microsoft.com/office/drawing/2014/main" id="{670FB565-6DC8-8B26-802A-7430DBB302B4}"/>
                  </a:ext>
                </a:extLst>
              </p:cNvPr>
              <p:cNvSpPr/>
              <p:nvPr/>
            </p:nvSpPr>
            <p:spPr>
              <a:xfrm rot="2700000">
                <a:off x="3848989" y="2549153"/>
                <a:ext cx="2009869" cy="2009869"/>
              </a:xfrm>
              <a:prstGeom prst="teardrop">
                <a:avLst/>
              </a:prstGeom>
              <a:solidFill>
                <a:srgbClr val="1BEDC6"/>
              </a:solidFill>
              <a:ln>
                <a:noFill/>
              </a:ln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B0D8B38-827D-ABB0-6442-FA578DEA4B41}"/>
                  </a:ext>
                </a:extLst>
              </p:cNvPr>
              <p:cNvSpPr/>
              <p:nvPr/>
            </p:nvSpPr>
            <p:spPr>
              <a:xfrm>
                <a:off x="4086623" y="2786787"/>
                <a:ext cx="1534599" cy="1534600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Outro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6CC78CC-DCEA-656F-80DE-9F9C9242A66A}"/>
                </a:ext>
              </a:extLst>
            </p:cNvPr>
            <p:cNvGrpSpPr/>
            <p:nvPr/>
          </p:nvGrpSpPr>
          <p:grpSpPr>
            <a:xfrm>
              <a:off x="6571383" y="3661986"/>
              <a:ext cx="2009869" cy="2009869"/>
              <a:chOff x="3848989" y="2549153"/>
              <a:chExt cx="2009869" cy="2009869"/>
            </a:xfrm>
          </p:grpSpPr>
          <p:sp>
            <p:nvSpPr>
              <p:cNvPr id="36" name="눈물 방울 35">
                <a:extLst>
                  <a:ext uri="{FF2B5EF4-FFF2-40B4-BE49-F238E27FC236}">
                    <a16:creationId xmlns:a16="http://schemas.microsoft.com/office/drawing/2014/main" id="{D8B90CAA-2344-FE08-9C72-8984AD44047C}"/>
                  </a:ext>
                </a:extLst>
              </p:cNvPr>
              <p:cNvSpPr/>
              <p:nvPr/>
            </p:nvSpPr>
            <p:spPr>
              <a:xfrm rot="1321784">
                <a:off x="3848989" y="2549153"/>
                <a:ext cx="2009869" cy="2009869"/>
              </a:xfrm>
              <a:prstGeom prst="teardrop">
                <a:avLst/>
              </a:prstGeom>
              <a:solidFill>
                <a:srgbClr val="1BEDC6"/>
              </a:solidFill>
              <a:ln>
                <a:noFill/>
              </a:ln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321FB10-6BCE-5A66-8369-C74D7D688CCA}"/>
                  </a:ext>
                </a:extLst>
              </p:cNvPr>
              <p:cNvSpPr/>
              <p:nvPr/>
            </p:nvSpPr>
            <p:spPr>
              <a:xfrm>
                <a:off x="4086623" y="2786787"/>
                <a:ext cx="1534599" cy="1534600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Future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Plans 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E20C7D0-3742-D083-21DE-04F0D1ADF363}"/>
                </a:ext>
              </a:extLst>
            </p:cNvPr>
            <p:cNvGrpSpPr/>
            <p:nvPr/>
          </p:nvGrpSpPr>
          <p:grpSpPr>
            <a:xfrm>
              <a:off x="4657752" y="2746998"/>
              <a:ext cx="1962591" cy="2009869"/>
              <a:chOff x="3849751" y="2555110"/>
              <a:chExt cx="1962591" cy="2009869"/>
            </a:xfrm>
          </p:grpSpPr>
          <p:sp>
            <p:nvSpPr>
              <p:cNvPr id="40" name="눈물 방울 39">
                <a:extLst>
                  <a:ext uri="{FF2B5EF4-FFF2-40B4-BE49-F238E27FC236}">
                    <a16:creationId xmlns:a16="http://schemas.microsoft.com/office/drawing/2014/main" id="{87E1793F-A5C5-2A6B-980A-34270A437D2E}"/>
                  </a:ext>
                </a:extLst>
              </p:cNvPr>
              <p:cNvSpPr/>
              <p:nvPr/>
            </p:nvSpPr>
            <p:spPr>
              <a:xfrm rot="4359357">
                <a:off x="3826112" y="2578749"/>
                <a:ext cx="2009869" cy="1962591"/>
              </a:xfrm>
              <a:prstGeom prst="teardrop">
                <a:avLst/>
              </a:prstGeom>
              <a:solidFill>
                <a:srgbClr val="1BEDC6"/>
              </a:solidFill>
              <a:ln>
                <a:noFill/>
              </a:ln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F328DB0-3076-219E-2313-556212FC818D}"/>
                  </a:ext>
                </a:extLst>
              </p:cNvPr>
              <p:cNvSpPr/>
              <p:nvPr/>
            </p:nvSpPr>
            <p:spPr>
              <a:xfrm>
                <a:off x="4086623" y="2786787"/>
                <a:ext cx="1534599" cy="1534600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srgbClr val="4E5D70"/>
                    </a:solidFill>
                  </a:rPr>
                  <a:t>Demonstration</a:t>
                </a:r>
                <a:endParaRPr lang="en-US" altLang="ko-KR" sz="1400" b="1" dirty="0">
                  <a:solidFill>
                    <a:srgbClr val="4E5D70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07711D2-DBBB-721B-9E07-6DBD6C89438C}"/>
                </a:ext>
              </a:extLst>
            </p:cNvPr>
            <p:cNvGrpSpPr/>
            <p:nvPr/>
          </p:nvGrpSpPr>
          <p:grpSpPr>
            <a:xfrm>
              <a:off x="2721049" y="3757348"/>
              <a:ext cx="2009869" cy="2009869"/>
              <a:chOff x="3848990" y="3545845"/>
              <a:chExt cx="2009869" cy="2009869"/>
            </a:xfrm>
          </p:grpSpPr>
          <p:sp>
            <p:nvSpPr>
              <p:cNvPr id="43" name="눈물 방울 42">
                <a:extLst>
                  <a:ext uri="{FF2B5EF4-FFF2-40B4-BE49-F238E27FC236}">
                    <a16:creationId xmlns:a16="http://schemas.microsoft.com/office/drawing/2014/main" id="{1FDA54DD-CEC2-2C22-F7D0-8CB11BE176C7}"/>
                  </a:ext>
                </a:extLst>
              </p:cNvPr>
              <p:cNvSpPr/>
              <p:nvPr/>
            </p:nvSpPr>
            <p:spPr>
              <a:xfrm rot="1049189">
                <a:off x="3848990" y="3545845"/>
                <a:ext cx="2009869" cy="2009869"/>
              </a:xfrm>
              <a:prstGeom prst="teardrop">
                <a:avLst/>
              </a:prstGeom>
              <a:solidFill>
                <a:srgbClr val="1BEDC6"/>
              </a:solidFill>
              <a:ln>
                <a:noFill/>
              </a:ln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1D61C01-3600-8505-9242-805EF6A183C2}"/>
                  </a:ext>
                </a:extLst>
              </p:cNvPr>
              <p:cNvSpPr/>
              <p:nvPr/>
            </p:nvSpPr>
            <p:spPr>
              <a:xfrm>
                <a:off x="4086623" y="3763866"/>
                <a:ext cx="1534599" cy="1534600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Solution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Overview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7869F25-D261-CB27-05FC-714AEA104648}"/>
                </a:ext>
              </a:extLst>
            </p:cNvPr>
            <p:cNvGrpSpPr/>
            <p:nvPr/>
          </p:nvGrpSpPr>
          <p:grpSpPr>
            <a:xfrm>
              <a:off x="782886" y="2760655"/>
              <a:ext cx="2009869" cy="2009869"/>
              <a:chOff x="1910827" y="2549152"/>
              <a:chExt cx="2009869" cy="2009869"/>
            </a:xfrm>
          </p:grpSpPr>
          <p:sp>
            <p:nvSpPr>
              <p:cNvPr id="46" name="눈물 방울 45">
                <a:extLst>
                  <a:ext uri="{FF2B5EF4-FFF2-40B4-BE49-F238E27FC236}">
                    <a16:creationId xmlns:a16="http://schemas.microsoft.com/office/drawing/2014/main" id="{562A7651-A274-D6F7-CA59-D579E3B56268}"/>
                  </a:ext>
                </a:extLst>
              </p:cNvPr>
              <p:cNvSpPr/>
              <p:nvPr/>
            </p:nvSpPr>
            <p:spPr>
              <a:xfrm rot="4639882">
                <a:off x="1910827" y="2549152"/>
                <a:ext cx="2009869" cy="2009869"/>
              </a:xfrm>
              <a:prstGeom prst="teardrop">
                <a:avLst/>
              </a:prstGeom>
              <a:solidFill>
                <a:srgbClr val="1BEDC6"/>
              </a:solidFill>
              <a:ln>
                <a:noFill/>
              </a:ln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06FE911-3E39-C8F4-F954-CAAD476687D8}"/>
                  </a:ext>
                </a:extLst>
              </p:cNvPr>
              <p:cNvSpPr/>
              <p:nvPr/>
            </p:nvSpPr>
            <p:spPr>
              <a:xfrm>
                <a:off x="2148461" y="2786786"/>
                <a:ext cx="1534599" cy="1534600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rgbClr val="4E5D70"/>
                    </a:solidFill>
                  </a:rPr>
                  <a:t>Intro</a:t>
                </a: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DB7188-29C0-66B9-3DA9-A2F3409D4872}"/>
                </a:ext>
              </a:extLst>
            </p:cNvPr>
            <p:cNvSpPr/>
            <p:nvPr/>
          </p:nvSpPr>
          <p:spPr>
            <a:xfrm>
              <a:off x="974129" y="2951898"/>
              <a:ext cx="1627380" cy="1627381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D6C2714-31E7-4B18-CC6F-920C3A41CC66}"/>
                </a:ext>
              </a:extLst>
            </p:cNvPr>
            <p:cNvSpPr/>
            <p:nvPr/>
          </p:nvSpPr>
          <p:spPr>
            <a:xfrm>
              <a:off x="2912291" y="3948591"/>
              <a:ext cx="1627380" cy="1627381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1CD0CD1-8BC5-80EE-3D21-4567717ADB1D}"/>
                </a:ext>
              </a:extLst>
            </p:cNvPr>
            <p:cNvSpPr/>
            <p:nvPr/>
          </p:nvSpPr>
          <p:spPr>
            <a:xfrm>
              <a:off x="4848233" y="2951898"/>
              <a:ext cx="1601980" cy="1607767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0B376C6-8A94-6724-F390-26F848C54C61}"/>
                </a:ext>
              </a:extLst>
            </p:cNvPr>
            <p:cNvSpPr/>
            <p:nvPr/>
          </p:nvSpPr>
          <p:spPr>
            <a:xfrm>
              <a:off x="6762626" y="3853229"/>
              <a:ext cx="1627380" cy="1627381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284E59-6F03-5B6D-644E-49C9A1D46891}"/>
                </a:ext>
              </a:extLst>
            </p:cNvPr>
            <p:cNvSpPr/>
            <p:nvPr/>
          </p:nvSpPr>
          <p:spPr>
            <a:xfrm>
              <a:off x="8702419" y="2922061"/>
              <a:ext cx="1627380" cy="1627381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967DBD27-646A-4C16-8E93-7B315C20D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44946" y="3090546"/>
            <a:ext cx="582520" cy="582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85AF91-CCB8-C801-498D-30D18C78062B}"/>
              </a:ext>
            </a:extLst>
          </p:cNvPr>
          <p:cNvSpPr txBox="1"/>
          <p:nvPr/>
        </p:nvSpPr>
        <p:spPr>
          <a:xfrm>
            <a:off x="4749583" y="708719"/>
            <a:ext cx="2692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ko-KR" altLang="en-US" sz="5400" b="1" dirty="0"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95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-1672" y="284371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00D60-3182-44AB-EBA8-D6F39912BB3D}"/>
              </a:ext>
            </a:extLst>
          </p:cNvPr>
          <p:cNvSpPr txBox="1"/>
          <p:nvPr/>
        </p:nvSpPr>
        <p:spPr>
          <a:xfrm>
            <a:off x="2262911" y="709631"/>
            <a:ext cx="7992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어려웠던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2A093-4E00-C6BF-5EC5-4A61D4ACCB33}"/>
              </a:ext>
            </a:extLst>
          </p:cNvPr>
          <p:cNvSpPr txBox="1"/>
          <p:nvPr/>
        </p:nvSpPr>
        <p:spPr>
          <a:xfrm>
            <a:off x="8366939" y="2108879"/>
            <a:ext cx="34055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K-GPT</a:t>
            </a:r>
            <a:r>
              <a:rPr lang="ko-KR" altLang="en-US" sz="4400" b="1" dirty="0">
                <a:solidFill>
                  <a:schemeClr val="bg1"/>
                </a:solidFill>
              </a:rPr>
              <a:t> 가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필요한 이유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82BA19-381E-EAD1-4B08-B864BFB26141}"/>
              </a:ext>
            </a:extLst>
          </p:cNvPr>
          <p:cNvGrpSpPr/>
          <p:nvPr/>
        </p:nvGrpSpPr>
        <p:grpSpPr>
          <a:xfrm>
            <a:off x="389128" y="2351616"/>
            <a:ext cx="3164896" cy="3565587"/>
            <a:chOff x="223763" y="1860412"/>
            <a:chExt cx="4176770" cy="4589053"/>
          </a:xfrm>
        </p:grpSpPr>
        <p:pic>
          <p:nvPicPr>
            <p:cNvPr id="29" name="그림 28" descr="페인팅, 만화 영화, 새, 예술이(가) 표시된 사진&#10;&#10;자동 생성된 설명">
              <a:extLst>
                <a:ext uri="{FF2B5EF4-FFF2-40B4-BE49-F238E27FC236}">
                  <a16:creationId xmlns:a16="http://schemas.microsoft.com/office/drawing/2014/main" id="{6B5A6A36-3F91-68CC-C999-07AC5041C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7" y="1860412"/>
              <a:ext cx="3647515" cy="293478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634E98-7B6B-B994-F08C-93082261C470}"/>
                </a:ext>
              </a:extLst>
            </p:cNvPr>
            <p:cNvSpPr txBox="1"/>
            <p:nvPr/>
          </p:nvSpPr>
          <p:spPr>
            <a:xfrm>
              <a:off x="223763" y="5063042"/>
              <a:ext cx="4176770" cy="138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Chat GPT</a:t>
              </a: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융통성 부족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D48386B-A5EC-6FE8-3B47-C1035FB2A956}"/>
              </a:ext>
            </a:extLst>
          </p:cNvPr>
          <p:cNvSpPr/>
          <p:nvPr/>
        </p:nvSpPr>
        <p:spPr>
          <a:xfrm>
            <a:off x="7383726" y="2821457"/>
            <a:ext cx="811313" cy="625288"/>
          </a:xfrm>
          <a:prstGeom prst="rightArrow">
            <a:avLst/>
          </a:prstGeom>
          <a:solidFill>
            <a:srgbClr val="1BEDC6"/>
          </a:solidFill>
          <a:ln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9C8A1096-DE12-A50C-1613-614961C1730F}"/>
              </a:ext>
            </a:extLst>
          </p:cNvPr>
          <p:cNvSpPr/>
          <p:nvPr/>
        </p:nvSpPr>
        <p:spPr>
          <a:xfrm rot="5400000">
            <a:off x="9701801" y="3693213"/>
            <a:ext cx="735841" cy="625288"/>
          </a:xfrm>
          <a:prstGeom prst="rightArrow">
            <a:avLst/>
          </a:prstGeom>
          <a:solidFill>
            <a:srgbClr val="1BEDC6"/>
          </a:solidFill>
          <a:ln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6CA9F9-A144-3951-A7FE-B57209A64525}"/>
              </a:ext>
            </a:extLst>
          </p:cNvPr>
          <p:cNvSpPr txBox="1"/>
          <p:nvPr/>
        </p:nvSpPr>
        <p:spPr>
          <a:xfrm>
            <a:off x="8345367" y="4450285"/>
            <a:ext cx="34055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바글바글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성능 상승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0EC8902-4A05-5A71-4E3D-83E2FCC91EC1}"/>
              </a:ext>
            </a:extLst>
          </p:cNvPr>
          <p:cNvGrpSpPr/>
          <p:nvPr/>
        </p:nvGrpSpPr>
        <p:grpSpPr>
          <a:xfrm>
            <a:off x="3840591" y="1927541"/>
            <a:ext cx="3665369" cy="4285794"/>
            <a:chOff x="3864795" y="2058221"/>
            <a:chExt cx="3665369" cy="42857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A43776-2B79-1094-522B-CA1C2E3FB817}"/>
                </a:ext>
              </a:extLst>
            </p:cNvPr>
            <p:cNvSpPr txBox="1"/>
            <p:nvPr/>
          </p:nvSpPr>
          <p:spPr>
            <a:xfrm>
              <a:off x="4139898" y="4774355"/>
              <a:ext cx="290808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GPT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의</a:t>
              </a:r>
              <a:endParaRPr lang="en-US" altLang="ko-KR" sz="3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섬세하지 못한</a:t>
              </a:r>
              <a:endParaRPr lang="en-US" altLang="ko-KR" sz="3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한국어 능력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 descr="인간의 얼굴, 미소, 사람, 텍스트이(가) 표시된 사진&#10;&#10;자동 생성된 설명">
              <a:extLst>
                <a:ext uri="{FF2B5EF4-FFF2-40B4-BE49-F238E27FC236}">
                  <a16:creationId xmlns:a16="http://schemas.microsoft.com/office/drawing/2014/main" id="{DD9753FF-93A8-AED2-5EA9-A3E133E9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98" y="2288871"/>
              <a:ext cx="2908082" cy="2280257"/>
            </a:xfrm>
            <a:prstGeom prst="rect">
              <a:avLst/>
            </a:prstGeom>
          </p:spPr>
        </p:pic>
        <p:pic>
          <p:nvPicPr>
            <p:cNvPr id="43" name="그림 42" descr="텍스트, 친필, 폰트, 서예이(가) 표시된 사진&#10;&#10;자동 생성된 설명">
              <a:extLst>
                <a:ext uri="{FF2B5EF4-FFF2-40B4-BE49-F238E27FC236}">
                  <a16:creationId xmlns:a16="http://schemas.microsoft.com/office/drawing/2014/main" id="{A501D8D6-B8EB-377C-3A0A-593B18614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440" y="3905010"/>
              <a:ext cx="2768724" cy="806277"/>
            </a:xfrm>
            <a:prstGeom prst="rect">
              <a:avLst/>
            </a:prstGeom>
          </p:spPr>
        </p:pic>
        <p:pic>
          <p:nvPicPr>
            <p:cNvPr id="45" name="그림 44" descr="친필, 폰트, 서예, 화이트이(가) 표시된 사진&#10;&#10;자동 생성된 설명">
              <a:extLst>
                <a:ext uri="{FF2B5EF4-FFF2-40B4-BE49-F238E27FC236}">
                  <a16:creationId xmlns:a16="http://schemas.microsoft.com/office/drawing/2014/main" id="{61F04162-06D5-8A6B-31F6-251C4721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795" y="2058221"/>
              <a:ext cx="3311445" cy="586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68C9E0-0E7F-467E-A9D2-B0438593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44" y="1907649"/>
            <a:ext cx="5901711" cy="30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9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866D2C-F618-09FC-1979-E301F231FDEC}"/>
              </a:ext>
            </a:extLst>
          </p:cNvPr>
          <p:cNvGrpSpPr/>
          <p:nvPr/>
        </p:nvGrpSpPr>
        <p:grpSpPr>
          <a:xfrm>
            <a:off x="5411710" y="6539999"/>
            <a:ext cx="1349791" cy="101922"/>
            <a:chOff x="9128086" y="6634162"/>
            <a:chExt cx="1513720" cy="1143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A5AF12C-FA1A-CFA2-8C1C-A9249C94D1B6}"/>
                </a:ext>
              </a:extLst>
            </p:cNvPr>
            <p:cNvSpPr/>
            <p:nvPr/>
          </p:nvSpPr>
          <p:spPr>
            <a:xfrm>
              <a:off x="10591800" y="6634162"/>
              <a:ext cx="50006" cy="114300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024C95F-01EF-E267-F5B7-44E984DC5B27}"/>
                </a:ext>
              </a:extLst>
            </p:cNvPr>
            <p:cNvSpPr/>
            <p:nvPr/>
          </p:nvSpPr>
          <p:spPr>
            <a:xfrm>
              <a:off x="9853990" y="6643687"/>
              <a:ext cx="95251" cy="95251"/>
            </a:xfrm>
            <a:prstGeom prst="roundRect">
              <a:avLst/>
            </a:prstGeom>
            <a:noFill/>
            <a:ln w="1905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12B89A-57F9-B239-BB75-0BC6264830BC}"/>
                </a:ext>
              </a:extLst>
            </p:cNvPr>
            <p:cNvGrpSpPr/>
            <p:nvPr/>
          </p:nvGrpSpPr>
          <p:grpSpPr>
            <a:xfrm>
              <a:off x="9128086" y="6643686"/>
              <a:ext cx="83345" cy="95253"/>
              <a:chOff x="9128086" y="6643684"/>
              <a:chExt cx="83345" cy="95253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7D31AAB-CA55-4DBE-67AB-99FD29024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2D89D24-2934-0FDF-BD42-D0816C1C1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A8817D6-C11B-BDEC-3FB3-8F0A9A652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4E4F89-4905-4461-732C-A172A1CA92EC}"/>
              </a:ext>
            </a:extLst>
          </p:cNvPr>
          <p:cNvSpPr txBox="1"/>
          <p:nvPr/>
        </p:nvSpPr>
        <p:spPr>
          <a:xfrm>
            <a:off x="3225217" y="2796313"/>
            <a:ext cx="56675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b="1" i="1" kern="0" dirty="0">
                <a:ln w="9525">
                  <a:noFill/>
                </a:ln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6600" b="1" i="1" kern="0" dirty="0">
              <a:ln w="9525">
                <a:noFill/>
              </a:ln>
              <a:solidFill>
                <a:srgbClr val="1BED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01FCAC-D5FF-B346-BB9A-00D2C7651BFA}"/>
              </a:ext>
            </a:extLst>
          </p:cNvPr>
          <p:cNvSpPr/>
          <p:nvPr/>
        </p:nvSpPr>
        <p:spPr>
          <a:xfrm>
            <a:off x="5399300" y="2421726"/>
            <a:ext cx="1362201" cy="374587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</a:t>
            </a:r>
            <a:r>
              <a:rPr lang="ko-KR" altLang="en-US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바글바글</a:t>
            </a:r>
            <a:endParaRPr lang="en-US" altLang="ko-KR" sz="14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C09CD-6744-F810-F1FC-055213DA5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787" y="5177763"/>
            <a:ext cx="904792" cy="904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ADA4E0-6ED4-1D7E-5DEF-505D2E7E8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074" y="5279215"/>
            <a:ext cx="1013421" cy="7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A7F4939-4223-4F52-9F84-0DC9A3F36AB5}"/>
              </a:ext>
            </a:extLst>
          </p:cNvPr>
          <p:cNvSpPr txBox="1"/>
          <p:nvPr/>
        </p:nvSpPr>
        <p:spPr>
          <a:xfrm>
            <a:off x="4354821" y="571813"/>
            <a:ext cx="348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Meet the Team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0120D62-A1CE-4383-858D-12C94A6F5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2" t="26265" r="8469"/>
          <a:stretch>
            <a:fillRect/>
          </a:stretch>
        </p:blipFill>
        <p:spPr>
          <a:xfrm>
            <a:off x="7488122" y="1547829"/>
            <a:ext cx="1858597" cy="4137125"/>
          </a:xfrm>
          <a:custGeom>
            <a:avLst/>
            <a:gdLst>
              <a:gd name="connsiteX0" fmla="*/ 0 w 1858597"/>
              <a:gd name="connsiteY0" fmla="*/ 0 h 4082876"/>
              <a:gd name="connsiteX1" fmla="*/ 1858597 w 1858597"/>
              <a:gd name="connsiteY1" fmla="*/ 0 h 4082876"/>
              <a:gd name="connsiteX2" fmla="*/ 1858597 w 1858597"/>
              <a:gd name="connsiteY2" fmla="*/ 4082876 h 4082876"/>
              <a:gd name="connsiteX3" fmla="*/ 0 w 1858597"/>
              <a:gd name="connsiteY3" fmla="*/ 4082876 h 40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597" h="4082876">
                <a:moveTo>
                  <a:pt x="0" y="0"/>
                </a:moveTo>
                <a:lnTo>
                  <a:pt x="1858597" y="0"/>
                </a:lnTo>
                <a:lnTo>
                  <a:pt x="1858597" y="4082876"/>
                </a:lnTo>
                <a:lnTo>
                  <a:pt x="0" y="4082876"/>
                </a:lnTo>
                <a:close/>
              </a:path>
            </a:pathLst>
          </a:cu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5301499-2839-44E4-82F5-A77061C0D481}"/>
              </a:ext>
            </a:extLst>
          </p:cNvPr>
          <p:cNvSpPr txBox="1"/>
          <p:nvPr/>
        </p:nvSpPr>
        <p:spPr>
          <a:xfrm>
            <a:off x="7488122" y="5080495"/>
            <a:ext cx="1873297" cy="9541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정우성</a:t>
            </a:r>
            <a:endParaRPr lang="en-US" altLang="ko-KR" sz="2000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기능구현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파이프라인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CAE08B3-C01F-48D3-9604-5C94B4719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r="26785"/>
          <a:stretch>
            <a:fillRect/>
          </a:stretch>
        </p:blipFill>
        <p:spPr>
          <a:xfrm>
            <a:off x="5153714" y="1547831"/>
            <a:ext cx="1858597" cy="4137125"/>
          </a:xfrm>
          <a:custGeom>
            <a:avLst/>
            <a:gdLst>
              <a:gd name="connsiteX0" fmla="*/ 0 w 1858597"/>
              <a:gd name="connsiteY0" fmla="*/ 0 h 4137125"/>
              <a:gd name="connsiteX1" fmla="*/ 1858597 w 1858597"/>
              <a:gd name="connsiteY1" fmla="*/ 0 h 4137125"/>
              <a:gd name="connsiteX2" fmla="*/ 1858597 w 1858597"/>
              <a:gd name="connsiteY2" fmla="*/ 4137125 h 4137125"/>
              <a:gd name="connsiteX3" fmla="*/ 0 w 1858597"/>
              <a:gd name="connsiteY3" fmla="*/ 4137125 h 413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597" h="4137125">
                <a:moveTo>
                  <a:pt x="0" y="0"/>
                </a:moveTo>
                <a:lnTo>
                  <a:pt x="1858597" y="0"/>
                </a:lnTo>
                <a:lnTo>
                  <a:pt x="1858597" y="4137125"/>
                </a:lnTo>
                <a:lnTo>
                  <a:pt x="0" y="4137125"/>
                </a:lnTo>
                <a:close/>
              </a:path>
            </a:pathLst>
          </a:cu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188DB40-8751-4A64-BC1C-75005FE444DF}"/>
              </a:ext>
            </a:extLst>
          </p:cNvPr>
          <p:cNvSpPr txBox="1"/>
          <p:nvPr/>
        </p:nvSpPr>
        <p:spPr>
          <a:xfrm>
            <a:off x="5153714" y="5080496"/>
            <a:ext cx="1858597" cy="9541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김종한</a:t>
            </a:r>
            <a:endParaRPr lang="en-US" altLang="ko-KR" sz="2000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데이터베이스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UI/UX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425E106-8596-4540-8C5F-BBE6ADA0F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t="14610" r="31165"/>
          <a:stretch>
            <a:fillRect/>
          </a:stretch>
        </p:blipFill>
        <p:spPr>
          <a:xfrm>
            <a:off x="9830931" y="1547830"/>
            <a:ext cx="1843901" cy="4137125"/>
          </a:xfrm>
          <a:custGeom>
            <a:avLst/>
            <a:gdLst>
              <a:gd name="connsiteX0" fmla="*/ 0 w 1843901"/>
              <a:gd name="connsiteY0" fmla="*/ 0 h 4137125"/>
              <a:gd name="connsiteX1" fmla="*/ 1843901 w 1843901"/>
              <a:gd name="connsiteY1" fmla="*/ 0 h 4137125"/>
              <a:gd name="connsiteX2" fmla="*/ 1843901 w 1843901"/>
              <a:gd name="connsiteY2" fmla="*/ 4137125 h 4137125"/>
              <a:gd name="connsiteX3" fmla="*/ 0 w 1843901"/>
              <a:gd name="connsiteY3" fmla="*/ 4137125 h 413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901" h="4137125">
                <a:moveTo>
                  <a:pt x="0" y="0"/>
                </a:moveTo>
                <a:lnTo>
                  <a:pt x="1843901" y="0"/>
                </a:lnTo>
                <a:lnTo>
                  <a:pt x="1843901" y="4137125"/>
                </a:lnTo>
                <a:lnTo>
                  <a:pt x="0" y="4137125"/>
                </a:lnTo>
                <a:close/>
              </a:path>
            </a:pathLst>
          </a:cu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5A15ED-4936-40CA-A80E-1B082FFB1191}"/>
              </a:ext>
            </a:extLst>
          </p:cNvPr>
          <p:cNvSpPr txBox="1"/>
          <p:nvPr/>
        </p:nvSpPr>
        <p:spPr>
          <a:xfrm>
            <a:off x="9816232" y="5079863"/>
            <a:ext cx="185859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김만서</a:t>
            </a:r>
            <a:endParaRPr lang="en-US" altLang="ko-KR" sz="2000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기능구현</a:t>
            </a:r>
            <a:endParaRPr lang="en-US" altLang="ko-KR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발표</a:t>
            </a:r>
            <a:endParaRPr lang="en-US" altLang="ko-KR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6A125A6-1654-4D2B-9A88-B379311B7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7191" r="41087"/>
          <a:stretch>
            <a:fillRect/>
          </a:stretch>
        </p:blipFill>
        <p:spPr>
          <a:xfrm>
            <a:off x="2794722" y="1523524"/>
            <a:ext cx="1875500" cy="4137125"/>
          </a:xfrm>
          <a:custGeom>
            <a:avLst/>
            <a:gdLst>
              <a:gd name="connsiteX0" fmla="*/ 0 w 1843901"/>
              <a:gd name="connsiteY0" fmla="*/ 0 h 4137125"/>
              <a:gd name="connsiteX1" fmla="*/ 1843901 w 1843901"/>
              <a:gd name="connsiteY1" fmla="*/ 0 h 4137125"/>
              <a:gd name="connsiteX2" fmla="*/ 1843901 w 1843901"/>
              <a:gd name="connsiteY2" fmla="*/ 4137125 h 4137125"/>
              <a:gd name="connsiteX3" fmla="*/ 0 w 1843901"/>
              <a:gd name="connsiteY3" fmla="*/ 4137125 h 413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901" h="4137125">
                <a:moveTo>
                  <a:pt x="0" y="0"/>
                </a:moveTo>
                <a:lnTo>
                  <a:pt x="1843901" y="0"/>
                </a:lnTo>
                <a:lnTo>
                  <a:pt x="1843901" y="4137125"/>
                </a:lnTo>
                <a:lnTo>
                  <a:pt x="0" y="4137125"/>
                </a:lnTo>
                <a:close/>
              </a:path>
            </a:pathLst>
          </a:custGeom>
        </p:spPr>
      </p:pic>
      <p:pic>
        <p:nvPicPr>
          <p:cNvPr id="23" name="그림 22" descr="잔디, 하늘, 야외, 스탠딩이(가) 표시된 사진&#10;&#10;자동 생성된 설명">
            <a:extLst>
              <a:ext uri="{FF2B5EF4-FFF2-40B4-BE49-F238E27FC236}">
                <a16:creationId xmlns:a16="http://schemas.microsoft.com/office/drawing/2014/main" id="{67A0D859-8B47-4B25-D34B-30343EB5A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2" y="1547829"/>
            <a:ext cx="1866800" cy="3828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09D9EE-4CC3-4EC6-8F55-172A00A70D5A}"/>
              </a:ext>
            </a:extLst>
          </p:cNvPr>
          <p:cNvSpPr txBox="1"/>
          <p:nvPr/>
        </p:nvSpPr>
        <p:spPr>
          <a:xfrm>
            <a:off x="2790785" y="5080496"/>
            <a:ext cx="1887118" cy="954107"/>
          </a:xfrm>
          <a:prstGeom prst="rect">
            <a:avLst/>
          </a:prstGeom>
          <a:solidFill>
            <a:srgbClr val="1BED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안성찬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기능구현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UI/UX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C68BC0-B962-4C1E-BACB-71B2D6C868CB}"/>
              </a:ext>
            </a:extLst>
          </p:cNvPr>
          <p:cNvSpPr txBox="1"/>
          <p:nvPr/>
        </p:nvSpPr>
        <p:spPr>
          <a:xfrm>
            <a:off x="466513" y="5080496"/>
            <a:ext cx="1879505" cy="954107"/>
          </a:xfrm>
          <a:prstGeom prst="rect">
            <a:avLst/>
          </a:prstGeom>
          <a:solidFill>
            <a:srgbClr val="1BED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D1E2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조수환</a:t>
            </a:r>
            <a:endParaRPr lang="en-US" altLang="ko-KR" sz="2000" b="1" dirty="0">
              <a:solidFill>
                <a:srgbClr val="1D1E2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리더</a:t>
            </a:r>
            <a:endParaRPr lang="en-US" altLang="ko-KR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 err="1">
                <a:solidFill>
                  <a:srgbClr val="3C3F4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백엔드</a:t>
            </a:r>
            <a:endParaRPr lang="ko-KR" altLang="en-US" b="1" dirty="0">
              <a:solidFill>
                <a:srgbClr val="3C3F4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D4D7367-3E10-0AB1-4A48-E29E3EBA5BAC}"/>
              </a:ext>
            </a:extLst>
          </p:cNvPr>
          <p:cNvGrpSpPr/>
          <p:nvPr/>
        </p:nvGrpSpPr>
        <p:grpSpPr>
          <a:xfrm>
            <a:off x="197562" y="1277355"/>
            <a:ext cx="543220" cy="543220"/>
            <a:chOff x="197172" y="1282499"/>
            <a:chExt cx="543220" cy="54322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BDBF642-3EB7-4E0A-BE8D-42D230EF7665}"/>
                </a:ext>
              </a:extLst>
            </p:cNvPr>
            <p:cNvSpPr/>
            <p:nvPr/>
          </p:nvSpPr>
          <p:spPr>
            <a:xfrm>
              <a:off x="197172" y="1282499"/>
              <a:ext cx="543220" cy="543220"/>
            </a:xfrm>
            <a:prstGeom prst="ellipse">
              <a:avLst/>
            </a:prstGeom>
            <a:solidFill>
              <a:srgbClr val="1BE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4B982655-6AA8-43C9-9DDE-36B738F3A0BE}"/>
                </a:ext>
              </a:extLst>
            </p:cNvPr>
            <p:cNvSpPr/>
            <p:nvPr/>
          </p:nvSpPr>
          <p:spPr>
            <a:xfrm>
              <a:off x="390354" y="1441450"/>
              <a:ext cx="170240" cy="17383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B6E7DD3-ED94-48A7-AB89-67F4685BFDF9}"/>
                </a:ext>
              </a:extLst>
            </p:cNvPr>
            <p:cNvSpPr/>
            <p:nvPr/>
          </p:nvSpPr>
          <p:spPr>
            <a:xfrm>
              <a:off x="321442" y="1469232"/>
              <a:ext cx="105361" cy="173831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5534F674-E4E9-4CE8-AA15-05F3004AB2FC}"/>
                </a:ext>
              </a:extLst>
            </p:cNvPr>
            <p:cNvSpPr/>
            <p:nvPr/>
          </p:nvSpPr>
          <p:spPr>
            <a:xfrm>
              <a:off x="524144" y="1469232"/>
              <a:ext cx="105360" cy="173831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BB2DD4A-6295-4B48-A2A9-8E9A044CD399}"/>
                </a:ext>
              </a:extLst>
            </p:cNvPr>
            <p:cNvSpPr/>
            <p:nvPr/>
          </p:nvSpPr>
          <p:spPr>
            <a:xfrm>
              <a:off x="366861" y="1554109"/>
              <a:ext cx="220662" cy="88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59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BB92CC2-6347-42C6-8CEF-CD2C4390FE21}"/>
              </a:ext>
            </a:extLst>
          </p:cNvPr>
          <p:cNvSpPr txBox="1"/>
          <p:nvPr/>
        </p:nvSpPr>
        <p:spPr>
          <a:xfrm>
            <a:off x="3956338" y="1575885"/>
            <a:ext cx="42793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Intro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(</a:t>
            </a:r>
            <a:r>
              <a:rPr lang="ko-KR" altLang="en-US" sz="5400" b="1" dirty="0">
                <a:solidFill>
                  <a:schemeClr val="bg1"/>
                </a:solidFill>
              </a:rPr>
              <a:t>문제정의</a:t>
            </a:r>
            <a:r>
              <a:rPr lang="en-US" altLang="ko-KR" sz="5400" b="1" dirty="0">
                <a:solidFill>
                  <a:schemeClr val="bg1"/>
                </a:solidFill>
              </a:rPr>
              <a:t>)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FEE95C3-B40D-4662-BAEE-FC41E4432971}"/>
              </a:ext>
            </a:extLst>
          </p:cNvPr>
          <p:cNvGrpSpPr/>
          <p:nvPr/>
        </p:nvGrpSpPr>
        <p:grpSpPr>
          <a:xfrm>
            <a:off x="919794" y="2555070"/>
            <a:ext cx="2025308" cy="2025308"/>
            <a:chOff x="1797662" y="2644946"/>
            <a:chExt cx="2025308" cy="202530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AF0430E-6EEE-4929-ACF3-F130CEB1C595}"/>
                </a:ext>
              </a:extLst>
            </p:cNvPr>
            <p:cNvSpPr/>
            <p:nvPr/>
          </p:nvSpPr>
          <p:spPr>
            <a:xfrm>
              <a:off x="1797662" y="2644946"/>
              <a:ext cx="2025308" cy="202530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1CC52F4-50B0-47B9-B9AF-B8842969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854" y="2947481"/>
              <a:ext cx="1413883" cy="1413883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76BEB-2DC5-4671-A96E-97D64B5689CF}"/>
              </a:ext>
            </a:extLst>
          </p:cNvPr>
          <p:cNvGrpSpPr/>
          <p:nvPr/>
        </p:nvGrpSpPr>
        <p:grpSpPr>
          <a:xfrm>
            <a:off x="5921126" y="2534018"/>
            <a:ext cx="3058150" cy="2025308"/>
            <a:chOff x="4054158" y="2947481"/>
            <a:chExt cx="3058150" cy="202530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7ABC59-285E-4A97-BAE6-BF5162E92AF3}"/>
                </a:ext>
              </a:extLst>
            </p:cNvPr>
            <p:cNvSpPr/>
            <p:nvPr/>
          </p:nvSpPr>
          <p:spPr>
            <a:xfrm>
              <a:off x="4570579" y="2947481"/>
              <a:ext cx="2025308" cy="202530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F6F3BC9-5777-4919-B7AC-99BCB657E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58" y="3004463"/>
              <a:ext cx="3058150" cy="1911344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B570A-99FA-4E95-A621-6710A3F9E90E}"/>
              </a:ext>
            </a:extLst>
          </p:cNvPr>
          <p:cNvGrpSpPr/>
          <p:nvPr/>
        </p:nvGrpSpPr>
        <p:grpSpPr>
          <a:xfrm>
            <a:off x="3678671" y="2534018"/>
            <a:ext cx="2025308" cy="2025308"/>
            <a:chOff x="5553546" y="1108721"/>
            <a:chExt cx="2025308" cy="202530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E47F85-A9EE-406A-8402-A423D02F75F5}"/>
                </a:ext>
              </a:extLst>
            </p:cNvPr>
            <p:cNvSpPr/>
            <p:nvPr/>
          </p:nvSpPr>
          <p:spPr>
            <a:xfrm>
              <a:off x="5553546" y="1108721"/>
              <a:ext cx="2025308" cy="202530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내용 개체 틀 4">
              <a:extLst>
                <a:ext uri="{FF2B5EF4-FFF2-40B4-BE49-F238E27FC236}">
                  <a16:creationId xmlns:a16="http://schemas.microsoft.com/office/drawing/2014/main" id="{EE9494D6-4ACD-4AB4-9914-07856AB3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685" y="1383860"/>
              <a:ext cx="1475030" cy="147503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DC463E-4B17-4470-A992-C6BDBF2DA6C9}"/>
              </a:ext>
            </a:extLst>
          </p:cNvPr>
          <p:cNvGrpSpPr/>
          <p:nvPr/>
        </p:nvGrpSpPr>
        <p:grpSpPr>
          <a:xfrm>
            <a:off x="9196424" y="2534731"/>
            <a:ext cx="2025308" cy="2025308"/>
            <a:chOff x="8042838" y="3004463"/>
            <a:chExt cx="2025308" cy="202530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3444FD5-DD7A-43EB-B594-CFACC4EF292F}"/>
                </a:ext>
              </a:extLst>
            </p:cNvPr>
            <p:cNvSpPr/>
            <p:nvPr/>
          </p:nvSpPr>
          <p:spPr>
            <a:xfrm>
              <a:off x="8042838" y="3004463"/>
              <a:ext cx="2025308" cy="202530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2440A1C-71F5-47E7-813C-8EA05109C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865" y="3396490"/>
              <a:ext cx="1241254" cy="1241254"/>
            </a:xfrm>
            <a:prstGeom prst="rect">
              <a:avLst/>
            </a:prstGeom>
          </p:spPr>
        </p:pic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947F3DD-4115-45D3-B33A-B256670618A1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71209" y="4283779"/>
            <a:ext cx="545184" cy="580051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3EA4BA-1CE9-42E7-B73E-FBF173DBDFF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71210" y="4858306"/>
            <a:ext cx="545182" cy="691422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C9D1664-170D-43C2-BA1E-30DD2EC98360}"/>
              </a:ext>
            </a:extLst>
          </p:cNvPr>
          <p:cNvSpPr/>
          <p:nvPr/>
        </p:nvSpPr>
        <p:spPr>
          <a:xfrm>
            <a:off x="1216392" y="5259703"/>
            <a:ext cx="2737417" cy="580050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 w="3175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500 hours / min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EAE2F24-F9E6-4D48-BAC0-03FB56AE7F4B}"/>
              </a:ext>
            </a:extLst>
          </p:cNvPr>
          <p:cNvSpPr/>
          <p:nvPr/>
        </p:nvSpPr>
        <p:spPr>
          <a:xfrm>
            <a:off x="2945102" y="1406619"/>
            <a:ext cx="2758877" cy="527355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 w="3175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6,000 tweets / sec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E62820-DD11-4B8F-A475-BA4C63C83C61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03979" y="1670297"/>
            <a:ext cx="141565" cy="677616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D6DF0F2-C547-439C-BE10-314D1498923D}"/>
              </a:ext>
            </a:extLst>
          </p:cNvPr>
          <p:cNvCxnSpPr>
            <a:cxnSpLocks/>
            <a:endCxn id="47" idx="7"/>
          </p:cNvCxnSpPr>
          <p:nvPr/>
        </p:nvCxnSpPr>
        <p:spPr>
          <a:xfrm flipH="1">
            <a:off x="5407380" y="2324181"/>
            <a:ext cx="438164" cy="506436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DECF061-013A-42D6-AA9F-C33E6444F1B1}"/>
              </a:ext>
            </a:extLst>
          </p:cNvPr>
          <p:cNvSpPr/>
          <p:nvPr/>
        </p:nvSpPr>
        <p:spPr>
          <a:xfrm>
            <a:off x="5800800" y="5144088"/>
            <a:ext cx="2805416" cy="549789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 w="3175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95,000 photos / sec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0595880-1CAA-44DA-9FEE-AC9D30561D75}"/>
              </a:ext>
            </a:extLst>
          </p:cNvPr>
          <p:cNvCxnSpPr>
            <a:cxnSpLocks/>
          </p:cNvCxnSpPr>
          <p:nvPr/>
        </p:nvCxnSpPr>
        <p:spPr>
          <a:xfrm>
            <a:off x="8462855" y="3611066"/>
            <a:ext cx="483220" cy="821804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5F0D7B-4646-47EA-8582-AB9D38CDD7BA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8606216" y="4432870"/>
            <a:ext cx="324100" cy="986113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0B4A04B-AD45-4838-B69D-EF530666F76D}"/>
              </a:ext>
            </a:extLst>
          </p:cNvPr>
          <p:cNvCxnSpPr>
            <a:cxnSpLocks/>
          </p:cNvCxnSpPr>
          <p:nvPr/>
        </p:nvCxnSpPr>
        <p:spPr>
          <a:xfrm>
            <a:off x="10220271" y="2076508"/>
            <a:ext cx="0" cy="477415"/>
          </a:xfrm>
          <a:prstGeom prst="line">
            <a:avLst/>
          </a:prstGeom>
          <a:ln w="3175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47DC08E-2A55-44F0-9D66-8DC1D974E97A}"/>
              </a:ext>
            </a:extLst>
          </p:cNvPr>
          <p:cNvSpPr/>
          <p:nvPr/>
        </p:nvSpPr>
        <p:spPr>
          <a:xfrm>
            <a:off x="9356651" y="1550029"/>
            <a:ext cx="1296354" cy="527355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 w="31750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???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DC34BA-128F-4859-86C8-DB29C981C161}"/>
              </a:ext>
            </a:extLst>
          </p:cNvPr>
          <p:cNvSpPr txBox="1"/>
          <p:nvPr/>
        </p:nvSpPr>
        <p:spPr>
          <a:xfrm>
            <a:off x="7375077" y="6103437"/>
            <a:ext cx="474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YouTube Press Statistics (</a:t>
            </a:r>
            <a:r>
              <a:rPr lang="en-US" altLang="ko-KR" sz="800" b="0" i="0" u="sng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https://www.youtube.com/about/press/</a:t>
            </a:r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)</a:t>
            </a:r>
          </a:p>
          <a:p>
            <a:pPr algn="r"/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Internet Live Stats (</a:t>
            </a:r>
            <a:r>
              <a:rPr lang="en-US" altLang="ko-KR" sz="800" b="0" i="0" u="sng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https://www.internetlivestats.com/twitter-statistics/</a:t>
            </a:r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)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Söhne"/>
            </a:endParaRPr>
          </a:p>
          <a:p>
            <a:pPr algn="r"/>
            <a:r>
              <a:rPr lang="en-US" altLang="ko-KR" sz="8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Brandwatch</a:t>
            </a:r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Blog (</a:t>
            </a:r>
            <a:r>
              <a:rPr lang="en-US" altLang="ko-KR" sz="800" b="0" i="0" u="sng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https://www.brandwatch.com/blog/instagram-stats/</a:t>
            </a:r>
            <a:r>
              <a:rPr lang="en-US" altLang="ko-KR" sz="8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)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40250CD-B74A-470A-AC1E-4FF21EA723E8}"/>
              </a:ext>
            </a:extLst>
          </p:cNvPr>
          <p:cNvSpPr/>
          <p:nvPr/>
        </p:nvSpPr>
        <p:spPr>
          <a:xfrm>
            <a:off x="652765" y="4821873"/>
            <a:ext cx="88106" cy="87756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47718C9-55F1-4458-8D16-4E3DFBF708DD}"/>
              </a:ext>
            </a:extLst>
          </p:cNvPr>
          <p:cNvSpPr/>
          <p:nvPr/>
        </p:nvSpPr>
        <p:spPr>
          <a:xfrm>
            <a:off x="5800800" y="2280303"/>
            <a:ext cx="88106" cy="87756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83EC46D-4CC1-413A-A779-41C271DBC8B0}"/>
              </a:ext>
            </a:extLst>
          </p:cNvPr>
          <p:cNvSpPr/>
          <p:nvPr/>
        </p:nvSpPr>
        <p:spPr>
          <a:xfrm>
            <a:off x="8886753" y="4374031"/>
            <a:ext cx="88106" cy="87756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9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75802076-688F-4A5D-82B5-B9B225ADC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429332"/>
              </p:ext>
            </p:extLst>
          </p:nvPr>
        </p:nvGraphicFramePr>
        <p:xfrm>
          <a:off x="1803400" y="1561600"/>
          <a:ext cx="856237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D6D581D-9978-424E-BB1B-208C5CBE6006}"/>
              </a:ext>
            </a:extLst>
          </p:cNvPr>
          <p:cNvSpPr txBox="1"/>
          <p:nvPr/>
        </p:nvSpPr>
        <p:spPr>
          <a:xfrm>
            <a:off x="7375077" y="6446337"/>
            <a:ext cx="47440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경찰통계자료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사이버수사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(https://www.police.go.kr/www/open/publice/publice0204.jsp)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2968E-0758-4E4D-B0DF-DF24003468E8}"/>
              </a:ext>
            </a:extLst>
          </p:cNvPr>
          <p:cNvSpPr txBox="1"/>
          <p:nvPr/>
        </p:nvSpPr>
        <p:spPr>
          <a:xfrm>
            <a:off x="2576269" y="795139"/>
            <a:ext cx="7039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연도별 사이버명예훼손모욕 발생건수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E695FC-0A67-4FB9-B773-31B16B1AFCD4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V="1">
            <a:off x="3222583" y="3501872"/>
            <a:ext cx="1630131" cy="33459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2466B1-C3E3-4E22-B33D-F94660632A80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 flipV="1">
            <a:off x="4852714" y="3419879"/>
            <a:ext cx="1452165" cy="8199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89EFD2-E467-48E7-9476-D5877366B39E}"/>
              </a:ext>
            </a:extLst>
          </p:cNvPr>
          <p:cNvCxnSpPr>
            <a:cxnSpLocks/>
            <a:stCxn id="64" idx="2"/>
            <a:endCxn id="68" idx="6"/>
          </p:cNvCxnSpPr>
          <p:nvPr/>
        </p:nvCxnSpPr>
        <p:spPr>
          <a:xfrm flipV="1">
            <a:off x="6304879" y="3084332"/>
            <a:ext cx="1672340" cy="33554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4B3AA8-30F2-484A-81CE-188089951B6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7901267" y="1781176"/>
            <a:ext cx="1628496" cy="133461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4F5084D-5DE8-4D7B-99AD-9F311274F538}"/>
              </a:ext>
            </a:extLst>
          </p:cNvPr>
          <p:cNvSpPr/>
          <p:nvPr/>
        </p:nvSpPr>
        <p:spPr>
          <a:xfrm>
            <a:off x="3222583" y="3791977"/>
            <a:ext cx="88983" cy="889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5CB10DD-4330-4402-844A-231E7C22AAAE}"/>
              </a:ext>
            </a:extLst>
          </p:cNvPr>
          <p:cNvSpPr/>
          <p:nvPr/>
        </p:nvSpPr>
        <p:spPr>
          <a:xfrm>
            <a:off x="4763731" y="3457380"/>
            <a:ext cx="88983" cy="889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00D0CBC-52EF-47FD-9734-3356EBA69E23}"/>
              </a:ext>
            </a:extLst>
          </p:cNvPr>
          <p:cNvSpPr/>
          <p:nvPr/>
        </p:nvSpPr>
        <p:spPr>
          <a:xfrm>
            <a:off x="6304879" y="3375387"/>
            <a:ext cx="88983" cy="889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2FD4713-C0D2-4CA2-B2C9-74459F594030}"/>
              </a:ext>
            </a:extLst>
          </p:cNvPr>
          <p:cNvSpPr/>
          <p:nvPr/>
        </p:nvSpPr>
        <p:spPr>
          <a:xfrm>
            <a:off x="7888236" y="3039840"/>
            <a:ext cx="88983" cy="889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0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E7D97D-3A96-439E-A9D5-A5EDA61CDF74}"/>
              </a:ext>
            </a:extLst>
          </p:cNvPr>
          <p:cNvGrpSpPr/>
          <p:nvPr/>
        </p:nvGrpSpPr>
        <p:grpSpPr>
          <a:xfrm>
            <a:off x="1306434" y="2344631"/>
            <a:ext cx="9579133" cy="2168738"/>
            <a:chOff x="1084517" y="2415777"/>
            <a:chExt cx="9579133" cy="216873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3C1DF0-0216-41D5-9106-F12E1447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478" y="2518560"/>
              <a:ext cx="1963172" cy="196317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DB39009-4CBB-4F70-BA8C-872EDC3F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517" y="2415778"/>
              <a:ext cx="2168737" cy="216873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A4F3B28-CBBE-42B1-9CDA-7031EEEA9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497" y="2415777"/>
              <a:ext cx="2168738" cy="216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56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white">
                    <a:lumMod val="50000"/>
                  </a:prstClr>
                </a:solidFill>
              </a:rPr>
              <a:t>SMU &amp; KT AI+X 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선도인재양성프로젝트 중급과정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766081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 err="1">
                  <a:solidFill>
                    <a:prstClr val="white"/>
                  </a:solidFill>
                </a:rPr>
                <a:t>BaggleBaggle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sz="28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835D5-3974-4105-BD7C-054A5A03B88B}"/>
              </a:ext>
            </a:extLst>
          </p:cNvPr>
          <p:cNvSpPr/>
          <p:nvPr/>
        </p:nvSpPr>
        <p:spPr>
          <a:xfrm>
            <a:off x="7176240" y="3327803"/>
            <a:ext cx="417677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53315-B9CF-4470-A00B-D7D6F2CB06DE}"/>
              </a:ext>
            </a:extLst>
          </p:cNvPr>
          <p:cNvSpPr txBox="1"/>
          <p:nvPr/>
        </p:nvSpPr>
        <p:spPr>
          <a:xfrm>
            <a:off x="4087744" y="1551721"/>
            <a:ext cx="4016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200" b="1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바글바글</a:t>
            </a:r>
            <a:r>
              <a:rPr lang="en-US" altLang="ko-KR" sz="7200" b="1" dirty="0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7200" b="1" dirty="0">
              <a:solidFill>
                <a:prstClr val="white">
                  <a:lumMod val="6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4CB1E8-4AF1-4B6D-B370-11E4D19DFB09}"/>
              </a:ext>
            </a:extLst>
          </p:cNvPr>
          <p:cNvSpPr txBox="1"/>
          <p:nvPr/>
        </p:nvSpPr>
        <p:spPr>
          <a:xfrm>
            <a:off x="2530813" y="3567724"/>
            <a:ext cx="71303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r>
              <a:rPr lang="ko-KR" altLang="en-US" sz="4400" dirty="0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르게 </a:t>
            </a:r>
            <a:r>
              <a:rPr lang="ko-KR" altLang="en-US" sz="4400" dirty="0" err="1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</a:t>
            </a:r>
            <a:r>
              <a:rPr lang="ko-KR" altLang="en-US" sz="4400" dirty="0" err="1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쓰고</a:t>
            </a:r>
            <a:endParaRPr lang="en-US" altLang="ko-KR" sz="4400" dirty="0">
              <a:solidFill>
                <a:prstClr val="white">
                  <a:lumMod val="6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4400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r>
              <a:rPr lang="ko-KR" altLang="en-US" sz="4400" dirty="0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르게 </a:t>
            </a:r>
            <a:r>
              <a:rPr lang="ko-KR" altLang="en-US" sz="4400" dirty="0">
                <a:solidFill>
                  <a:srgbClr val="1BE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</a:t>
            </a:r>
            <a:r>
              <a:rPr lang="ko-KR" altLang="en-US" sz="4400" dirty="0">
                <a:solidFill>
                  <a:prstClr val="white">
                    <a:lumMod val="6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</a:t>
            </a:r>
          </a:p>
        </p:txBody>
      </p:sp>
    </p:spTree>
    <p:extLst>
      <p:ext uri="{BB962C8B-B14F-4D97-AF65-F5344CB8AC3E}">
        <p14:creationId xmlns:p14="http://schemas.microsoft.com/office/powerpoint/2010/main" val="11928173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852</Words>
  <Application>Microsoft Office PowerPoint</Application>
  <PresentationFormat>와이드스크린</PresentationFormat>
  <Paragraphs>259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Söhne</vt:lpstr>
      <vt:lpstr>Tmon몬소리 Black</vt:lpstr>
      <vt:lpstr>맑은 고딕</vt:lpstr>
      <vt:lpstr>한컴 고딕</vt:lpstr>
      <vt:lpstr>Arial</vt:lpstr>
      <vt:lpstr>Tisa Offc Serif Pro Thin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 만서</cp:lastModifiedBy>
  <cp:revision>67</cp:revision>
  <dcterms:created xsi:type="dcterms:W3CDTF">2022-10-19T14:18:34Z</dcterms:created>
  <dcterms:modified xsi:type="dcterms:W3CDTF">2023-06-14T11:06:21Z</dcterms:modified>
</cp:coreProperties>
</file>