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3"/>
  </p:notesMasterIdLst>
  <p:handoutMasterIdLst>
    <p:handoutMasterId r:id="rId14"/>
  </p:handoutMasterIdLst>
  <p:sldIdLst>
    <p:sldId id="257" r:id="rId2"/>
    <p:sldId id="336" r:id="rId3"/>
    <p:sldId id="335" r:id="rId4"/>
    <p:sldId id="329" r:id="rId5"/>
    <p:sldId id="330" r:id="rId6"/>
    <p:sldId id="331" r:id="rId7"/>
    <p:sldId id="302" r:id="rId8"/>
    <p:sldId id="322" r:id="rId9"/>
    <p:sldId id="333" r:id="rId10"/>
    <p:sldId id="327" r:id="rId11"/>
    <p:sldId id="328"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le Pegg" initials="K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00"/>
    <a:srgbClr val="CC3300"/>
    <a:srgbClr val="B0E8EE"/>
    <a:srgbClr val="ACEFF2"/>
    <a:srgbClr val="A3FBFB"/>
    <a:srgbClr val="B3FFFF"/>
    <a:srgbClr val="9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1652" autoAdjust="0"/>
  </p:normalViewPr>
  <p:slideViewPr>
    <p:cSldViewPr>
      <p:cViewPr varScale="1">
        <p:scale>
          <a:sx n="67" d="100"/>
          <a:sy n="67" d="100"/>
        </p:scale>
        <p:origin x="-1674" y="-108"/>
      </p:cViewPr>
      <p:guideLst>
        <p:guide orient="horz" pos="2160"/>
        <p:guide pos="2880"/>
      </p:guideLst>
    </p:cSldViewPr>
  </p:slideViewPr>
  <p:outlineViewPr>
    <p:cViewPr>
      <p:scale>
        <a:sx n="33" d="100"/>
        <a:sy n="33" d="100"/>
      </p:scale>
      <p:origin x="0" y="10038"/>
    </p:cViewPr>
  </p:outlineViewPr>
  <p:notesTextViewPr>
    <p:cViewPr>
      <p:scale>
        <a:sx n="1" d="1"/>
        <a:sy n="1" d="1"/>
      </p:scale>
      <p:origin x="0" y="0"/>
    </p:cViewPr>
  </p:notesTextViewPr>
  <p:sorterViewPr>
    <p:cViewPr>
      <p:scale>
        <a:sx n="66" d="100"/>
        <a:sy n="66" d="100"/>
      </p:scale>
      <p:origin x="0" y="312"/>
    </p:cViewPr>
  </p:sorterViewPr>
  <p:notesViewPr>
    <p:cSldViewPr>
      <p:cViewPr varScale="1">
        <p:scale>
          <a:sx n="91" d="100"/>
          <a:sy n="91" d="100"/>
        </p:scale>
        <p:origin x="-37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latin typeface="Calibri" pitchFamily="34"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Calibri" pitchFamily="34" charset="0"/>
              </a:defRPr>
            </a:lvl1pPr>
          </a:lstStyle>
          <a:p>
            <a:pPr>
              <a:defRPr/>
            </a:pPr>
            <a:fld id="{B5831CE1-17A8-4F3B-9B65-E27B3BBC134C}" type="datetimeFigureOut">
              <a:rPr lang="en-US"/>
              <a:pPr>
                <a:defRPr/>
              </a:pPr>
              <a:t>10/7/2014</a:t>
            </a:fld>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ffectLst/>
                <a:latin typeface="Calibri" pitchFamily="34"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Calibri" pitchFamily="34" charset="0"/>
              </a:defRPr>
            </a:lvl1pPr>
          </a:lstStyle>
          <a:p>
            <a:pPr>
              <a:defRPr/>
            </a:pPr>
            <a:fld id="{4AA20762-B0BC-4F6C-AB6D-F1F20C52832D}" type="slidenum">
              <a:rPr lang="en-US"/>
              <a:pPr>
                <a:defRPr/>
              </a:pPr>
              <a:t>‹#›</a:t>
            </a:fld>
            <a:endParaRPr lang="en-US"/>
          </a:p>
        </p:txBody>
      </p:sp>
    </p:spTree>
    <p:extLst>
      <p:ext uri="{BB962C8B-B14F-4D97-AF65-F5344CB8AC3E}">
        <p14:creationId xmlns:p14="http://schemas.microsoft.com/office/powerpoint/2010/main" val="3143986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effectLst/>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effectLst/>
                <a:latin typeface="+mn-lt"/>
              </a:defRPr>
            </a:lvl1pPr>
          </a:lstStyle>
          <a:p>
            <a:pPr>
              <a:defRPr/>
            </a:pPr>
            <a:fld id="{CAB18B4F-7735-48FF-A6A5-E9D2F03EA567}" type="datetimeFigureOut">
              <a:rPr lang="en-US"/>
              <a:pPr>
                <a:defRPr/>
              </a:pPr>
              <a:t>10/7/2014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effectLst/>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effectLst/>
                <a:latin typeface="+mn-lt"/>
              </a:defRPr>
            </a:lvl1pPr>
          </a:lstStyle>
          <a:p>
            <a:pPr>
              <a:defRPr/>
            </a:pPr>
            <a:fld id="{F1B93510-E418-43D8-86CE-C255CBA06AA6}" type="slidenum">
              <a:rPr lang="en-US"/>
              <a:pPr>
                <a:defRPr/>
              </a:pPr>
              <a:t>‹#›</a:t>
            </a:fld>
            <a:endParaRPr lang="en-US"/>
          </a:p>
        </p:txBody>
      </p:sp>
    </p:spTree>
    <p:extLst>
      <p:ext uri="{BB962C8B-B14F-4D97-AF65-F5344CB8AC3E}">
        <p14:creationId xmlns:p14="http://schemas.microsoft.com/office/powerpoint/2010/main" val="901814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E1AEE8-9863-4C65-989B-7E67404B65D4}" type="slidenum">
              <a:rPr lang="en-US">
                <a:solidFill>
                  <a:srgbClr val="000000"/>
                </a:solidFill>
              </a:rPr>
              <a:pPr fontAlgn="base">
                <a:spcBef>
                  <a:spcPct val="0"/>
                </a:spcBef>
                <a:spcAft>
                  <a:spcPct val="0"/>
                </a:spcAft>
                <a:defRPr/>
              </a:pPr>
              <a:t>1</a:t>
            </a:fld>
            <a:endParaRPr lang="en-US"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10/18/2012</a:t>
            </a: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1294EE1-A384-4B58-8734-6903AEC61F91}" type="slidenum">
              <a:rPr lang="en-US" smtClean="0"/>
              <a:pPr>
                <a:defRPr/>
              </a:pPr>
              <a:t>‹#›</a:t>
            </a:fld>
            <a:endParaRPr lang="en-US"/>
          </a:p>
        </p:txBody>
      </p:sp>
    </p:spTree>
    <p:extLst>
      <p:ext uri="{BB962C8B-B14F-4D97-AF65-F5344CB8AC3E}">
        <p14:creationId xmlns:p14="http://schemas.microsoft.com/office/powerpoint/2010/main" val="24099566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9836" y="267640"/>
            <a:ext cx="8229600" cy="646760"/>
          </a:xfrm>
        </p:spPr>
        <p:txBody>
          <a:bodyPr>
            <a:normAutofit/>
          </a:bodyPr>
          <a:lstStyle>
            <a:lvl1pPr algn="l">
              <a:defRPr sz="2000" baseline="0">
                <a:solidFill>
                  <a:srgbClr val="C00000"/>
                </a:solidFill>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48586" y="1600200"/>
            <a:ext cx="8038214" cy="4525963"/>
          </a:xfrm>
        </p:spPr>
        <p:txBody>
          <a:bodyPr/>
          <a:lstStyle>
            <a:lvl1pPr>
              <a:defRPr sz="1800">
                <a:solidFill>
                  <a:schemeClr val="tx1">
                    <a:lumMod val="75000"/>
                    <a:lumOff val="25000"/>
                  </a:schemeClr>
                </a:solidFill>
                <a:latin typeface="Century Gothic" pitchFamily="34" charset="0"/>
              </a:defRPr>
            </a:lvl1pPr>
            <a:lvl2pPr>
              <a:defRPr sz="1600">
                <a:solidFill>
                  <a:schemeClr val="tx1">
                    <a:lumMod val="75000"/>
                    <a:lumOff val="25000"/>
                  </a:schemeClr>
                </a:solidFill>
                <a:latin typeface="Century Gothic" pitchFamily="34" charset="0"/>
              </a:defRPr>
            </a:lvl2pPr>
            <a:lvl3pPr>
              <a:defRPr sz="1400">
                <a:solidFill>
                  <a:schemeClr val="tx1">
                    <a:lumMod val="75000"/>
                    <a:lumOff val="25000"/>
                  </a:schemeClr>
                </a:solidFill>
                <a:latin typeface="Century Gothic" pitchFamily="34" charset="0"/>
              </a:defRPr>
            </a:lvl3pPr>
            <a:lvl4pPr>
              <a:defRPr sz="1400">
                <a:solidFill>
                  <a:schemeClr val="tx1">
                    <a:lumMod val="75000"/>
                    <a:lumOff val="25000"/>
                  </a:schemeClr>
                </a:solidFill>
                <a:latin typeface="Century Gothic" pitchFamily="34" charset="0"/>
              </a:defRPr>
            </a:lvl4pPr>
            <a:lvl5pPr>
              <a:defRPr sz="1400">
                <a:solidFill>
                  <a:schemeClr val="tx1">
                    <a:lumMod val="75000"/>
                    <a:lumOff val="25000"/>
                  </a:schemeClr>
                </a:solidFill>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10/18/2012</a:t>
            </a:r>
            <a:endParaRPr lang="en-US"/>
          </a:p>
        </p:txBody>
      </p:sp>
      <p:sp>
        <p:nvSpPr>
          <p:cNvPr id="6" name="Slide Number Placeholder 5"/>
          <p:cNvSpPr>
            <a:spLocks noGrp="1"/>
          </p:cNvSpPr>
          <p:nvPr>
            <p:ph type="sldNum" sz="quarter" idx="12"/>
          </p:nvPr>
        </p:nvSpPr>
        <p:spPr/>
        <p:txBody>
          <a:bodyPr/>
          <a:lstStyle>
            <a:lvl1pPr>
              <a:defRPr/>
            </a:lvl1pPr>
          </a:lstStyle>
          <a:p>
            <a:pPr>
              <a:defRPr/>
            </a:pPr>
            <a:fld id="{EC31C686-DD22-4725-B05B-418FD9FF1239}" type="slidenum">
              <a:rPr lang="en-US" smtClean="0"/>
              <a:pPr>
                <a:defRPr/>
              </a:pPr>
              <a:t>‹#›</a:t>
            </a:fld>
            <a:endParaRPr lang="en-US"/>
          </a:p>
        </p:txBody>
      </p:sp>
    </p:spTree>
    <p:extLst>
      <p:ext uri="{BB962C8B-B14F-4D97-AF65-F5344CB8AC3E}">
        <p14:creationId xmlns:p14="http://schemas.microsoft.com/office/powerpoint/2010/main" val="155721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4790" y="274639"/>
            <a:ext cx="8102009" cy="671660"/>
          </a:xfrm>
        </p:spPr>
        <p:txBody>
          <a:bodyPr>
            <a:normAutofit/>
          </a:bodyPr>
          <a:lstStyle>
            <a:lvl1pPr algn="l">
              <a:defRPr sz="2000" baseline="0">
                <a:solidFill>
                  <a:srgbClr val="C00000"/>
                </a:solidFill>
                <a:latin typeface="Century Gothic" pitchFamily="34" charset="0"/>
              </a:defRPr>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smtClean="0"/>
              <a:t>10/18/2012</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91CBED-606D-418B-86EA-B5C984E2BA82}" type="slidenum">
              <a:rPr lang="en-US" smtClean="0"/>
              <a:pPr>
                <a:defRPr/>
              </a:pPr>
              <a:t>‹#›</a:t>
            </a:fld>
            <a:endParaRPr lang="en-US"/>
          </a:p>
        </p:txBody>
      </p:sp>
    </p:spTree>
    <p:extLst>
      <p:ext uri="{BB962C8B-B14F-4D97-AF65-F5344CB8AC3E}">
        <p14:creationId xmlns:p14="http://schemas.microsoft.com/office/powerpoint/2010/main" val="2755145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ＭＳ Ｐゴシック" pitchFamily="34" charset="-128"/>
                <a:cs typeface="+mn-cs"/>
              </a:defRPr>
            </a:lvl1pPr>
          </a:lstStyle>
          <a:p>
            <a:pPr>
              <a:defRPr/>
            </a:pPr>
            <a:r>
              <a:rPr lang="en-US" smtClean="0"/>
              <a:t>10/18/2012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ＭＳ Ｐゴシック" pitchFamily="34" charset="-128"/>
                <a:cs typeface="+mn-cs"/>
              </a:defRPr>
            </a:lvl1pPr>
          </a:lstStyle>
          <a:p>
            <a:pPr>
              <a:defRPr/>
            </a:pPr>
            <a:fld id="{91294EE1-A384-4B58-8734-6903AEC61F91}" type="slidenum">
              <a:rPr lang="en-US" smtClean="0"/>
              <a:pPr>
                <a:defRPr/>
              </a:pPr>
              <a:t>‹#›</a:t>
            </a:fld>
            <a:endParaRPr lang="en-US"/>
          </a:p>
        </p:txBody>
      </p:sp>
      <p:pic>
        <p:nvPicPr>
          <p:cNvPr id="1031" name="Picture 6" descr="inside page final.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979613" y="1268413"/>
            <a:ext cx="2478087" cy="368300"/>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endParaRPr lang="en-US" sz="1200" dirty="0">
              <a:solidFill>
                <a:prstClr val="white"/>
              </a:solidFill>
              <a:latin typeface="Frutiger LT Std 47 Light Cn"/>
              <a:cs typeface="Frutiger LT Std 47 Light Cn"/>
            </a:endParaRPr>
          </a:p>
        </p:txBody>
      </p:sp>
      <p:sp>
        <p:nvSpPr>
          <p:cNvPr id="9" name="Subtitle 2"/>
          <p:cNvSpPr txBox="1">
            <a:spLocks/>
          </p:cNvSpPr>
          <p:nvPr/>
        </p:nvSpPr>
        <p:spPr>
          <a:xfrm>
            <a:off x="1423988" y="3346450"/>
            <a:ext cx="6400800" cy="1752600"/>
          </a:xfrm>
          <a:prstGeom prst="rect">
            <a:avLst/>
          </a:prstGeom>
        </p:spPr>
        <p:txBody>
          <a:bodyP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defRPr/>
            </a:pPr>
            <a:endParaRPr lang="en-US" sz="2400" dirty="0">
              <a:solidFill>
                <a:prstClr val="black">
                  <a:tint val="75000"/>
                </a:prstClr>
              </a:solidFill>
              <a:latin typeface="Frutiger LT Std 47 Light Cn"/>
              <a:cs typeface="Frutiger LT Std 47 Light Cn"/>
            </a:endParaRPr>
          </a:p>
        </p:txBody>
      </p:sp>
      <p:sp>
        <p:nvSpPr>
          <p:cNvPr id="1034" name="Date Placeholder 8"/>
          <p:cNvSpPr txBox="1">
            <a:spLocks/>
          </p:cNvSpPr>
          <p:nvPr/>
        </p:nvSpPr>
        <p:spPr bwMode="auto">
          <a:xfrm>
            <a:off x="457200" y="6494463"/>
            <a:ext cx="2133600" cy="365125"/>
          </a:xfrm>
          <a:prstGeom prst="rect">
            <a:avLst/>
          </a:prstGeom>
          <a:noFill/>
          <a:ln>
            <a:noFill/>
          </a:ln>
          <a:extLst/>
        </p:spPr>
        <p:txBody>
          <a:bodyPr anchor="ctr"/>
          <a:lstStyle>
            <a:lvl1pPr eaLnBrk="0" hangingPunct="0">
              <a:defRPr sz="2400">
                <a:solidFill>
                  <a:schemeClr val="tx1"/>
                </a:solidFill>
                <a:latin typeface="Calibri" pitchFamily="34" charset="0"/>
                <a:ea typeface="ＭＳ Ｐゴシック" pitchFamily="34" charset="-128"/>
              </a:defRPr>
            </a:lvl1pPr>
            <a:lvl2pPr marL="37931725" indent="-37474525" eaLnBrk="0" hangingPunct="0">
              <a:defRPr sz="2400">
                <a:solidFill>
                  <a:schemeClr val="tx1"/>
                </a:solidFill>
                <a:latin typeface="Calibri" pitchFamily="34" charset="0"/>
                <a:ea typeface="ＭＳ Ｐゴシック" pitchFamily="34" charset="-128"/>
              </a:defRPr>
            </a:lvl2pPr>
            <a:lvl3pPr eaLnBrk="0" hangingPunct="0">
              <a:defRPr sz="2400">
                <a:solidFill>
                  <a:schemeClr val="tx1"/>
                </a:solidFill>
                <a:latin typeface="Calibri" pitchFamily="34" charset="0"/>
                <a:ea typeface="ＭＳ Ｐゴシック" pitchFamily="34" charset="-128"/>
              </a:defRPr>
            </a:lvl3pPr>
            <a:lvl4pPr eaLnBrk="0" hangingPunct="0">
              <a:defRPr sz="2400">
                <a:solidFill>
                  <a:schemeClr val="tx1"/>
                </a:solidFill>
                <a:latin typeface="Calibri" pitchFamily="34" charset="0"/>
                <a:ea typeface="ＭＳ Ｐゴシック" pitchFamily="34" charset="-128"/>
              </a:defRPr>
            </a:lvl4pPr>
            <a:lvl5pPr eaLnBrk="0" hangingPunct="0">
              <a:defRPr sz="2400">
                <a:solidFill>
                  <a:schemeClr val="tx1"/>
                </a:solidFill>
                <a:latin typeface="Calibri"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defTabSz="457200" eaLnBrk="1" fontAlgn="base" hangingPunct="1">
              <a:spcBef>
                <a:spcPct val="0"/>
              </a:spcBef>
              <a:spcAft>
                <a:spcPct val="0"/>
              </a:spcAft>
              <a:defRPr/>
            </a:pPr>
            <a:fld id="{5D837F76-DAFC-4649-AA17-80C8CA2870C3}" type="datetime1">
              <a:rPr lang="en-US" sz="1200" smtClean="0">
                <a:solidFill>
                  <a:srgbClr val="595959"/>
                </a:solidFill>
              </a:rPr>
              <a:pPr defTabSz="457200" eaLnBrk="1" fontAlgn="base" hangingPunct="1">
                <a:spcBef>
                  <a:spcPct val="0"/>
                </a:spcBef>
                <a:spcAft>
                  <a:spcPct val="0"/>
                </a:spcAft>
                <a:defRPr/>
              </a:pPr>
              <a:t>10/7/2014</a:t>
            </a:fld>
            <a:endParaRPr lang="en-US" sz="1200" smtClean="0">
              <a:solidFill>
                <a:srgbClr val="595959"/>
              </a:solidFill>
            </a:endParaRPr>
          </a:p>
        </p:txBody>
      </p:sp>
      <p:sp>
        <p:nvSpPr>
          <p:cNvPr id="1035" name="Footer Placeholder 13"/>
          <p:cNvSpPr txBox="1">
            <a:spLocks/>
          </p:cNvSpPr>
          <p:nvPr/>
        </p:nvSpPr>
        <p:spPr bwMode="auto">
          <a:xfrm>
            <a:off x="3124200" y="6494463"/>
            <a:ext cx="2895600" cy="365125"/>
          </a:xfrm>
          <a:prstGeom prst="rect">
            <a:avLst/>
          </a:prstGeom>
          <a:noFill/>
          <a:ln>
            <a:noFill/>
          </a:ln>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defTabSz="457200" fontAlgn="base">
              <a:spcBef>
                <a:spcPct val="0"/>
              </a:spcBef>
              <a:spcAft>
                <a:spcPct val="0"/>
              </a:spcAft>
              <a:defRPr/>
            </a:pPr>
            <a:r>
              <a:rPr lang="en-US" sz="1200" smtClean="0">
                <a:solidFill>
                  <a:srgbClr val="595959"/>
                </a:solidFill>
              </a:rPr>
              <a:t>Proprietary &amp; Confidential </a:t>
            </a:r>
          </a:p>
        </p:txBody>
      </p:sp>
      <p:sp>
        <p:nvSpPr>
          <p:cNvPr id="1036" name="Slide Number Placeholder 11"/>
          <p:cNvSpPr txBox="1">
            <a:spLocks/>
          </p:cNvSpPr>
          <p:nvPr/>
        </p:nvSpPr>
        <p:spPr bwMode="auto">
          <a:xfrm>
            <a:off x="8677275" y="6503988"/>
            <a:ext cx="344488" cy="365125"/>
          </a:xfrm>
          <a:prstGeom prst="rect">
            <a:avLst/>
          </a:prstGeom>
          <a:noFill/>
          <a:ln>
            <a:noFill/>
          </a:ln>
          <a:extLst/>
        </p:spPr>
        <p:txBody>
          <a:bodyPr anchor="ctr"/>
          <a:lstStyle>
            <a:lvl1pPr eaLnBrk="0" hangingPunct="0">
              <a:defRPr sz="2400">
                <a:solidFill>
                  <a:schemeClr val="tx1"/>
                </a:solidFill>
                <a:latin typeface="Calibri" pitchFamily="34" charset="0"/>
                <a:ea typeface="ＭＳ Ｐゴシック" pitchFamily="34" charset="-128"/>
              </a:defRPr>
            </a:lvl1pPr>
            <a:lvl2pPr marL="37931725" indent="-37474525" eaLnBrk="0" hangingPunct="0">
              <a:defRPr sz="2400">
                <a:solidFill>
                  <a:schemeClr val="tx1"/>
                </a:solidFill>
                <a:latin typeface="Calibri" pitchFamily="34" charset="0"/>
                <a:ea typeface="ＭＳ Ｐゴシック" pitchFamily="34" charset="-128"/>
              </a:defRPr>
            </a:lvl2pPr>
            <a:lvl3pPr eaLnBrk="0" hangingPunct="0">
              <a:defRPr sz="2400">
                <a:solidFill>
                  <a:schemeClr val="tx1"/>
                </a:solidFill>
                <a:latin typeface="Calibri" pitchFamily="34" charset="0"/>
                <a:ea typeface="ＭＳ Ｐゴシック" pitchFamily="34" charset="-128"/>
              </a:defRPr>
            </a:lvl3pPr>
            <a:lvl4pPr eaLnBrk="0" hangingPunct="0">
              <a:defRPr sz="2400">
                <a:solidFill>
                  <a:schemeClr val="tx1"/>
                </a:solidFill>
                <a:latin typeface="Calibri" pitchFamily="34" charset="0"/>
                <a:ea typeface="ＭＳ Ｐゴシック" pitchFamily="34" charset="-128"/>
              </a:defRPr>
            </a:lvl4pPr>
            <a:lvl5pPr eaLnBrk="0" hangingPunct="0">
              <a:defRPr sz="2400">
                <a:solidFill>
                  <a:schemeClr val="tx1"/>
                </a:solidFill>
                <a:latin typeface="Calibri"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defTabSz="457200" eaLnBrk="1" fontAlgn="base" hangingPunct="1">
              <a:spcBef>
                <a:spcPct val="0"/>
              </a:spcBef>
              <a:spcAft>
                <a:spcPct val="0"/>
              </a:spcAft>
              <a:defRPr/>
            </a:pPr>
            <a:fld id="{28CE8BB2-D0A9-4661-AFF3-2DA281603ABB}" type="slidenum">
              <a:rPr lang="en-US" sz="900" smtClean="0">
                <a:solidFill>
                  <a:prstClr val="white"/>
                </a:solidFill>
                <a:latin typeface="Century Gothic" pitchFamily="34" charset="0"/>
              </a:rPr>
              <a:pPr algn="ctr" defTabSz="457200" eaLnBrk="1" fontAlgn="base" hangingPunct="1">
                <a:spcBef>
                  <a:spcPct val="0"/>
                </a:spcBef>
                <a:spcAft>
                  <a:spcPct val="0"/>
                </a:spcAft>
                <a:defRPr/>
              </a:pPr>
              <a:t>‹#›</a:t>
            </a:fld>
            <a:endParaRPr lang="en-US" sz="900" smtClean="0">
              <a:solidFill>
                <a:prstClr val="white"/>
              </a:solidFill>
              <a:latin typeface="Century Gothic" pitchFamily="34" charset="0"/>
            </a:endParaRPr>
          </a:p>
        </p:txBody>
      </p:sp>
    </p:spTree>
    <p:extLst>
      <p:ext uri="{BB962C8B-B14F-4D97-AF65-F5344CB8AC3E}">
        <p14:creationId xmlns:p14="http://schemas.microsoft.com/office/powerpoint/2010/main" val="116923960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www.iconarchive.com/show/red-orb-alphabet-icons-by-iconarchive/Number-1-icon.html" TargetMode="External"/><Relationship Id="rId1" Type="http://schemas.openxmlformats.org/officeDocument/2006/relationships/slideLayout" Target="../slideLayouts/slideLayout2.xml"/><Relationship Id="rId6" Type="http://schemas.openxmlformats.org/officeDocument/2006/relationships/hyperlink" Target="http://www.iconarchive.com/show/red-orb-alphabet-icons-by-iconarchive/Number-3-icon.html" TargetMode="External"/><Relationship Id="rId5" Type="http://schemas.openxmlformats.org/officeDocument/2006/relationships/image" Target="../media/image4.png"/><Relationship Id="rId4" Type="http://schemas.openxmlformats.org/officeDocument/2006/relationships/hyperlink" Target="http://www.iconarchive.com/show/red-orb-alphabet-icons-by-iconarchive/Number-2-ic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8.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9.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 y="0"/>
            <a:ext cx="9182100" cy="6858000"/>
          </a:xfrm>
          <a:prstGeom prst="rect">
            <a:avLst/>
          </a:prstGeom>
          <a:solidFill>
            <a:schemeClr val="bg1"/>
          </a:solidFill>
          <a:ln w="9525" algn="ctr">
            <a:noFill/>
            <a:miter lim="800000"/>
            <a:headEnd/>
            <a:tailEnd/>
          </a:ln>
          <a:effectLst>
            <a:outerShdw dist="23000" dir="5400000" rotWithShape="0">
              <a:srgbClr val="000000">
                <a:alpha val="34999"/>
              </a:srgbClr>
            </a:outerShdw>
          </a:effectLst>
        </p:spPr>
        <p:txBody>
          <a:bodyPr anchor="ctr"/>
          <a:lstStyle/>
          <a:p>
            <a:pPr algn="ctr">
              <a:defRPr/>
            </a:pPr>
            <a:endParaRPr lang="en-CA" dirty="0">
              <a:solidFill>
                <a:schemeClr val="lt1"/>
              </a:solidFill>
              <a:latin typeface="+mn-lt"/>
            </a:endParaRPr>
          </a:p>
        </p:txBody>
      </p:sp>
      <p:sp>
        <p:nvSpPr>
          <p:cNvPr id="36867" name="Title 1"/>
          <p:cNvSpPr txBox="1">
            <a:spLocks/>
          </p:cNvSpPr>
          <p:nvPr/>
        </p:nvSpPr>
        <p:spPr bwMode="auto">
          <a:xfrm>
            <a:off x="1979613" y="1268413"/>
            <a:ext cx="2478087" cy="368300"/>
          </a:xfrm>
          <a:prstGeom prst="rect">
            <a:avLst/>
          </a:prstGeom>
          <a:noFill/>
          <a:ln w="9525">
            <a:noFill/>
            <a:miter lim="800000"/>
            <a:headEnd/>
            <a:tailEnd/>
          </a:ln>
        </p:spPr>
        <p:txBody>
          <a:bodyPr anchor="ctr"/>
          <a:lstStyle/>
          <a:p>
            <a:pPr defTabSz="457200"/>
            <a:endParaRPr lang="en-US" sz="1200" dirty="0">
              <a:solidFill>
                <a:srgbClr val="FFFFFF"/>
              </a:solidFill>
              <a:latin typeface="Frutiger LT Std 47 Light Cn"/>
              <a:ea typeface="Frutiger LT Std 47 Light Cn"/>
              <a:cs typeface="Frutiger LT Std 47 Light Cn"/>
            </a:endParaRPr>
          </a:p>
        </p:txBody>
      </p:sp>
      <p:sp>
        <p:nvSpPr>
          <p:cNvPr id="36868" name="Text Box 12"/>
          <p:cNvSpPr txBox="1">
            <a:spLocks noChangeArrowheads="1"/>
          </p:cNvSpPr>
          <p:nvPr/>
        </p:nvSpPr>
        <p:spPr bwMode="auto">
          <a:xfrm>
            <a:off x="1965325" y="5065713"/>
            <a:ext cx="184150" cy="366712"/>
          </a:xfrm>
          <a:prstGeom prst="rect">
            <a:avLst/>
          </a:prstGeom>
          <a:noFill/>
          <a:ln w="9525">
            <a:noFill/>
            <a:miter lim="800000"/>
            <a:headEnd/>
            <a:tailEnd/>
          </a:ln>
        </p:spPr>
        <p:txBody>
          <a:bodyPr wrap="none">
            <a:spAutoFit/>
          </a:bodyPr>
          <a:lstStyle/>
          <a:p>
            <a:endParaRPr lang="en-US" dirty="0"/>
          </a:p>
        </p:txBody>
      </p:sp>
      <p:sp>
        <p:nvSpPr>
          <p:cNvPr id="3" name="Rounded Rectangle 2"/>
          <p:cNvSpPr>
            <a:spLocks noChangeArrowheads="1"/>
          </p:cNvSpPr>
          <p:nvPr/>
        </p:nvSpPr>
        <p:spPr bwMode="auto">
          <a:xfrm>
            <a:off x="836613" y="4059238"/>
            <a:ext cx="5286375" cy="1006475"/>
          </a:xfrm>
          <a:prstGeom prst="roundRect">
            <a:avLst>
              <a:gd name="adj" fmla="val 16667"/>
            </a:avLst>
          </a:prstGeom>
          <a:solidFill>
            <a:srgbClr val="C00000"/>
          </a:solidFill>
          <a:ln w="9525" algn="ctr">
            <a:noFill/>
            <a:round/>
            <a:headEnd/>
            <a:tailEnd/>
          </a:ln>
          <a:effectLst>
            <a:outerShdw dist="23000" dir="5400000" rotWithShape="0">
              <a:srgbClr val="000000">
                <a:alpha val="34999"/>
              </a:srgbClr>
            </a:outerShdw>
          </a:effectLst>
        </p:spPr>
        <p:txBody>
          <a:bodyPr anchor="ctr"/>
          <a:lstStyle/>
          <a:p>
            <a:pPr algn="ctr">
              <a:defRPr/>
            </a:pPr>
            <a:r>
              <a:rPr lang="en-US" sz="2400" dirty="0" smtClean="0">
                <a:solidFill>
                  <a:schemeClr val="bg1"/>
                </a:solidFill>
                <a:latin typeface="Century Gothic" pitchFamily="34" charset="0"/>
              </a:rPr>
              <a:t>Coaches’ Clinic – Accessories Training</a:t>
            </a:r>
          </a:p>
        </p:txBody>
      </p:sp>
      <p:pic>
        <p:nvPicPr>
          <p:cNvPr id="36870" name="Picture 8" descr="rogers template"/>
          <p:cNvPicPr>
            <a:picLocks noChangeAspect="1" noChangeArrowheads="1"/>
          </p:cNvPicPr>
          <p:nvPr/>
        </p:nvPicPr>
        <p:blipFill>
          <a:blip r:embed="rId3"/>
          <a:srcRect l="10294" t="89105"/>
          <a:stretch>
            <a:fillRect/>
          </a:stretch>
        </p:blipFill>
        <p:spPr bwMode="auto">
          <a:xfrm>
            <a:off x="-38100" y="5995988"/>
            <a:ext cx="9182100" cy="862012"/>
          </a:xfrm>
          <a:prstGeom prst="rect">
            <a:avLst/>
          </a:prstGeom>
          <a:noFill/>
          <a:ln w="9525">
            <a:noFill/>
            <a:miter lim="800000"/>
            <a:headEnd/>
            <a:tailEnd/>
          </a:ln>
        </p:spPr>
      </p:pic>
      <p:sp>
        <p:nvSpPr>
          <p:cNvPr id="5" name="Content Placeholder 4"/>
          <p:cNvSpPr>
            <a:spLocks noGrp="1"/>
          </p:cNvSpPr>
          <p:nvPr>
            <p:ph idx="1"/>
          </p:nvPr>
        </p:nvSpPr>
        <p:spPr>
          <a:xfrm>
            <a:off x="836613" y="5249069"/>
            <a:ext cx="8229600" cy="877094"/>
          </a:xfrm>
        </p:spPr>
        <p:txBody>
          <a:bodyPr/>
          <a:lstStyle/>
          <a:p>
            <a:pPr marL="0" indent="0">
              <a:buNone/>
            </a:pPr>
            <a:r>
              <a:rPr lang="en-CA" sz="2000" i="1" dirty="0" smtClean="0"/>
              <a:t>Rogers NHL Accessories Lineup 2014</a:t>
            </a:r>
            <a:endParaRPr lang="en-CA" sz="2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304800" y="960437"/>
            <a:ext cx="7086600" cy="1249363"/>
          </a:xfrm>
        </p:spPr>
        <p:txBody>
          <a:bodyPr/>
          <a:lstStyle/>
          <a:p>
            <a:pPr eaLnBrk="0" hangingPunct="0">
              <a:lnSpc>
                <a:spcPct val="90000"/>
              </a:lnSpc>
              <a:buNone/>
            </a:pPr>
            <a:r>
              <a:rPr lang="en-US" sz="2400" dirty="0">
                <a:solidFill>
                  <a:schemeClr val="tx1"/>
                </a:solidFill>
                <a:latin typeface="Calibri" pitchFamily="34" charset="0"/>
                <a:ea typeface="+mn-ea"/>
              </a:rPr>
              <a:t>Car and Wall Chargers:</a:t>
            </a:r>
          </a:p>
          <a:p>
            <a:pPr marL="342900" lvl="1" indent="-342900" eaLnBrk="0" hangingPunct="0">
              <a:lnSpc>
                <a:spcPct val="90000"/>
              </a:lnSpc>
              <a:buFont typeface="Arial" panose="020B0604020202020204" pitchFamily="34" charset="0"/>
              <a:buChar char="•"/>
            </a:pPr>
            <a:r>
              <a:rPr lang="en-US" sz="1800" dirty="0">
                <a:latin typeface="Calibri" pitchFamily="34" charset="0"/>
              </a:rPr>
              <a:t>Available separately (not part of mobile viewing bundle</a:t>
            </a:r>
            <a:r>
              <a:rPr lang="en-US" sz="1800" dirty="0" smtClean="0">
                <a:latin typeface="Calibri" pitchFamily="34" charset="0"/>
              </a:rPr>
              <a:t>)</a:t>
            </a:r>
            <a:endParaRPr lang="en-US" sz="1800" dirty="0" smtClean="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800" dirty="0" smtClean="0">
                <a:solidFill>
                  <a:schemeClr val="tx1"/>
                </a:solidFill>
                <a:latin typeface="Calibri" pitchFamily="34" charset="0"/>
                <a:ea typeface="+mn-ea"/>
              </a:rPr>
              <a:t>Make </a:t>
            </a:r>
            <a:r>
              <a:rPr lang="en-US" sz="1800" dirty="0">
                <a:solidFill>
                  <a:schemeClr val="tx1"/>
                </a:solidFill>
                <a:latin typeface="Calibri" pitchFamily="34" charset="0"/>
                <a:ea typeface="+mn-ea"/>
              </a:rPr>
              <a:t>sure that the customer picks up the appropriate  sync/charging cable for his/her device (</a:t>
            </a:r>
            <a:r>
              <a:rPr lang="en-US" sz="1800" dirty="0" err="1">
                <a:solidFill>
                  <a:schemeClr val="tx1"/>
                </a:solidFill>
                <a:latin typeface="Calibri" pitchFamily="34" charset="0"/>
                <a:ea typeface="+mn-ea"/>
              </a:rPr>
              <a:t>MicroUSB</a:t>
            </a:r>
            <a:r>
              <a:rPr lang="en-US" sz="1800" dirty="0">
                <a:solidFill>
                  <a:schemeClr val="tx1"/>
                </a:solidFill>
                <a:latin typeface="Calibri" pitchFamily="34" charset="0"/>
                <a:ea typeface="+mn-ea"/>
              </a:rPr>
              <a:t> or Lightning)</a:t>
            </a:r>
          </a:p>
        </p:txBody>
      </p:sp>
      <p:sp>
        <p:nvSpPr>
          <p:cNvPr id="5" name="Title 1"/>
          <p:cNvSpPr txBox="1">
            <a:spLocks/>
          </p:cNvSpPr>
          <p:nvPr/>
        </p:nvSpPr>
        <p:spPr>
          <a:xfrm>
            <a:off x="0" y="533400"/>
            <a:ext cx="3581400" cy="366713"/>
          </a:xfrm>
          <a:prstGeom prst="rect">
            <a:avLst/>
          </a:prstGeom>
        </p:spPr>
        <p:txBody>
          <a:bodyPr anchor="ctr">
            <a:noAutofit/>
          </a:bodyPr>
          <a:lstStyle/>
          <a:p>
            <a:pPr defTabSz="457200">
              <a:defRPr/>
            </a:pPr>
            <a:r>
              <a:rPr lang="en-US"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b="1" dirty="0" smtClean="0">
                <a:effectLst>
                  <a:outerShdw blurRad="38100" dist="38100" dir="2700000" algn="tl">
                    <a:srgbClr val="C0C0C0"/>
                  </a:outerShdw>
                </a:effectLst>
                <a:latin typeface="Century Gothic" pitchFamily="34" charset="0"/>
                <a:ea typeface="Frutiger LT Std 47 Light Cn"/>
                <a:cs typeface="Frutiger LT Std 47 Light Cn"/>
              </a:rPr>
              <a:t>Tools – Get Energized</a:t>
            </a:r>
            <a:endParaRPr lang="en-US"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49176" name="Group 24"/>
          <p:cNvGraphicFramePr>
            <a:graphicFrameLocks noGrp="1"/>
          </p:cNvGraphicFramePr>
          <p:nvPr>
            <p:extLst>
              <p:ext uri="{D42A27DB-BD31-4B8C-83A1-F6EECF244321}">
                <p14:modId xmlns:p14="http://schemas.microsoft.com/office/powerpoint/2010/main" val="3462824531"/>
              </p:ext>
            </p:extLst>
          </p:nvPr>
        </p:nvGraphicFramePr>
        <p:xfrm>
          <a:off x="381000" y="2198126"/>
          <a:ext cx="6553200" cy="2602474"/>
        </p:xfrm>
        <a:graphic>
          <a:graphicData uri="http://schemas.openxmlformats.org/drawingml/2006/table">
            <a:tbl>
              <a:tblPr/>
              <a:tblGrid>
                <a:gridCol w="1676400"/>
                <a:gridCol w="4876800"/>
              </a:tblGrid>
              <a:tr h="228600">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Power Lite  Car Charger (DC) – Rogers Exclusive NHL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4549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High Gloss 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476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DC Car charger – Plugs into the 12V /Cigarette Lighter plug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4538">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Outputs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2 USB Outputs</a:t>
                      </a:r>
                    </a:p>
                    <a:p>
                      <a:pPr marL="285750" marR="0" lvl="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Calibri" pitchFamily="34" charset="0"/>
                        </a:rPr>
                        <a:t>Charge a smartphone, as well as another device (</a:t>
                      </a:r>
                      <a:r>
                        <a:rPr kumimoji="0" lang="en-US" sz="1200" b="0" i="0" u="none" strike="noStrike" cap="none" normalizeH="0" baseline="0" dirty="0" err="1" smtClean="0">
                          <a:ln>
                            <a:noFill/>
                          </a:ln>
                          <a:solidFill>
                            <a:schemeClr val="tx1"/>
                          </a:solidFill>
                          <a:effectLst/>
                          <a:latin typeface="Calibri" pitchFamily="34" charset="0"/>
                        </a:rPr>
                        <a:t>i.e</a:t>
                      </a:r>
                      <a:r>
                        <a:rPr kumimoji="0" lang="en-US" sz="1200" b="0" i="0" u="none" strike="noStrike" cap="none" normalizeH="0" baseline="0" dirty="0" smtClean="0">
                          <a:ln>
                            <a:noFill/>
                          </a:ln>
                          <a:solidFill>
                            <a:schemeClr val="tx1"/>
                          </a:solidFill>
                          <a:effectLst/>
                          <a:latin typeface="Calibri" pitchFamily="34" charset="0"/>
                        </a:rPr>
                        <a:t>: </a:t>
                      </a:r>
                      <a:r>
                        <a:rPr kumimoji="0" lang="en-US" sz="1200" b="0" i="0" u="none" strike="noStrike" cap="none" normalizeH="0" baseline="0" dirty="0" err="1" smtClean="0">
                          <a:ln>
                            <a:noFill/>
                          </a:ln>
                          <a:solidFill>
                            <a:schemeClr val="tx1"/>
                          </a:solidFill>
                          <a:effectLst/>
                          <a:latin typeface="Calibri" pitchFamily="34" charset="0"/>
                        </a:rPr>
                        <a:t>bluetooth</a:t>
                      </a:r>
                      <a:r>
                        <a:rPr kumimoji="0" lang="en-US" sz="1200" b="0" i="0" u="none" strike="noStrike" cap="none" normalizeH="0" baseline="0" dirty="0" smtClean="0">
                          <a:ln>
                            <a:noFill/>
                          </a:ln>
                          <a:solidFill>
                            <a:schemeClr val="tx1"/>
                          </a:solidFill>
                          <a:effectLst/>
                          <a:latin typeface="Calibri" pitchFamily="34" charset="0"/>
                        </a:rPr>
                        <a:t> headset) at the same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385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a:t>
                      </a:r>
                      <a:r>
                        <a:rPr kumimoji="0" lang="en-US" sz="1200" b="0" i="0" u="none" strike="noStrike" cap="none" normalizeH="0" baseline="30000" dirty="0" smtClean="0">
                          <a:ln>
                            <a:noFill/>
                          </a:ln>
                          <a:solidFill>
                            <a:schemeClr val="tx1"/>
                          </a:solidFill>
                          <a:effectLst/>
                          <a:latin typeface="Calibri" pitchFamily="34" charset="0"/>
                        </a:rPr>
                        <a:t>st</a:t>
                      </a:r>
                      <a:r>
                        <a:rPr kumimoji="0" lang="en-US" sz="1200" b="0" i="0" u="none" strike="noStrike" cap="none" normalizeH="0" baseline="0" dirty="0" smtClean="0">
                          <a:ln>
                            <a:noFill/>
                          </a:ln>
                          <a:solidFill>
                            <a:schemeClr val="tx1"/>
                          </a:solidFill>
                          <a:effectLst/>
                          <a:latin typeface="Calibri" pitchFamily="34" charset="0"/>
                        </a:rPr>
                        <a:t> USB output: 2.4A/12W, 2</a:t>
                      </a:r>
                      <a:r>
                        <a:rPr kumimoji="0" lang="en-US" sz="1200" b="0" i="0" u="none" strike="noStrike" cap="none" normalizeH="0" baseline="30000" dirty="0" smtClean="0">
                          <a:ln>
                            <a:noFill/>
                          </a:ln>
                          <a:solidFill>
                            <a:schemeClr val="tx1"/>
                          </a:solidFill>
                          <a:effectLst/>
                          <a:latin typeface="Calibri" pitchFamily="34" charset="0"/>
                        </a:rPr>
                        <a:t>nd</a:t>
                      </a:r>
                      <a:r>
                        <a:rPr kumimoji="0" lang="en-US" sz="1200" b="0" i="0" u="none" strike="noStrike" cap="none" normalizeH="0" baseline="0" dirty="0" smtClean="0">
                          <a:ln>
                            <a:noFill/>
                          </a:ln>
                          <a:solidFill>
                            <a:schemeClr val="tx1"/>
                          </a:solidFill>
                          <a:effectLst/>
                          <a:latin typeface="Calibri" pitchFamily="34" charset="0"/>
                        </a:rPr>
                        <a:t> USB Output: 1.0A/5W</a:t>
                      </a:r>
                    </a:p>
                    <a:p>
                      <a:pPr marL="171450" marR="0" lvl="0" indent="-1714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Calibri" pitchFamily="34" charset="0"/>
                        </a:rPr>
                        <a:t>Use the 2.4A USB output to charge your phone/tablet faster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02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NHL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with NHL logo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102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24"/>
          <p:cNvGraphicFramePr>
            <a:graphicFrameLocks noGrp="1"/>
          </p:cNvGraphicFramePr>
          <p:nvPr>
            <p:extLst>
              <p:ext uri="{D42A27DB-BD31-4B8C-83A1-F6EECF244321}">
                <p14:modId xmlns:p14="http://schemas.microsoft.com/office/powerpoint/2010/main" val="2891840033"/>
              </p:ext>
            </p:extLst>
          </p:nvPr>
        </p:nvGraphicFramePr>
        <p:xfrm>
          <a:off x="381000" y="4880632"/>
          <a:ext cx="6553200" cy="1596368"/>
        </p:xfrm>
        <a:graphic>
          <a:graphicData uri="http://schemas.openxmlformats.org/drawingml/2006/table">
            <a:tbl>
              <a:tblPr/>
              <a:tblGrid>
                <a:gridCol w="1676400"/>
                <a:gridCol w="4876800"/>
              </a:tblGrid>
              <a:tr h="206741">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Power Cube  Wall Charger (AC) - Rogers Exclusive NHL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7963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High Gloss 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606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USB: 5v/2.1A</a:t>
                      </a:r>
                    </a:p>
                    <a:p>
                      <a:pPr marL="171450" marR="0" lvl="0" indent="-1714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Calibri" pitchFamily="34" charset="0"/>
                        </a:rPr>
                        <a:t>Compatible with the latest power hungry smartphones and 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606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NHL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with NHL logo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606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$24.99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0" y="4472227"/>
            <a:ext cx="1219200" cy="177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066925"/>
            <a:ext cx="873629"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10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304800" y="960437"/>
            <a:ext cx="6477000" cy="4525963"/>
          </a:xfrm>
        </p:spPr>
        <p:txBody>
          <a:bodyPr/>
          <a:lstStyle/>
          <a:p>
            <a:pPr eaLnBrk="0" hangingPunct="0">
              <a:lnSpc>
                <a:spcPct val="90000"/>
              </a:lnSpc>
              <a:buFont typeface="Arial" pitchFamily="34" charset="0"/>
              <a:buNone/>
            </a:pPr>
            <a:r>
              <a:rPr lang="en-US" sz="2000" dirty="0">
                <a:solidFill>
                  <a:schemeClr val="tx1"/>
                </a:solidFill>
                <a:latin typeface="Calibri" pitchFamily="34" charset="0"/>
                <a:ea typeface="+mn-ea"/>
              </a:rPr>
              <a:t>Syncing and Charge Cables: </a:t>
            </a:r>
          </a:p>
          <a:p>
            <a:pPr eaLnBrk="0" hangingPunct="0">
              <a:lnSpc>
                <a:spcPct val="90000"/>
              </a:lnSpc>
            </a:pPr>
            <a:r>
              <a:rPr lang="en-US" sz="2000" dirty="0">
                <a:solidFill>
                  <a:schemeClr val="tx1"/>
                </a:solidFill>
                <a:latin typeface="Calibri" pitchFamily="34" charset="0"/>
                <a:ea typeface="+mn-ea"/>
              </a:rPr>
              <a:t>Make sure that your customer has a charge/sync cable with their car/wall charging adapter</a:t>
            </a:r>
          </a:p>
        </p:txBody>
      </p:sp>
      <p:sp>
        <p:nvSpPr>
          <p:cNvPr id="5" name="Title 1"/>
          <p:cNvSpPr txBox="1">
            <a:spLocks/>
          </p:cNvSpPr>
          <p:nvPr/>
        </p:nvSpPr>
        <p:spPr>
          <a:xfrm>
            <a:off x="0" y="533400"/>
            <a:ext cx="3352800" cy="366713"/>
          </a:xfrm>
          <a:prstGeom prst="rect">
            <a:avLst/>
          </a:prstGeom>
        </p:spPr>
        <p:txBody>
          <a:bodyPr anchor="ctr">
            <a:noAutofit/>
          </a:bodyPr>
          <a:lstStyle/>
          <a:p>
            <a:pPr defTabSz="457200">
              <a:defRPr/>
            </a:pPr>
            <a:r>
              <a:rPr lang="en-US"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b="1" dirty="0" smtClean="0">
                <a:effectLst>
                  <a:outerShdw blurRad="38100" dist="38100" dir="2700000" algn="tl">
                    <a:srgbClr val="C0C0C0"/>
                  </a:outerShdw>
                </a:effectLst>
                <a:latin typeface="Century Gothic" pitchFamily="34" charset="0"/>
                <a:ea typeface="Frutiger LT Std 47 Light Cn"/>
                <a:cs typeface="Frutiger LT Std 47 Light Cn"/>
              </a:rPr>
              <a:t>Tools – Get Energized</a:t>
            </a:r>
            <a:endParaRPr lang="en-US"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49176" name="Group 24"/>
          <p:cNvGraphicFramePr>
            <a:graphicFrameLocks noGrp="1"/>
          </p:cNvGraphicFramePr>
          <p:nvPr>
            <p:extLst>
              <p:ext uri="{D42A27DB-BD31-4B8C-83A1-F6EECF244321}">
                <p14:modId xmlns:p14="http://schemas.microsoft.com/office/powerpoint/2010/main" val="700973192"/>
              </p:ext>
            </p:extLst>
          </p:nvPr>
        </p:nvGraphicFramePr>
        <p:xfrm>
          <a:off x="457200" y="1985264"/>
          <a:ext cx="6324600" cy="2632456"/>
        </p:xfrm>
        <a:graphic>
          <a:graphicData uri="http://schemas.openxmlformats.org/drawingml/2006/table">
            <a:tbl>
              <a:tblPr/>
              <a:tblGrid>
                <a:gridCol w="1676400"/>
                <a:gridCol w="4648200"/>
              </a:tblGrid>
              <a:tr h="152400">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Lightning Sync &amp; Charge Cable - Rogers Exclusive NHL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794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Durable Polycarbonate Housing, Slim USB and Lightning connectors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 Meter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Compatibility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Apple </a:t>
                      </a:r>
                      <a:r>
                        <a:rPr kumimoji="0" lang="en-US" sz="1200" b="0" i="0" u="none" strike="noStrike" cap="none" normalizeH="0" baseline="0" dirty="0" err="1" smtClean="0">
                          <a:ln>
                            <a:noFill/>
                          </a:ln>
                          <a:solidFill>
                            <a:schemeClr val="tx1"/>
                          </a:solidFill>
                          <a:effectLst/>
                          <a:latin typeface="Calibri" pitchFamily="34" charset="0"/>
                        </a:rPr>
                        <a:t>iOS</a:t>
                      </a:r>
                      <a:r>
                        <a:rPr kumimoji="0" lang="en-US" sz="1200" b="0" i="0" u="none" strike="noStrike" cap="none" normalizeH="0" baseline="0" dirty="0" smtClean="0">
                          <a:ln>
                            <a:noFill/>
                          </a:ln>
                          <a:solidFill>
                            <a:schemeClr val="tx1"/>
                          </a:solidFill>
                          <a:effectLst/>
                          <a:latin typeface="Calibri" pitchFamily="34" charset="0"/>
                        </a:rPr>
                        <a:t> Devices: iPhone 5/5c/5s/6, </a:t>
                      </a:r>
                      <a:r>
                        <a:rPr kumimoji="0" lang="en-US" sz="1200" b="0" i="0" u="none" strike="noStrike" cap="none" normalizeH="0" baseline="0" dirty="0" err="1" smtClean="0">
                          <a:ln>
                            <a:noFill/>
                          </a:ln>
                          <a:solidFill>
                            <a:schemeClr val="tx1"/>
                          </a:solidFill>
                          <a:effectLst/>
                          <a:latin typeface="Calibri" pitchFamily="34" charset="0"/>
                        </a:rPr>
                        <a:t>iPad</a:t>
                      </a:r>
                      <a:r>
                        <a:rPr kumimoji="0" lang="en-US" sz="1200" b="0" i="0" u="none" strike="noStrike" cap="none" normalizeH="0" baseline="0" dirty="0" smtClean="0">
                          <a:ln>
                            <a:noFill/>
                          </a:ln>
                          <a:solidFill>
                            <a:schemeClr val="tx1"/>
                          </a:solidFill>
                          <a:effectLst/>
                          <a:latin typeface="Calibri" pitchFamily="34" charset="0"/>
                        </a:rPr>
                        <a:t>, </a:t>
                      </a:r>
                      <a:r>
                        <a:rPr kumimoji="0" lang="en-US" sz="1200" b="0" i="0" u="none" strike="noStrike" cap="none" normalizeH="0" baseline="0" dirty="0" err="1" smtClean="0">
                          <a:ln>
                            <a:noFill/>
                          </a:ln>
                          <a:solidFill>
                            <a:schemeClr val="tx1"/>
                          </a:solidFill>
                          <a:effectLst/>
                          <a:latin typeface="Calibri" pitchFamily="34" charset="0"/>
                        </a:rPr>
                        <a:t>iPad</a:t>
                      </a:r>
                      <a:r>
                        <a:rPr kumimoji="0" lang="en-US" sz="1200" b="0" i="0" u="none" strike="noStrike" cap="none" normalizeH="0" baseline="0" dirty="0" smtClean="0">
                          <a:ln>
                            <a:noFill/>
                          </a:ln>
                          <a:solidFill>
                            <a:schemeClr val="tx1"/>
                          </a:solidFill>
                          <a:effectLst/>
                          <a:latin typeface="Calibri" pitchFamily="34" charset="0"/>
                        </a:rPr>
                        <a:t> Mini, </a:t>
                      </a:r>
                      <a:r>
                        <a:rPr kumimoji="0" lang="en-US" sz="1200" b="0" i="0" u="none" strike="noStrike" cap="none" normalizeH="0" baseline="0" dirty="0" err="1" smtClean="0">
                          <a:ln>
                            <a:noFill/>
                          </a:ln>
                          <a:solidFill>
                            <a:schemeClr val="tx1"/>
                          </a:solidFill>
                          <a:effectLst/>
                          <a:latin typeface="Calibri" pitchFamily="34" charset="0"/>
                        </a:rPr>
                        <a:t>iPad</a:t>
                      </a:r>
                      <a:r>
                        <a:rPr kumimoji="0" lang="en-US" sz="1200" b="0" i="0" u="none" strike="noStrike" cap="none" normalizeH="0" baseline="0" dirty="0" smtClean="0">
                          <a:ln>
                            <a:noFill/>
                          </a:ln>
                          <a:solidFill>
                            <a:schemeClr val="tx1"/>
                          </a:solidFill>
                          <a:effectLst/>
                          <a:latin typeface="Calibri" pitchFamily="34" charset="0"/>
                        </a:rPr>
                        <a:t> Air, iPod Touch (5</a:t>
                      </a:r>
                      <a:r>
                        <a:rPr kumimoji="0" lang="en-US" sz="1200" b="0" i="0" u="none" strike="noStrike" cap="none" normalizeH="0" baseline="30000" dirty="0" smtClean="0">
                          <a:ln>
                            <a:noFill/>
                          </a:ln>
                          <a:solidFill>
                            <a:schemeClr val="tx1"/>
                          </a:solidFill>
                          <a:effectLst/>
                          <a:latin typeface="Calibri" pitchFamily="34" charset="0"/>
                        </a:rPr>
                        <a:t>th</a:t>
                      </a:r>
                      <a:r>
                        <a:rPr kumimoji="0" lang="en-US" sz="1200" b="0" i="0" u="none" strike="noStrike" cap="none" normalizeH="0" baseline="0" dirty="0" smtClean="0">
                          <a:ln>
                            <a:noFill/>
                          </a:ln>
                          <a:solidFill>
                            <a:schemeClr val="tx1"/>
                          </a:solidFill>
                          <a:effectLst/>
                          <a:latin typeface="Calibri" pitchFamily="34" charset="0"/>
                        </a:rPr>
                        <a:t> Gen.), iPod Nano (7</a:t>
                      </a:r>
                      <a:r>
                        <a:rPr kumimoji="0" lang="en-US" sz="1200" b="0" i="0" u="none" strike="noStrike" cap="none" normalizeH="0" baseline="30000" dirty="0" smtClean="0">
                          <a:ln>
                            <a:noFill/>
                          </a:ln>
                          <a:solidFill>
                            <a:schemeClr val="tx1"/>
                          </a:solidFill>
                          <a:effectLst/>
                          <a:latin typeface="Calibri" pitchFamily="34" charset="0"/>
                        </a:rPr>
                        <a:t>th</a:t>
                      </a:r>
                      <a:r>
                        <a:rPr kumimoji="0" lang="en-US" sz="1200" b="0" i="0" u="none" strike="noStrike" cap="none" normalizeH="0" baseline="0" dirty="0" smtClean="0">
                          <a:ln>
                            <a:noFill/>
                          </a:ln>
                          <a:solidFill>
                            <a:schemeClr val="tx1"/>
                          </a:solidFill>
                          <a:effectLst/>
                          <a:latin typeface="Calibri" pitchFamily="34" charset="0"/>
                        </a:rPr>
                        <a:t> Gen.)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Certification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Apple Made For iPhone (MFI) Certified </a:t>
                      </a:r>
                    </a:p>
                    <a:p>
                      <a:pPr marL="171450" marR="0" lvl="0" indent="-1714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CA" sz="1200" b="0" i="0" u="none" strike="noStrike" kern="1200" cap="none" normalizeH="0" baseline="0" dirty="0" smtClean="0">
                          <a:ln>
                            <a:noFill/>
                          </a:ln>
                          <a:solidFill>
                            <a:schemeClr val="tx1"/>
                          </a:solidFill>
                          <a:effectLst/>
                          <a:latin typeface="Calibri" pitchFamily="34" charset="0"/>
                          <a:ea typeface="+mn-ea"/>
                          <a:cs typeface="+mn-cs"/>
                        </a:rPr>
                        <a:t>Apple Certified to ensure reliability and compatibility</a:t>
                      </a:r>
                      <a:endParaRPr kumimoji="0" lang="en-US" sz="1200" b="0" i="0" u="none" strike="noStrike" kern="1200" cap="none" normalizeH="0" baseline="0" dirty="0" smtClean="0">
                        <a:ln>
                          <a:noFill/>
                        </a:ln>
                        <a:solidFill>
                          <a:schemeClr val="tx1"/>
                        </a:solidFill>
                        <a:effectLst/>
                        <a:latin typeface="Calibri"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err="1" smtClean="0">
                          <a:ln>
                            <a:noFill/>
                          </a:ln>
                          <a:solidFill>
                            <a:schemeClr val="tx1"/>
                          </a:solidFill>
                          <a:effectLst/>
                          <a:latin typeface="Calibri" pitchFamily="34" charset="0"/>
                        </a:rPr>
                        <a:t>Colours</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in 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NHL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with logos of all 30 NHL teams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$24.99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24"/>
          <p:cNvGraphicFramePr>
            <a:graphicFrameLocks noGrp="1"/>
          </p:cNvGraphicFramePr>
          <p:nvPr>
            <p:extLst>
              <p:ext uri="{D42A27DB-BD31-4B8C-83A1-F6EECF244321}">
                <p14:modId xmlns:p14="http://schemas.microsoft.com/office/powerpoint/2010/main" val="4182272785"/>
              </p:ext>
            </p:extLst>
          </p:nvPr>
        </p:nvGraphicFramePr>
        <p:xfrm>
          <a:off x="457200" y="4709160"/>
          <a:ext cx="6324600" cy="1965960"/>
        </p:xfrm>
        <a:graphic>
          <a:graphicData uri="http://schemas.openxmlformats.org/drawingml/2006/table">
            <a:tbl>
              <a:tblPr/>
              <a:tblGrid>
                <a:gridCol w="1676400"/>
                <a:gridCol w="4648200"/>
              </a:tblGrid>
              <a:tr h="121921">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a:t>
                      </a:r>
                      <a:r>
                        <a:rPr kumimoji="0" lang="en-US" sz="1200" b="0" i="0" u="none" strike="noStrike" cap="none" normalizeH="0" baseline="0" dirty="0" err="1" smtClean="0">
                          <a:ln>
                            <a:noFill/>
                          </a:ln>
                          <a:solidFill>
                            <a:schemeClr val="bg1"/>
                          </a:solidFill>
                          <a:effectLst/>
                          <a:latin typeface="Calibri" pitchFamily="34" charset="0"/>
                        </a:rPr>
                        <a:t>MicroUSB</a:t>
                      </a:r>
                      <a:r>
                        <a:rPr kumimoji="0" lang="en-US" sz="1200" b="0" i="0" u="none" strike="noStrike" cap="none" normalizeH="0" baseline="0" dirty="0" smtClean="0">
                          <a:ln>
                            <a:noFill/>
                          </a:ln>
                          <a:solidFill>
                            <a:schemeClr val="bg1"/>
                          </a:solidFill>
                          <a:effectLst/>
                          <a:latin typeface="Calibri" pitchFamily="34" charset="0"/>
                        </a:rPr>
                        <a:t> Sync &amp; Charge Cable - Rogers Exclusive NHL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794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Durable Polycarbonate Housing, Slim USB and </a:t>
                      </a:r>
                      <a:r>
                        <a:rPr kumimoji="0" lang="en-US" sz="1200" b="0" i="0" u="none" strike="noStrike" cap="none" normalizeH="0" baseline="0" dirty="0" err="1" smtClean="0">
                          <a:ln>
                            <a:noFill/>
                          </a:ln>
                          <a:solidFill>
                            <a:schemeClr val="tx1"/>
                          </a:solidFill>
                          <a:effectLst/>
                          <a:latin typeface="Calibri" pitchFamily="34" charset="0"/>
                        </a:rPr>
                        <a:t>MicroUSB</a:t>
                      </a:r>
                      <a:r>
                        <a:rPr kumimoji="0" lang="en-US" sz="1200" b="0" i="0" u="none" strike="noStrike" cap="none" normalizeH="0" baseline="0" dirty="0" smtClean="0">
                          <a:ln>
                            <a:noFill/>
                          </a:ln>
                          <a:solidFill>
                            <a:schemeClr val="tx1"/>
                          </a:solidFill>
                          <a:effectLst/>
                          <a:latin typeface="Calibri" pitchFamily="34" charset="0"/>
                        </a:rPr>
                        <a:t> connectors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40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 Meter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496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Compatibility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All devices with </a:t>
                      </a:r>
                      <a:r>
                        <a:rPr kumimoji="0" lang="en-US" sz="1200" b="0" i="0" u="none" strike="noStrike" cap="none" normalizeH="0" baseline="0" dirty="0" err="1" smtClean="0">
                          <a:ln>
                            <a:noFill/>
                          </a:ln>
                          <a:solidFill>
                            <a:schemeClr val="tx1"/>
                          </a:solidFill>
                          <a:effectLst/>
                          <a:latin typeface="Calibri" pitchFamily="34" charset="0"/>
                        </a:rPr>
                        <a:t>MicroUSB</a:t>
                      </a:r>
                      <a:r>
                        <a:rPr kumimoji="0" lang="en-US" sz="1200" b="0" i="0" u="none" strike="noStrike" cap="none" normalizeH="0" baseline="0" dirty="0" smtClean="0">
                          <a:ln>
                            <a:noFill/>
                          </a:ln>
                          <a:solidFill>
                            <a:schemeClr val="tx1"/>
                          </a:solidFill>
                          <a:effectLst/>
                          <a:latin typeface="Calibri" pitchFamily="34" charset="0"/>
                        </a:rPr>
                        <a:t> charging ports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err="1" smtClean="0">
                          <a:ln>
                            <a:noFill/>
                          </a:ln>
                          <a:solidFill>
                            <a:schemeClr val="tx1"/>
                          </a:solidFill>
                          <a:effectLst/>
                          <a:latin typeface="Calibri" pitchFamily="34" charset="0"/>
                        </a:rPr>
                        <a:t>Colours</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in 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NHL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Available with logos of all 30 NHL teams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$14.99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1969032"/>
            <a:ext cx="1190625" cy="23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4476750"/>
            <a:ext cx="100457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9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Sales Flow</a:t>
            </a:r>
            <a:endParaRPr lang="en-CA" dirty="0"/>
          </a:p>
        </p:txBody>
      </p:sp>
      <p:sp>
        <p:nvSpPr>
          <p:cNvPr id="4" name="Slide Number Placeholder 3"/>
          <p:cNvSpPr>
            <a:spLocks noGrp="1"/>
          </p:cNvSpPr>
          <p:nvPr>
            <p:ph type="sldNum" sz="quarter" idx="12"/>
          </p:nvPr>
        </p:nvSpPr>
        <p:spPr/>
        <p:txBody>
          <a:bodyPr/>
          <a:lstStyle/>
          <a:p>
            <a:pPr>
              <a:defRPr/>
            </a:pPr>
            <a:fld id="{EC31C686-DD22-4725-B05B-418FD9FF1239}" type="slidenum">
              <a:rPr lang="en-US" smtClean="0"/>
              <a:pPr>
                <a:defRPr/>
              </a:pPr>
              <a:t>2</a:t>
            </a:fld>
            <a:endParaRPr lang="en-US" dirty="0"/>
          </a:p>
        </p:txBody>
      </p:sp>
      <p:sp>
        <p:nvSpPr>
          <p:cNvPr id="5" name="Rectangle 3"/>
          <p:cNvSpPr>
            <a:spLocks noGrp="1"/>
          </p:cNvSpPr>
          <p:nvPr>
            <p:ph idx="1"/>
          </p:nvPr>
        </p:nvSpPr>
        <p:spPr>
          <a:xfrm>
            <a:off x="1066800" y="609600"/>
            <a:ext cx="7391400" cy="5638800"/>
          </a:xfrm>
        </p:spPr>
        <p:txBody>
          <a:bodyPr/>
          <a:lstStyle/>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Anticipate and Understand your Customer’s Accessory Needs:</a:t>
            </a:r>
          </a:p>
          <a:p>
            <a:pPr>
              <a:lnSpc>
                <a:spcPct val="80000"/>
              </a:lnSpc>
            </a:pPr>
            <a:r>
              <a:rPr lang="en-US" i="1" dirty="0" smtClean="0">
                <a:latin typeface="Calibri" panose="020F0502020204030204" pitchFamily="34" charset="0"/>
                <a:cs typeface="Calibri" panose="020F0502020204030204" pitchFamily="34" charset="0"/>
              </a:rPr>
              <a:t>Mention accessories </a:t>
            </a:r>
            <a:r>
              <a:rPr lang="en-US" i="1" dirty="0">
                <a:latin typeface="Calibri" panose="020F0502020204030204" pitchFamily="34" charset="0"/>
                <a:cs typeface="Calibri" panose="020F0502020204030204" pitchFamily="34" charset="0"/>
              </a:rPr>
              <a:t>while speaking about the </a:t>
            </a:r>
            <a:r>
              <a:rPr lang="en-US" i="1" dirty="0" smtClean="0">
                <a:latin typeface="Calibri" panose="020F0502020204030204" pitchFamily="34" charset="0"/>
                <a:cs typeface="Calibri" panose="020F0502020204030204" pitchFamily="34" charset="0"/>
              </a:rPr>
              <a:t>device and the Rogers NHL GameCentre LIVE benefits</a:t>
            </a:r>
          </a:p>
          <a:p>
            <a:pPr>
              <a:lnSpc>
                <a:spcPct val="80000"/>
              </a:lnSpc>
            </a:pPr>
            <a:r>
              <a:rPr lang="en-US" i="1" dirty="0" smtClean="0">
                <a:latin typeface="Calibri" panose="020F0502020204030204" pitchFamily="34" charset="0"/>
                <a:cs typeface="Calibri" panose="020F0502020204030204" pitchFamily="34" charset="0"/>
              </a:rPr>
              <a:t>Example: This Samsung GS5 features a brilliant screen for all of the action on the ice through RGCL. If you like to watch the game on the go, we have a set of accessories in our mobile viewing bundle that offer you a great viewing experience no matter where you are.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Recommend the Accessories and Offer a Complete Solution:</a:t>
            </a:r>
          </a:p>
          <a:p>
            <a:pPr>
              <a:lnSpc>
                <a:spcPct val="80000"/>
              </a:lnSpc>
            </a:pPr>
            <a:r>
              <a:rPr lang="en-US" dirty="0" smtClean="0">
                <a:latin typeface="Calibri" panose="020F0502020204030204" pitchFamily="34" charset="0"/>
                <a:cs typeface="Calibri" panose="020F0502020204030204" pitchFamily="34" charset="0"/>
              </a:rPr>
              <a:t>Once the customer selects the device, bring out the accessories and show how they fit the customer’s lifestyle and preferences.</a:t>
            </a:r>
          </a:p>
          <a:p>
            <a:pPr>
              <a:lnSpc>
                <a:spcPct val="80000"/>
              </a:lnSpc>
            </a:pPr>
            <a:r>
              <a:rPr lang="en-US" i="1" dirty="0" smtClean="0">
                <a:latin typeface="Calibri" panose="020F0502020204030204" pitchFamily="34" charset="0"/>
                <a:cs typeface="Calibri" panose="020F0502020204030204" pitchFamily="34" charset="0"/>
              </a:rPr>
              <a:t>Example: Being </a:t>
            </a:r>
            <a:r>
              <a:rPr lang="en-US" i="1" dirty="0">
                <a:latin typeface="Calibri" panose="020F0502020204030204" pitchFamily="34" charset="0"/>
                <a:cs typeface="Calibri" panose="020F0502020204030204" pitchFamily="34" charset="0"/>
              </a:rPr>
              <a:t>able to watch hockey on the go with NHL </a:t>
            </a:r>
            <a:r>
              <a:rPr lang="en-US" i="1" dirty="0" smtClean="0">
                <a:latin typeface="Calibri" panose="020F0502020204030204" pitchFamily="34" charset="0"/>
                <a:cs typeface="Calibri" panose="020F0502020204030204" pitchFamily="34" charset="0"/>
              </a:rPr>
              <a:t>GameCentre LIVE </a:t>
            </a:r>
            <a:r>
              <a:rPr lang="en-US" i="1" dirty="0">
                <a:latin typeface="Calibri" panose="020F0502020204030204" pitchFamily="34" charset="0"/>
                <a:cs typeface="Calibri" panose="020F0502020204030204" pitchFamily="34" charset="0"/>
              </a:rPr>
              <a:t>is so exciting. Here is a </a:t>
            </a:r>
            <a:r>
              <a:rPr lang="en-US" i="1" dirty="0" smtClean="0">
                <a:latin typeface="Calibri" panose="020F0502020204030204" pitchFamily="34" charset="0"/>
                <a:cs typeface="Calibri" panose="020F0502020204030204" pitchFamily="34" charset="0"/>
              </a:rPr>
              <a:t>&lt;Customer’s </a:t>
            </a:r>
            <a:r>
              <a:rPr lang="en-US" i="1" dirty="0" err="1" smtClean="0">
                <a:latin typeface="Calibri" panose="020F0502020204030204" pitchFamily="34" charset="0"/>
                <a:cs typeface="Calibri" panose="020F0502020204030204" pitchFamily="34" charset="0"/>
              </a:rPr>
              <a:t>favourite</a:t>
            </a:r>
            <a:r>
              <a:rPr lang="en-US" i="1" dirty="0" smtClean="0">
                <a:latin typeface="Calibri" panose="020F0502020204030204" pitchFamily="34" charset="0"/>
                <a:cs typeface="Calibri" panose="020F0502020204030204" pitchFamily="34" charset="0"/>
              </a:rPr>
              <a:t> team&gt; mobile </a:t>
            </a:r>
            <a:r>
              <a:rPr lang="en-US" i="1" dirty="0">
                <a:latin typeface="Calibri" panose="020F0502020204030204" pitchFamily="34" charset="0"/>
                <a:cs typeface="Calibri" panose="020F0502020204030204" pitchFamily="34" charset="0"/>
              </a:rPr>
              <a:t>viewing </a:t>
            </a:r>
            <a:r>
              <a:rPr lang="en-US" i="1" dirty="0" smtClean="0">
                <a:latin typeface="Calibri" panose="020F0502020204030204" pitchFamily="34" charset="0"/>
                <a:cs typeface="Calibri" panose="020F0502020204030204" pitchFamily="34" charset="0"/>
              </a:rPr>
              <a:t>that </a:t>
            </a:r>
            <a:r>
              <a:rPr lang="en-US" i="1" dirty="0">
                <a:latin typeface="Calibri" panose="020F0502020204030204" pitchFamily="34" charset="0"/>
                <a:cs typeface="Calibri" panose="020F0502020204030204" pitchFamily="34" charset="0"/>
              </a:rPr>
              <a:t>would help you enjoy the game, wherever you are</a:t>
            </a:r>
            <a:r>
              <a:rPr lang="en-US" i="1"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Overcoming Objections</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and Closing the Sale:</a:t>
            </a:r>
          </a:p>
          <a:p>
            <a:pPr>
              <a:lnSpc>
                <a:spcPct val="80000"/>
              </a:lnSpc>
            </a:pPr>
            <a:r>
              <a:rPr lang="en-US" dirty="0" smtClean="0">
                <a:latin typeface="Calibri" panose="020F0502020204030204" pitchFamily="34" charset="0"/>
                <a:cs typeface="Calibri" panose="020F0502020204030204" pitchFamily="34" charset="0"/>
              </a:rPr>
              <a:t>Find out the reason why the customer is hesitant or “Wants to think about it” and position the bundle as a way to overcome these objections and benefit the customer</a:t>
            </a:r>
          </a:p>
          <a:p>
            <a:pPr>
              <a:lnSpc>
                <a:spcPct val="80000"/>
              </a:lnSpc>
            </a:pPr>
            <a:r>
              <a:rPr lang="en-US" dirty="0" smtClean="0">
                <a:latin typeface="Calibri" panose="020F0502020204030204" pitchFamily="34" charset="0"/>
                <a:cs typeface="Calibri" panose="020F0502020204030204" pitchFamily="34" charset="0"/>
              </a:rPr>
              <a:t>Remember that many of these NHL team branded mobile accessories are only available at Rogers</a:t>
            </a:r>
            <a:endParaRPr lang="en-US" dirty="0">
              <a:latin typeface="Calibri" panose="020F0502020204030204" pitchFamily="34" charset="0"/>
              <a:cs typeface="Calibri" panose="020F0502020204030204" pitchFamily="34" charset="0"/>
            </a:endParaRPr>
          </a:p>
        </p:txBody>
      </p:sp>
      <p:pic>
        <p:nvPicPr>
          <p:cNvPr id="6" name="Picture 7" descr="Number 1 icon">
            <a:hlinkClick r:id="rId2"/>
          </p:cNvPr>
          <p:cNvPicPr>
            <a:picLocks noChangeAspect="1" noChangeArrowheads="1"/>
          </p:cNvPicPr>
          <p:nvPr/>
        </p:nvPicPr>
        <p:blipFill>
          <a:blip r:embed="rId3"/>
          <a:srcRect/>
          <a:stretch>
            <a:fillRect/>
          </a:stretch>
        </p:blipFill>
        <p:spPr bwMode="auto">
          <a:xfrm>
            <a:off x="304800" y="1295400"/>
            <a:ext cx="533400" cy="533400"/>
          </a:xfrm>
          <a:prstGeom prst="rect">
            <a:avLst/>
          </a:prstGeom>
          <a:noFill/>
          <a:ln w="9525">
            <a:noFill/>
            <a:miter lim="800000"/>
            <a:headEnd/>
            <a:tailEnd/>
          </a:ln>
        </p:spPr>
      </p:pic>
      <p:pic>
        <p:nvPicPr>
          <p:cNvPr id="7" name="Picture 8" descr="Number 2 icon">
            <a:hlinkClick r:id="rId4"/>
          </p:cNvPr>
          <p:cNvPicPr>
            <a:picLocks noChangeAspect="1" noChangeArrowheads="1"/>
          </p:cNvPicPr>
          <p:nvPr/>
        </p:nvPicPr>
        <p:blipFill>
          <a:blip r:embed="rId5"/>
          <a:srcRect/>
          <a:stretch>
            <a:fillRect/>
          </a:stretch>
        </p:blipFill>
        <p:spPr bwMode="auto">
          <a:xfrm>
            <a:off x="304800" y="3429000"/>
            <a:ext cx="533400" cy="533400"/>
          </a:xfrm>
          <a:prstGeom prst="rect">
            <a:avLst/>
          </a:prstGeom>
          <a:noFill/>
          <a:ln w="9525">
            <a:noFill/>
            <a:miter lim="800000"/>
            <a:headEnd/>
            <a:tailEnd/>
          </a:ln>
        </p:spPr>
      </p:pic>
      <p:pic>
        <p:nvPicPr>
          <p:cNvPr id="8" name="Picture 9" descr="Number 3 icon">
            <a:hlinkClick r:id="rId6"/>
          </p:cNvPr>
          <p:cNvPicPr>
            <a:picLocks noChangeAspect="1" noChangeArrowheads="1"/>
          </p:cNvPicPr>
          <p:nvPr/>
        </p:nvPicPr>
        <p:blipFill>
          <a:blip r:embed="rId7"/>
          <a:srcRect/>
          <a:stretch>
            <a:fillRect/>
          </a:stretch>
        </p:blipFill>
        <p:spPr bwMode="auto">
          <a:xfrm>
            <a:off x="368300" y="5181600"/>
            <a:ext cx="533400" cy="533400"/>
          </a:xfrm>
          <a:prstGeom prst="rect">
            <a:avLst/>
          </a:prstGeom>
          <a:noFill/>
          <a:ln w="9525">
            <a:noFill/>
            <a:miter lim="800000"/>
            <a:headEnd/>
            <a:tailEnd/>
          </a:ln>
        </p:spPr>
      </p:pic>
    </p:spTree>
    <p:extLst>
      <p:ext uri="{BB962C8B-B14F-4D97-AF65-F5344CB8AC3E}">
        <p14:creationId xmlns:p14="http://schemas.microsoft.com/office/powerpoint/2010/main" val="233638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Product Positioning</a:t>
            </a:r>
            <a:endParaRPr lang="en-CA" dirty="0"/>
          </a:p>
        </p:txBody>
      </p:sp>
      <p:sp>
        <p:nvSpPr>
          <p:cNvPr id="3" name="Content Placeholder 2"/>
          <p:cNvSpPr>
            <a:spLocks noGrp="1"/>
          </p:cNvSpPr>
          <p:nvPr>
            <p:ph idx="1"/>
          </p:nvPr>
        </p:nvSpPr>
        <p:spPr>
          <a:xfrm>
            <a:off x="648586" y="1219200"/>
            <a:ext cx="8038214" cy="5181600"/>
          </a:xfrm>
        </p:spPr>
        <p:txBody>
          <a:bodyPr/>
          <a:lstStyle/>
          <a:p>
            <a:r>
              <a:rPr lang="en-CA" dirty="0" smtClean="0"/>
              <a:t>NHL Team Branded Mobile Accessories are the perfect complement to complete the mobile viewing experience provided by Rogers GameCentre LIVE.</a:t>
            </a:r>
          </a:p>
          <a:p>
            <a:r>
              <a:rPr lang="en-CA" dirty="0" smtClean="0"/>
              <a:t>For the ardent hockey fan that is always on the go and wants to catch all of the action on the ice, these accessories makes sure your device stays game ready:</a:t>
            </a:r>
          </a:p>
          <a:p>
            <a:r>
              <a:rPr lang="en-CA" dirty="0" smtClean="0"/>
              <a:t>Get Loud:</a:t>
            </a:r>
          </a:p>
          <a:p>
            <a:pPr lvl="1"/>
            <a:r>
              <a:rPr lang="en-CA" dirty="0" smtClean="0"/>
              <a:t>Hear the action on the go and share the excitement on the ice with your friends using the wireless </a:t>
            </a:r>
            <a:r>
              <a:rPr lang="en-CA" dirty="0" err="1" smtClean="0"/>
              <a:t>bluetooth</a:t>
            </a:r>
            <a:r>
              <a:rPr lang="en-CA" dirty="0" smtClean="0"/>
              <a:t> speakers. Not in hometown territory? Enjoy the action while keeping it on the low down with the in-ear headphones.</a:t>
            </a:r>
          </a:p>
          <a:p>
            <a:r>
              <a:rPr lang="en-CA" dirty="0" smtClean="0"/>
              <a:t>Get Proud:</a:t>
            </a:r>
          </a:p>
          <a:p>
            <a:pPr lvl="1"/>
            <a:r>
              <a:rPr lang="en-CA" dirty="0" smtClean="0"/>
              <a:t>Wear your device proudly with your choice of gel skin, aluminum or leather cases with your favourite teams logos. </a:t>
            </a:r>
          </a:p>
          <a:p>
            <a:r>
              <a:rPr lang="en-CA" dirty="0" smtClean="0"/>
              <a:t>Get Energized:</a:t>
            </a:r>
          </a:p>
          <a:p>
            <a:pPr lvl="1"/>
            <a:r>
              <a:rPr lang="en-CA" dirty="0" smtClean="0"/>
              <a:t>Game headed to overtime? Make sure your device stays powered and ready for overtime with our NHL branded wall chargers, car charger and portable charger. Don’t forget the right cable for your device!</a:t>
            </a:r>
          </a:p>
          <a:p>
            <a:endParaRPr lang="en-CA" dirty="0"/>
          </a:p>
        </p:txBody>
      </p:sp>
      <p:sp>
        <p:nvSpPr>
          <p:cNvPr id="4" name="Slide Number Placeholder 3"/>
          <p:cNvSpPr>
            <a:spLocks noGrp="1"/>
          </p:cNvSpPr>
          <p:nvPr>
            <p:ph type="sldNum" sz="quarter" idx="12"/>
          </p:nvPr>
        </p:nvSpPr>
        <p:spPr/>
        <p:txBody>
          <a:bodyPr/>
          <a:lstStyle/>
          <a:p>
            <a:pPr>
              <a:defRPr/>
            </a:pPr>
            <a:fld id="{EC31C686-DD22-4725-B05B-418FD9FF1239}" type="slidenum">
              <a:rPr lang="en-US" smtClean="0"/>
              <a:pPr>
                <a:defRPr/>
              </a:pPr>
              <a:t>3</a:t>
            </a:fld>
            <a:endParaRPr lang="en-US"/>
          </a:p>
        </p:txBody>
      </p:sp>
    </p:spTree>
    <p:extLst>
      <p:ext uri="{BB962C8B-B14F-4D97-AF65-F5344CB8AC3E}">
        <p14:creationId xmlns:p14="http://schemas.microsoft.com/office/powerpoint/2010/main" val="395622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228600" y="1066800"/>
            <a:ext cx="5105400" cy="5410200"/>
          </a:xfrm>
        </p:spPr>
        <p:txBody>
          <a:bodyPr/>
          <a:lstStyle/>
          <a:p>
            <a:pPr eaLnBrk="0" hangingPunct="0">
              <a:lnSpc>
                <a:spcPct val="90000"/>
              </a:lnSpc>
              <a:buFont typeface="Arial" charset="0"/>
              <a:buNone/>
            </a:pPr>
            <a:r>
              <a:rPr lang="en-US" sz="2000" dirty="0">
                <a:solidFill>
                  <a:schemeClr val="tx1"/>
                </a:solidFill>
                <a:latin typeface="Calibri" pitchFamily="34" charset="0"/>
                <a:ea typeface="+mn-ea"/>
              </a:rPr>
              <a:t>Mobile Viewing Bundle:</a:t>
            </a:r>
          </a:p>
          <a:p>
            <a:pPr marL="342900" lvl="1" indent="-342900" eaLnBrk="0" hangingPunct="0">
              <a:lnSpc>
                <a:spcPct val="90000"/>
              </a:lnSpc>
              <a:buFont typeface="Arial" charset="0"/>
              <a:buChar char="•"/>
            </a:pPr>
            <a:r>
              <a:rPr lang="en-US" sz="1800" dirty="0" smtClean="0">
                <a:solidFill>
                  <a:schemeClr val="tx1"/>
                </a:solidFill>
                <a:latin typeface="Calibri" pitchFamily="34" charset="0"/>
                <a:ea typeface="+mn-ea"/>
              </a:rPr>
              <a:t>Rogers </a:t>
            </a:r>
            <a:r>
              <a:rPr lang="en-US" sz="1800" dirty="0">
                <a:solidFill>
                  <a:schemeClr val="tx1"/>
                </a:solidFill>
                <a:latin typeface="Calibri" pitchFamily="34" charset="0"/>
                <a:ea typeface="+mn-ea"/>
              </a:rPr>
              <a:t>exclusive NHL Team branded accessories</a:t>
            </a:r>
          </a:p>
          <a:p>
            <a:pPr marL="342900" lvl="1" indent="-342900" eaLnBrk="0" hangingPunct="0">
              <a:lnSpc>
                <a:spcPct val="90000"/>
              </a:lnSpc>
              <a:buFont typeface="Arial" charset="0"/>
              <a:buChar char="•"/>
            </a:pPr>
            <a:r>
              <a:rPr lang="en-US" sz="1800" dirty="0">
                <a:solidFill>
                  <a:schemeClr val="tx1"/>
                </a:solidFill>
                <a:latin typeface="Calibri" pitchFamily="34" charset="0"/>
                <a:ea typeface="+mn-ea"/>
              </a:rPr>
              <a:t>Products featured in the Mobile Viewing Bundle:</a:t>
            </a:r>
          </a:p>
          <a:p>
            <a:pPr marL="800100" lvl="4" indent="-342900" eaLnBrk="0" hangingPunct="0">
              <a:lnSpc>
                <a:spcPct val="90000"/>
              </a:lnSpc>
              <a:buFont typeface="Arial" charset="0"/>
              <a:buChar char="•"/>
            </a:pPr>
            <a:r>
              <a:rPr lang="en-US" sz="1800" dirty="0" err="1">
                <a:solidFill>
                  <a:schemeClr val="tx1"/>
                </a:solidFill>
                <a:latin typeface="Calibri" pitchFamily="34" charset="0"/>
                <a:ea typeface="+mn-ea"/>
              </a:rPr>
              <a:t>Logiix</a:t>
            </a:r>
            <a:r>
              <a:rPr lang="en-US" sz="1800" dirty="0">
                <a:solidFill>
                  <a:schemeClr val="tx1"/>
                </a:solidFill>
                <a:latin typeface="Calibri" pitchFamily="34" charset="0"/>
                <a:ea typeface="+mn-ea"/>
              </a:rPr>
              <a:t> </a:t>
            </a:r>
            <a:r>
              <a:rPr lang="en-US" sz="1800" dirty="0" smtClean="0">
                <a:solidFill>
                  <a:schemeClr val="tx1"/>
                </a:solidFill>
                <a:latin typeface="Calibri" pitchFamily="34" charset="0"/>
                <a:ea typeface="+mn-ea"/>
              </a:rPr>
              <a:t>Piston Play Bluetooth </a:t>
            </a:r>
            <a:r>
              <a:rPr lang="en-US" sz="1800" dirty="0">
                <a:solidFill>
                  <a:schemeClr val="tx1"/>
                </a:solidFill>
                <a:latin typeface="Calibri" pitchFamily="34" charset="0"/>
                <a:ea typeface="+mn-ea"/>
              </a:rPr>
              <a:t>Speaker</a:t>
            </a:r>
          </a:p>
          <a:p>
            <a:pPr marL="800100" lvl="4" indent="-342900" eaLnBrk="0" hangingPunct="0">
              <a:lnSpc>
                <a:spcPct val="90000"/>
              </a:lnSpc>
              <a:buFont typeface="Arial" charset="0"/>
              <a:buChar char="•"/>
            </a:pPr>
            <a:r>
              <a:rPr lang="en-US" sz="1800" dirty="0" err="1">
                <a:solidFill>
                  <a:schemeClr val="tx1"/>
                </a:solidFill>
                <a:latin typeface="Calibri" pitchFamily="34" charset="0"/>
                <a:ea typeface="+mn-ea"/>
              </a:rPr>
              <a:t>Logiix</a:t>
            </a:r>
            <a:r>
              <a:rPr lang="en-US" sz="1800" dirty="0">
                <a:solidFill>
                  <a:schemeClr val="tx1"/>
                </a:solidFill>
                <a:latin typeface="Calibri" pitchFamily="34" charset="0"/>
                <a:ea typeface="+mn-ea"/>
              </a:rPr>
              <a:t> </a:t>
            </a:r>
            <a:r>
              <a:rPr lang="en-US" sz="1800" dirty="0" smtClean="0">
                <a:solidFill>
                  <a:schemeClr val="tx1"/>
                </a:solidFill>
                <a:latin typeface="Calibri" pitchFamily="34" charset="0"/>
                <a:ea typeface="+mn-ea"/>
              </a:rPr>
              <a:t>Piston </a:t>
            </a:r>
            <a:r>
              <a:rPr lang="en-US" sz="1800" dirty="0" err="1">
                <a:solidFill>
                  <a:schemeClr val="tx1"/>
                </a:solidFill>
                <a:latin typeface="Calibri" pitchFamily="34" charset="0"/>
                <a:ea typeface="+mn-ea"/>
              </a:rPr>
              <a:t>TuneFreqs</a:t>
            </a:r>
            <a:r>
              <a:rPr lang="en-US" sz="1800" dirty="0">
                <a:solidFill>
                  <a:schemeClr val="tx1"/>
                </a:solidFill>
                <a:latin typeface="Calibri" pitchFamily="34" charset="0"/>
                <a:ea typeface="+mn-ea"/>
              </a:rPr>
              <a:t> In-ear earphones</a:t>
            </a:r>
          </a:p>
          <a:p>
            <a:pPr marL="800100" lvl="4" indent="-342900" eaLnBrk="0" hangingPunct="0">
              <a:lnSpc>
                <a:spcPct val="90000"/>
              </a:lnSpc>
              <a:buFont typeface="Arial" charset="0"/>
              <a:buChar char="•"/>
            </a:pPr>
            <a:r>
              <a:rPr lang="en-US" sz="1800" dirty="0" err="1">
                <a:solidFill>
                  <a:schemeClr val="tx1"/>
                </a:solidFill>
                <a:latin typeface="Calibri" pitchFamily="34" charset="0"/>
                <a:ea typeface="+mn-ea"/>
              </a:rPr>
              <a:t>Logiix</a:t>
            </a:r>
            <a:r>
              <a:rPr lang="en-US" sz="1800" dirty="0">
                <a:solidFill>
                  <a:schemeClr val="tx1"/>
                </a:solidFill>
                <a:latin typeface="Calibri" pitchFamily="34" charset="0"/>
                <a:ea typeface="+mn-ea"/>
              </a:rPr>
              <a:t> </a:t>
            </a:r>
            <a:r>
              <a:rPr lang="en-US" sz="1800" dirty="0" smtClean="0">
                <a:solidFill>
                  <a:schemeClr val="tx1"/>
                </a:solidFill>
                <a:latin typeface="Calibri" pitchFamily="34" charset="0"/>
                <a:ea typeface="+mn-ea"/>
              </a:rPr>
              <a:t>Piston </a:t>
            </a:r>
            <a:r>
              <a:rPr lang="en-US" sz="1800" dirty="0">
                <a:solidFill>
                  <a:schemeClr val="tx1"/>
                </a:solidFill>
                <a:latin typeface="Calibri" pitchFamily="34" charset="0"/>
                <a:ea typeface="+mn-ea"/>
              </a:rPr>
              <a:t>Power </a:t>
            </a:r>
            <a:r>
              <a:rPr lang="en-US" sz="1800" dirty="0" smtClean="0">
                <a:solidFill>
                  <a:schemeClr val="tx1"/>
                </a:solidFill>
                <a:latin typeface="Calibri" pitchFamily="34" charset="0"/>
                <a:ea typeface="+mn-ea"/>
              </a:rPr>
              <a:t>Portable </a:t>
            </a:r>
            <a:r>
              <a:rPr lang="en-US" sz="1800" dirty="0">
                <a:solidFill>
                  <a:schemeClr val="tx1"/>
                </a:solidFill>
                <a:latin typeface="Calibri" pitchFamily="34" charset="0"/>
                <a:ea typeface="+mn-ea"/>
              </a:rPr>
              <a:t>Power Charger</a:t>
            </a:r>
          </a:p>
          <a:p>
            <a:pPr marL="342900" lvl="1" indent="-342900" eaLnBrk="0" hangingPunct="0">
              <a:lnSpc>
                <a:spcPct val="90000"/>
              </a:lnSpc>
              <a:buFont typeface="Arial" charset="0"/>
              <a:buChar char="•"/>
            </a:pPr>
            <a:r>
              <a:rPr lang="en-US" sz="1800" dirty="0">
                <a:solidFill>
                  <a:schemeClr val="tx1"/>
                </a:solidFill>
                <a:latin typeface="Calibri" pitchFamily="34" charset="0"/>
                <a:ea typeface="+mn-ea"/>
              </a:rPr>
              <a:t>Great value for the customer: Get the accessories </a:t>
            </a:r>
            <a:r>
              <a:rPr lang="en-US" sz="1800" dirty="0" smtClean="0">
                <a:solidFill>
                  <a:schemeClr val="tx1"/>
                </a:solidFill>
                <a:latin typeface="Calibri" pitchFamily="34" charset="0"/>
                <a:ea typeface="+mn-ea"/>
              </a:rPr>
              <a:t>and a </a:t>
            </a:r>
            <a:r>
              <a:rPr lang="en-US" sz="1800" dirty="0">
                <a:solidFill>
                  <a:schemeClr val="tx1"/>
                </a:solidFill>
                <a:latin typeface="Calibri" pitchFamily="34" charset="0"/>
                <a:ea typeface="+mn-ea"/>
              </a:rPr>
              <a:t>great viewing experience for only $</a:t>
            </a:r>
            <a:r>
              <a:rPr lang="en-US" sz="1800" dirty="0" smtClean="0">
                <a:solidFill>
                  <a:schemeClr val="tx1"/>
                </a:solidFill>
                <a:latin typeface="Calibri" pitchFamily="34" charset="0"/>
                <a:ea typeface="+mn-ea"/>
              </a:rPr>
              <a:t>79.99</a:t>
            </a:r>
          </a:p>
          <a:p>
            <a:pPr marL="742950" lvl="2" indent="-342900" eaLnBrk="0" hangingPunct="0">
              <a:lnSpc>
                <a:spcPct val="90000"/>
              </a:lnSpc>
              <a:buFont typeface="Arial" charset="0"/>
              <a:buChar char="•"/>
            </a:pPr>
            <a:r>
              <a:rPr lang="en-US" sz="1800" dirty="0" smtClean="0">
                <a:solidFill>
                  <a:schemeClr val="tx1"/>
                </a:solidFill>
                <a:latin typeface="Calibri" pitchFamily="34" charset="0"/>
                <a:ea typeface="+mn-ea"/>
              </a:rPr>
              <a:t>Original retail value of all the items separately: $120.00</a:t>
            </a:r>
            <a:endParaRPr lang="en-US" sz="1800" dirty="0">
              <a:solidFill>
                <a:schemeClr val="tx1"/>
              </a:solidFill>
              <a:latin typeface="Calibri" pitchFamily="34" charset="0"/>
              <a:ea typeface="+mn-ea"/>
            </a:endParaRPr>
          </a:p>
        </p:txBody>
      </p:sp>
      <p:sp>
        <p:nvSpPr>
          <p:cNvPr id="6" name="Title 1"/>
          <p:cNvSpPr txBox="1">
            <a:spLocks/>
          </p:cNvSpPr>
          <p:nvPr/>
        </p:nvSpPr>
        <p:spPr>
          <a:xfrm>
            <a:off x="228600" y="350043"/>
            <a:ext cx="4114800" cy="366713"/>
          </a:xfrm>
          <a:prstGeom prst="rect">
            <a:avLst/>
          </a:prstGeom>
        </p:spPr>
        <p:txBody>
          <a:bodyPr anchor="ctr">
            <a:normAutofit fontScale="92500" lnSpcReduction="10000"/>
          </a:bodyPr>
          <a:lstStyle/>
          <a:p>
            <a:pPr defTabSz="457200">
              <a:defRPr/>
            </a:pPr>
            <a:r>
              <a:rPr lang="en-US" sz="2000"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sz="2000" b="1" dirty="0" smtClean="0">
                <a:effectLst>
                  <a:outerShdw blurRad="38100" dist="38100" dir="2700000" algn="tl">
                    <a:srgbClr val="C0C0C0"/>
                  </a:outerShdw>
                </a:effectLst>
                <a:latin typeface="Century Gothic" pitchFamily="34" charset="0"/>
                <a:ea typeface="Frutiger LT Std 47 Light Cn"/>
                <a:cs typeface="Frutiger LT Std 47 Light Cn"/>
              </a:rPr>
              <a:t>Tools – Get Game Ready:</a:t>
            </a:r>
            <a:endParaRPr lang="en-US" sz="2000"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7" name="Group 71"/>
          <p:cNvGraphicFramePr>
            <a:graphicFrameLocks noGrp="1"/>
          </p:cNvGraphicFramePr>
          <p:nvPr>
            <p:extLst>
              <p:ext uri="{D42A27DB-BD31-4B8C-83A1-F6EECF244321}">
                <p14:modId xmlns:p14="http://schemas.microsoft.com/office/powerpoint/2010/main" val="3769642514"/>
              </p:ext>
            </p:extLst>
          </p:nvPr>
        </p:nvGraphicFramePr>
        <p:xfrm>
          <a:off x="5486400" y="3958590"/>
          <a:ext cx="3535362" cy="2332990"/>
        </p:xfrm>
        <a:graphic>
          <a:graphicData uri="http://schemas.openxmlformats.org/drawingml/2006/table">
            <a:tbl>
              <a:tblPr/>
              <a:tblGrid>
                <a:gridCol w="1021327"/>
                <a:gridCol w="2514035"/>
              </a:tblGrid>
              <a:tr h="436880">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Calibri" pitchFamily="34" charset="0"/>
                        </a:rPr>
                        <a:t>Mobile Viewing Bundle - Rogers Exclusive NHL Team Branded Product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r>
              <a:tr h="109093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ChaletComprime-MilanEighty"/>
                          <a:cs typeface="ChaletComprime-MilanEighty"/>
                        </a:rPr>
                        <a:t>Contents</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171450" marR="0" lvl="0" indent="-171450" algn="l" defTabSz="914400" rtl="0" eaLnBrk="1" fontAlgn="t"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baseline="0" dirty="0" err="1" smtClean="0">
                          <a:ln>
                            <a:noFill/>
                          </a:ln>
                          <a:solidFill>
                            <a:schemeClr val="tx1"/>
                          </a:solidFill>
                          <a:effectLst/>
                          <a:latin typeface="Calibri" pitchFamily="34" charset="0"/>
                        </a:rPr>
                        <a:t>Logiix</a:t>
                      </a:r>
                      <a:r>
                        <a:rPr kumimoji="0" lang="en-US" sz="1200" b="0" i="0" u="none" strike="noStrike" cap="none" normalizeH="0" baseline="0" dirty="0" smtClean="0">
                          <a:ln>
                            <a:noFill/>
                          </a:ln>
                          <a:solidFill>
                            <a:schemeClr val="tx1"/>
                          </a:solidFill>
                          <a:effectLst/>
                          <a:latin typeface="Calibri" pitchFamily="34" charset="0"/>
                        </a:rPr>
                        <a:t> Piston Play Bluetooth Speaker</a:t>
                      </a:r>
                    </a:p>
                    <a:p>
                      <a:pPr marL="171450" marR="0" lvl="0" indent="-171450" algn="l" defTabSz="914400" rtl="0" eaLnBrk="1" fontAlgn="t"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baseline="0" dirty="0" err="1" smtClean="0">
                          <a:ln>
                            <a:noFill/>
                          </a:ln>
                          <a:solidFill>
                            <a:schemeClr val="tx1"/>
                          </a:solidFill>
                          <a:effectLst/>
                          <a:latin typeface="Calibri" pitchFamily="34" charset="0"/>
                        </a:rPr>
                        <a:t>Logiix</a:t>
                      </a:r>
                      <a:r>
                        <a:rPr kumimoji="0" lang="en-US" sz="1200" b="0" i="0" u="none" strike="noStrike" cap="none" normalizeH="0" baseline="0" dirty="0" smtClean="0">
                          <a:ln>
                            <a:noFill/>
                          </a:ln>
                          <a:solidFill>
                            <a:schemeClr val="tx1"/>
                          </a:solidFill>
                          <a:effectLst/>
                          <a:latin typeface="Calibri" pitchFamily="34" charset="0"/>
                        </a:rPr>
                        <a:t> </a:t>
                      </a:r>
                      <a:r>
                        <a:rPr kumimoji="0" lang="en-US" sz="1200" b="0" i="0" u="none" strike="noStrike" cap="none" normalizeH="0" baseline="0" dirty="0" err="1" smtClean="0">
                          <a:ln>
                            <a:noFill/>
                          </a:ln>
                          <a:solidFill>
                            <a:schemeClr val="tx1"/>
                          </a:solidFill>
                          <a:effectLst/>
                          <a:latin typeface="Calibri" pitchFamily="34" charset="0"/>
                        </a:rPr>
                        <a:t>TuneFreqs</a:t>
                      </a:r>
                      <a:r>
                        <a:rPr kumimoji="0" lang="en-US" sz="1200" b="0" i="0" u="none" strike="noStrike" cap="none" normalizeH="0" baseline="0" dirty="0" smtClean="0">
                          <a:ln>
                            <a:noFill/>
                          </a:ln>
                          <a:solidFill>
                            <a:schemeClr val="tx1"/>
                          </a:solidFill>
                          <a:effectLst/>
                          <a:latin typeface="Calibri" pitchFamily="34" charset="0"/>
                        </a:rPr>
                        <a:t> In-ear earphones</a:t>
                      </a:r>
                    </a:p>
                    <a:p>
                      <a:pPr marL="171450" marR="0" lvl="0" indent="-171450" algn="l" defTabSz="914400" rtl="0" eaLnBrk="1" fontAlgn="t"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baseline="0" dirty="0" err="1" smtClean="0">
                          <a:ln>
                            <a:noFill/>
                          </a:ln>
                          <a:solidFill>
                            <a:schemeClr val="tx1"/>
                          </a:solidFill>
                          <a:effectLst/>
                          <a:latin typeface="Calibri" pitchFamily="34" charset="0"/>
                        </a:rPr>
                        <a:t>Logiix</a:t>
                      </a:r>
                      <a:r>
                        <a:rPr kumimoji="0" lang="en-US" sz="1200" b="0" i="0" u="none" strike="noStrike" cap="none" normalizeH="0" baseline="0" dirty="0" smtClean="0">
                          <a:ln>
                            <a:noFill/>
                          </a:ln>
                          <a:solidFill>
                            <a:schemeClr val="tx1"/>
                          </a:solidFill>
                          <a:effectLst/>
                          <a:latin typeface="Calibri" pitchFamily="34" charset="0"/>
                        </a:rPr>
                        <a:t> Piston Power Portable Power Charger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ChaletComprime-MilanEighty"/>
                          <a:cs typeface="ChaletComprime-MilanEighty"/>
                        </a:rPr>
                        <a:t>Differentiator</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Get ready for a complete mobile viewing experience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2766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$79.99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Text Box 2"/>
          <p:cNvSpPr txBox="1">
            <a:spLocks noChangeArrowheads="1"/>
          </p:cNvSpPr>
          <p:nvPr/>
        </p:nvSpPr>
        <p:spPr bwMode="auto">
          <a:xfrm>
            <a:off x="463550" y="5029200"/>
            <a:ext cx="2087563"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200" b="1" i="0" u="none" strike="noStrike" cap="none" normalizeH="0" baseline="0" dirty="0" smtClean="0">
                <a:ln>
                  <a:noFill/>
                </a:ln>
                <a:solidFill>
                  <a:srgbClr val="000000"/>
                </a:solidFill>
                <a:effectLst/>
                <a:latin typeface="Arial" pitchFamily="34" charset="0"/>
                <a:cs typeface="Arial" pitchFamily="34" charset="0"/>
              </a:rPr>
              <a:t>Available For: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7" name="Picture 3" descr="954px-Toronto_Maple_Leafs_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75" y="5259388"/>
            <a:ext cx="5191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28" name="Picture 4" descr="1280px-Montreal_Canad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038" y="5410200"/>
            <a:ext cx="606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29" name="Picture 5" descr="640px-Winnipeg_Jets_Logo_20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4025" y="5341938"/>
            <a:ext cx="522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0" name="Picture 6" descr="212px-Ottawa_Senat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4413" y="5219700"/>
            <a:ext cx="549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1" name="Picture 7" descr="200px-Vancouver_Canucks_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1000" y="5289550"/>
            <a:ext cx="584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2" name="Picture 8" descr="640px-Logo_Edmonton_Oiler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6725" y="589280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3" name="Picture 9" descr="102px-Calgary_Flames_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338" y="5951538"/>
            <a:ext cx="5492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4" name="Picture 10" descr="200px-Detroit_Red_Wings_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20838" y="5905500"/>
            <a:ext cx="695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5" name="Picture 11" descr="205px-Pittsburgh_Penguins_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11400" y="5865813"/>
            <a:ext cx="592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6" name="Picture 12" descr="227px-Boston_Bruin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59100" y="5903913"/>
            <a:ext cx="5286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34000" y="1371600"/>
            <a:ext cx="3810000" cy="2329295"/>
          </a:xfrm>
          <a:prstGeom prst="rect">
            <a:avLst/>
          </a:prstGeom>
        </p:spPr>
      </p:pic>
    </p:spTree>
    <p:extLst>
      <p:ext uri="{BB962C8B-B14F-4D97-AF65-F5344CB8AC3E}">
        <p14:creationId xmlns:p14="http://schemas.microsoft.com/office/powerpoint/2010/main" val="323849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152400" y="838200"/>
            <a:ext cx="4876800" cy="4419600"/>
          </a:xfrm>
        </p:spPr>
        <p:txBody>
          <a:bodyPr/>
          <a:lstStyle/>
          <a:p>
            <a:pPr eaLnBrk="0" hangingPunct="0">
              <a:lnSpc>
                <a:spcPct val="90000"/>
              </a:lnSpc>
              <a:buFont typeface="Arial" charset="0"/>
              <a:buNone/>
            </a:pPr>
            <a:r>
              <a:rPr lang="en-US" sz="2400" i="1" dirty="0" err="1">
                <a:solidFill>
                  <a:schemeClr val="tx1"/>
                </a:solidFill>
                <a:latin typeface="Calibri" pitchFamily="34" charset="0"/>
                <a:ea typeface="+mn-ea"/>
              </a:rPr>
              <a:t>Logiix</a:t>
            </a:r>
            <a:r>
              <a:rPr lang="en-US" sz="2400" i="1" dirty="0">
                <a:solidFill>
                  <a:schemeClr val="tx1"/>
                </a:solidFill>
                <a:latin typeface="Calibri" pitchFamily="34" charset="0"/>
                <a:ea typeface="+mn-ea"/>
              </a:rPr>
              <a:t> Piston Play Bluetooth Speaker</a:t>
            </a:r>
            <a:r>
              <a:rPr lang="en-US" sz="2400" i="1" dirty="0" smtClean="0">
                <a:solidFill>
                  <a:schemeClr val="tx1"/>
                </a:solidFill>
                <a:latin typeface="Calibri" pitchFamily="34" charset="0"/>
                <a:ea typeface="+mn-ea"/>
              </a:rPr>
              <a:t>:</a:t>
            </a:r>
          </a:p>
          <a:p>
            <a:pPr eaLnBrk="0" hangingPunct="0">
              <a:lnSpc>
                <a:spcPct val="90000"/>
              </a:lnSpc>
            </a:pPr>
            <a:r>
              <a:rPr lang="en-US" sz="1700" dirty="0" smtClean="0">
                <a:solidFill>
                  <a:schemeClr val="tx1"/>
                </a:solidFill>
                <a:latin typeface="Calibri" pitchFamily="34" charset="0"/>
                <a:ea typeface="+mn-ea"/>
              </a:rPr>
              <a:t>Available as part of the viewing bundle and also separately</a:t>
            </a:r>
            <a:endParaRPr lang="en-US" sz="1700" dirty="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700" dirty="0">
                <a:solidFill>
                  <a:schemeClr val="tx1"/>
                </a:solidFill>
                <a:latin typeface="Calibri" pitchFamily="34" charset="0"/>
                <a:ea typeface="+mn-ea"/>
              </a:rPr>
              <a:t>Share the excitement of the NHL game with your friends </a:t>
            </a:r>
          </a:p>
          <a:p>
            <a:pPr marL="342900" lvl="1" indent="-342900" eaLnBrk="0" hangingPunct="0">
              <a:lnSpc>
                <a:spcPct val="90000"/>
              </a:lnSpc>
              <a:buFont typeface="Arial" panose="020B0604020202020204" pitchFamily="34" charset="0"/>
              <a:buChar char="•"/>
            </a:pPr>
            <a:r>
              <a:rPr lang="en-US" sz="1700" dirty="0">
                <a:solidFill>
                  <a:schemeClr val="tx1"/>
                </a:solidFill>
                <a:latin typeface="Calibri" pitchFamily="34" charset="0"/>
                <a:ea typeface="+mn-ea"/>
              </a:rPr>
              <a:t>With the custom 3W HD audio </a:t>
            </a:r>
            <a:r>
              <a:rPr lang="en-US" sz="1700" dirty="0" smtClean="0">
                <a:solidFill>
                  <a:schemeClr val="tx1"/>
                </a:solidFill>
                <a:latin typeface="Calibri" pitchFamily="34" charset="0"/>
                <a:ea typeface="+mn-ea"/>
              </a:rPr>
              <a:t>driver hear </a:t>
            </a:r>
            <a:r>
              <a:rPr lang="en-US" sz="1700" dirty="0">
                <a:solidFill>
                  <a:schemeClr val="tx1"/>
                </a:solidFill>
                <a:latin typeface="Calibri" pitchFamily="34" charset="0"/>
                <a:ea typeface="+mn-ea"/>
              </a:rPr>
              <a:t>the action loud and clear. Celebrating with some tunes after the game? </a:t>
            </a:r>
            <a:r>
              <a:rPr lang="en-US" sz="1700" dirty="0" smtClean="0">
                <a:solidFill>
                  <a:schemeClr val="tx1"/>
                </a:solidFill>
                <a:latin typeface="Calibri" pitchFamily="34" charset="0"/>
                <a:ea typeface="+mn-ea"/>
              </a:rPr>
              <a:t>The </a:t>
            </a:r>
            <a:r>
              <a:rPr lang="en-US" sz="1700" dirty="0" err="1" smtClean="0">
                <a:solidFill>
                  <a:schemeClr val="tx1"/>
                </a:solidFill>
                <a:latin typeface="Calibri" pitchFamily="34" charset="0"/>
                <a:ea typeface="+mn-ea"/>
              </a:rPr>
              <a:t>Logiix</a:t>
            </a:r>
            <a:r>
              <a:rPr lang="en-US" sz="1700" dirty="0" smtClean="0">
                <a:solidFill>
                  <a:schemeClr val="tx1"/>
                </a:solidFill>
                <a:latin typeface="Calibri" pitchFamily="34" charset="0"/>
                <a:ea typeface="+mn-ea"/>
              </a:rPr>
              <a:t> Piston is </a:t>
            </a:r>
            <a:r>
              <a:rPr lang="en-US" sz="1700" dirty="0">
                <a:solidFill>
                  <a:schemeClr val="tx1"/>
                </a:solidFill>
                <a:latin typeface="Calibri" pitchFamily="34" charset="0"/>
                <a:ea typeface="+mn-ea"/>
              </a:rPr>
              <a:t>great for music  as well</a:t>
            </a:r>
          </a:p>
          <a:p>
            <a:pPr marL="342900" lvl="1" indent="-342900" eaLnBrk="0" hangingPunct="0">
              <a:lnSpc>
                <a:spcPct val="90000"/>
              </a:lnSpc>
              <a:buFont typeface="Arial" panose="020B0604020202020204" pitchFamily="34" charset="0"/>
              <a:buChar char="•"/>
            </a:pPr>
            <a:r>
              <a:rPr lang="en-US" sz="1700" dirty="0">
                <a:solidFill>
                  <a:schemeClr val="tx1"/>
                </a:solidFill>
                <a:latin typeface="Calibri" pitchFamily="34" charset="0"/>
                <a:ea typeface="+mn-ea"/>
              </a:rPr>
              <a:t>Chatting about the game? The Piston Play comes with a </a:t>
            </a:r>
            <a:r>
              <a:rPr lang="en-US" sz="1700" dirty="0" err="1">
                <a:solidFill>
                  <a:schemeClr val="tx1"/>
                </a:solidFill>
                <a:latin typeface="Calibri" pitchFamily="34" charset="0"/>
                <a:ea typeface="+mn-ea"/>
              </a:rPr>
              <a:t>handsfree</a:t>
            </a:r>
            <a:r>
              <a:rPr lang="en-US" sz="1700" dirty="0">
                <a:solidFill>
                  <a:schemeClr val="tx1"/>
                </a:solidFill>
                <a:latin typeface="Calibri" pitchFamily="34" charset="0"/>
                <a:ea typeface="+mn-ea"/>
              </a:rPr>
              <a:t> microphone, and a answer call button so you can hold your own phone conference </a:t>
            </a:r>
            <a:r>
              <a:rPr lang="en-US" sz="1700" dirty="0" smtClean="0">
                <a:solidFill>
                  <a:schemeClr val="tx1"/>
                </a:solidFill>
                <a:latin typeface="Calibri" pitchFamily="34" charset="0"/>
                <a:ea typeface="+mn-ea"/>
              </a:rPr>
              <a:t>about your </a:t>
            </a:r>
            <a:r>
              <a:rPr lang="en-US" sz="1700" dirty="0">
                <a:solidFill>
                  <a:schemeClr val="tx1"/>
                </a:solidFill>
                <a:latin typeface="Calibri" pitchFamily="34" charset="0"/>
                <a:ea typeface="+mn-ea"/>
              </a:rPr>
              <a:t>team’s on-ice performance</a:t>
            </a:r>
          </a:p>
          <a:p>
            <a:pPr marL="342900" lvl="1" indent="-342900" eaLnBrk="0" hangingPunct="0">
              <a:lnSpc>
                <a:spcPct val="90000"/>
              </a:lnSpc>
              <a:buFont typeface="Arial" panose="020B0604020202020204" pitchFamily="34" charset="0"/>
              <a:buChar char="•"/>
            </a:pPr>
            <a:r>
              <a:rPr lang="en-US" sz="1700" dirty="0">
                <a:solidFill>
                  <a:schemeClr val="tx1"/>
                </a:solidFill>
                <a:latin typeface="Calibri" pitchFamily="34" charset="0"/>
                <a:ea typeface="+mn-ea"/>
              </a:rPr>
              <a:t>Durable aluminum finish and compact design: Take it anywhere you go and enjoy </a:t>
            </a:r>
          </a:p>
        </p:txBody>
      </p:sp>
      <p:sp>
        <p:nvSpPr>
          <p:cNvPr id="5" name="Title 1"/>
          <p:cNvSpPr txBox="1">
            <a:spLocks/>
          </p:cNvSpPr>
          <p:nvPr/>
        </p:nvSpPr>
        <p:spPr>
          <a:xfrm>
            <a:off x="0" y="457200"/>
            <a:ext cx="3087688" cy="366713"/>
          </a:xfrm>
          <a:prstGeom prst="rect">
            <a:avLst/>
          </a:prstGeom>
        </p:spPr>
        <p:txBody>
          <a:bodyPr anchor="ctr">
            <a:normAutofit fontScale="92500" lnSpcReduction="10000"/>
          </a:bodyPr>
          <a:lstStyle/>
          <a:p>
            <a:pPr defTabSz="457200">
              <a:defRPr/>
            </a:pPr>
            <a:r>
              <a:rPr lang="en-US" sz="2000"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sz="2000" b="1" dirty="0" smtClean="0">
                <a:effectLst>
                  <a:outerShdw blurRad="38100" dist="38100" dir="2700000" algn="tl">
                    <a:srgbClr val="C0C0C0"/>
                  </a:outerShdw>
                </a:effectLst>
                <a:latin typeface="Century Gothic" pitchFamily="34" charset="0"/>
                <a:ea typeface="Frutiger LT Std 47 Light Cn"/>
                <a:cs typeface="Frutiger LT Std 47 Light Cn"/>
              </a:rPr>
              <a:t>Tools – Get Loud:</a:t>
            </a:r>
            <a:endParaRPr lang="en-US" sz="2000"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49176" name="Group 24"/>
          <p:cNvGraphicFramePr>
            <a:graphicFrameLocks noGrp="1"/>
          </p:cNvGraphicFramePr>
          <p:nvPr>
            <p:extLst>
              <p:ext uri="{D42A27DB-BD31-4B8C-83A1-F6EECF244321}">
                <p14:modId xmlns:p14="http://schemas.microsoft.com/office/powerpoint/2010/main" val="3158259630"/>
              </p:ext>
            </p:extLst>
          </p:nvPr>
        </p:nvGraphicFramePr>
        <p:xfrm>
          <a:off x="4953000" y="3581400"/>
          <a:ext cx="4038600" cy="2926080"/>
        </p:xfrm>
        <a:graphic>
          <a:graphicData uri="http://schemas.openxmlformats.org/drawingml/2006/table">
            <a:tbl>
              <a:tblPr/>
              <a:tblGrid>
                <a:gridCol w="979055"/>
                <a:gridCol w="3059545"/>
              </a:tblGrid>
              <a:tr h="237240">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Piston Play Bluetooth Speaker - Rogers Exclusive NHL Team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1817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Audio 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3W Custom HD audio driver for clear and crisp sound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563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Battery Life and Capacity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Equipped with a 3.7v Li-ion 900mAh battery. Stay tuned into the game with up to 8 hours of play-time or 4 hours of talk-time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361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Charging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kern="1200" cap="none" normalizeH="0" baseline="0" dirty="0" smtClean="0">
                          <a:ln>
                            <a:noFill/>
                          </a:ln>
                          <a:solidFill>
                            <a:schemeClr val="tx1"/>
                          </a:solidFill>
                          <a:effectLst/>
                          <a:latin typeface="Calibri" pitchFamily="34" charset="0"/>
                          <a:ea typeface="+mn-ea"/>
                          <a:cs typeface="+mn-cs"/>
                        </a:rPr>
                        <a:t>Fully charges up in 2.5 hours -  spend less time in the penalty box charging, and more time listening and watching!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361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Durable Aluminum Finish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817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$49.99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00113"/>
            <a:ext cx="2324405"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2"/>
          <p:cNvSpPr txBox="1">
            <a:spLocks noChangeArrowheads="1"/>
          </p:cNvSpPr>
          <p:nvPr/>
        </p:nvSpPr>
        <p:spPr bwMode="auto">
          <a:xfrm>
            <a:off x="463550" y="5029200"/>
            <a:ext cx="2087563"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200" b="1" i="0" u="none" strike="noStrike" cap="none" normalizeH="0" baseline="0" dirty="0" smtClean="0">
                <a:ln>
                  <a:noFill/>
                </a:ln>
                <a:solidFill>
                  <a:srgbClr val="000000"/>
                </a:solidFill>
                <a:effectLst/>
                <a:latin typeface="Arial" pitchFamily="34" charset="0"/>
                <a:cs typeface="Arial" pitchFamily="34" charset="0"/>
              </a:rPr>
              <a:t>Available For: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3" descr="954px-Toronto_Maple_Leafs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5259388"/>
            <a:ext cx="5191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8" name="Picture 4" descr="1280px-Montreal_Canadi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2038" y="5410200"/>
            <a:ext cx="606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9" name="Picture 5" descr="640px-Winnipeg_Jets_Logo_20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4025" y="5341938"/>
            <a:ext cx="522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 name="Picture 6" descr="212px-Ottawa_Senator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4413" y="5219700"/>
            <a:ext cx="549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1" name="Picture 7" descr="200px-Vancouver_Canucks_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1000" y="5289550"/>
            <a:ext cx="584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2" name="Picture 8" descr="640px-Logo_Edmonton_Oile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6725" y="589280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3" name="Picture 9" descr="102px-Calgary_Flames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9338" y="5951538"/>
            <a:ext cx="5492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4" name="Picture 10" descr="200px-Detroit_Red_Wings_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0838" y="5905500"/>
            <a:ext cx="695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5" name="Picture 11" descr="205px-Pittsburgh_Penguins_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11400" y="5865813"/>
            <a:ext cx="592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12" descr="227px-Boston_Brui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59100" y="5903913"/>
            <a:ext cx="5286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1303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381000" y="914400"/>
            <a:ext cx="6096000" cy="3200400"/>
          </a:xfrm>
        </p:spPr>
        <p:txBody>
          <a:bodyPr/>
          <a:lstStyle/>
          <a:p>
            <a:pPr eaLnBrk="0" hangingPunct="0">
              <a:lnSpc>
                <a:spcPct val="90000"/>
              </a:lnSpc>
              <a:buFont typeface="Arial" charset="0"/>
              <a:buNone/>
            </a:pPr>
            <a:r>
              <a:rPr lang="en-US" sz="2400" i="1" dirty="0" err="1">
                <a:solidFill>
                  <a:schemeClr val="tx1"/>
                </a:solidFill>
                <a:latin typeface="Calibri" pitchFamily="34" charset="0"/>
                <a:ea typeface="+mn-ea"/>
              </a:rPr>
              <a:t>Logiix</a:t>
            </a:r>
            <a:r>
              <a:rPr lang="en-US" sz="2400" i="1" dirty="0">
                <a:solidFill>
                  <a:schemeClr val="tx1"/>
                </a:solidFill>
                <a:latin typeface="Calibri" pitchFamily="34" charset="0"/>
                <a:ea typeface="+mn-ea"/>
              </a:rPr>
              <a:t> </a:t>
            </a:r>
            <a:r>
              <a:rPr lang="en-US" sz="2400" i="1" dirty="0" err="1">
                <a:solidFill>
                  <a:schemeClr val="tx1"/>
                </a:solidFill>
                <a:latin typeface="Calibri" pitchFamily="34" charset="0"/>
                <a:ea typeface="+mn-ea"/>
              </a:rPr>
              <a:t>TuneFreqs</a:t>
            </a:r>
            <a:r>
              <a:rPr lang="en-US" sz="2400" i="1" dirty="0">
                <a:solidFill>
                  <a:schemeClr val="tx1"/>
                </a:solidFill>
                <a:latin typeface="Calibri" pitchFamily="34" charset="0"/>
                <a:ea typeface="+mn-ea"/>
              </a:rPr>
              <a:t> In-ear </a:t>
            </a:r>
            <a:r>
              <a:rPr lang="en-US" sz="2400" i="1" dirty="0" smtClean="0">
                <a:solidFill>
                  <a:schemeClr val="tx1"/>
                </a:solidFill>
                <a:latin typeface="Calibri" pitchFamily="34" charset="0"/>
                <a:ea typeface="+mn-ea"/>
              </a:rPr>
              <a:t>Headphones:</a:t>
            </a:r>
            <a:endParaRPr lang="en-US" sz="2400" i="1" dirty="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Available as part of viewing bundle and </a:t>
            </a:r>
            <a:r>
              <a:rPr lang="en-US" sz="1800" dirty="0" smtClean="0">
                <a:solidFill>
                  <a:schemeClr val="tx1"/>
                </a:solidFill>
                <a:latin typeface="Calibri" pitchFamily="34" charset="0"/>
                <a:ea typeface="+mn-ea"/>
              </a:rPr>
              <a:t>also separately</a:t>
            </a:r>
            <a:endParaRPr lang="en-US" sz="1800" dirty="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800" dirty="0" smtClean="0">
                <a:solidFill>
                  <a:schemeClr val="tx1"/>
                </a:solidFill>
                <a:latin typeface="Calibri" pitchFamily="34" charset="0"/>
                <a:ea typeface="+mn-ea"/>
              </a:rPr>
              <a:t>Immersive </a:t>
            </a:r>
            <a:r>
              <a:rPr lang="en-US" sz="1800" dirty="0">
                <a:solidFill>
                  <a:schemeClr val="tx1"/>
                </a:solidFill>
                <a:latin typeface="Calibri" pitchFamily="34" charset="0"/>
                <a:ea typeface="+mn-ea"/>
              </a:rPr>
              <a:t>yourself in the game during your commute with full stereo sound</a:t>
            </a: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11.5mm drivers produces rich and clear sound, for the hockey game, or for music</a:t>
            </a: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Durable aluminum housing and flexible cable for portability and durability</a:t>
            </a: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In-Line microphone and controls allows you easy control of the volume, control music track settings or to take calls</a:t>
            </a:r>
          </a:p>
        </p:txBody>
      </p:sp>
      <p:sp>
        <p:nvSpPr>
          <p:cNvPr id="5" name="Title 1"/>
          <p:cNvSpPr txBox="1">
            <a:spLocks/>
          </p:cNvSpPr>
          <p:nvPr/>
        </p:nvSpPr>
        <p:spPr>
          <a:xfrm>
            <a:off x="36512" y="457200"/>
            <a:ext cx="3087688" cy="366713"/>
          </a:xfrm>
          <a:prstGeom prst="rect">
            <a:avLst/>
          </a:prstGeom>
        </p:spPr>
        <p:txBody>
          <a:bodyPr anchor="ctr">
            <a:normAutofit lnSpcReduction="10000"/>
          </a:bodyPr>
          <a:lstStyle/>
          <a:p>
            <a:pPr defTabSz="457200">
              <a:defRPr/>
            </a:pPr>
            <a:r>
              <a:rPr lang="en-US" sz="2000"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sz="2000" b="1" dirty="0" smtClean="0">
                <a:effectLst>
                  <a:outerShdw blurRad="38100" dist="38100" dir="2700000" algn="tl">
                    <a:srgbClr val="C0C0C0"/>
                  </a:outerShdw>
                </a:effectLst>
                <a:latin typeface="Century Gothic" pitchFamily="34" charset="0"/>
                <a:ea typeface="Frutiger LT Std 47 Light Cn"/>
                <a:cs typeface="Frutiger LT Std 47 Light Cn"/>
              </a:rPr>
              <a:t>Tools – Get Loud</a:t>
            </a:r>
            <a:endParaRPr lang="en-US" sz="2000"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49176" name="Group 24"/>
          <p:cNvGraphicFramePr>
            <a:graphicFrameLocks noGrp="1"/>
          </p:cNvGraphicFramePr>
          <p:nvPr>
            <p:extLst>
              <p:ext uri="{D42A27DB-BD31-4B8C-83A1-F6EECF244321}">
                <p14:modId xmlns:p14="http://schemas.microsoft.com/office/powerpoint/2010/main" val="2897516777"/>
              </p:ext>
            </p:extLst>
          </p:nvPr>
        </p:nvGraphicFramePr>
        <p:xfrm>
          <a:off x="3581400" y="4428331"/>
          <a:ext cx="5486400" cy="1828800"/>
        </p:xfrm>
        <a:graphic>
          <a:graphicData uri="http://schemas.openxmlformats.org/drawingml/2006/table">
            <a:tbl>
              <a:tblPr/>
              <a:tblGrid>
                <a:gridCol w="1330037"/>
                <a:gridCol w="4156363"/>
              </a:tblGrid>
              <a:tr h="147320">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a:t>
                      </a:r>
                      <a:r>
                        <a:rPr kumimoji="0" lang="en-US" sz="1200" b="0" i="0" u="none" strike="noStrike" cap="none" normalizeH="0" baseline="0" dirty="0" err="1" smtClean="0">
                          <a:ln>
                            <a:noFill/>
                          </a:ln>
                          <a:solidFill>
                            <a:schemeClr val="bg1"/>
                          </a:solidFill>
                          <a:effectLst/>
                          <a:latin typeface="Calibri" pitchFamily="34" charset="0"/>
                        </a:rPr>
                        <a:t>TuneFreqs</a:t>
                      </a:r>
                      <a:r>
                        <a:rPr kumimoji="0" lang="en-US" sz="1200" b="0" i="0" u="none" strike="noStrike" cap="none" normalizeH="0" baseline="0" dirty="0" smtClean="0">
                          <a:ln>
                            <a:noFill/>
                          </a:ln>
                          <a:solidFill>
                            <a:schemeClr val="bg1"/>
                          </a:solidFill>
                          <a:effectLst/>
                          <a:latin typeface="Calibri" pitchFamily="34" charset="0"/>
                        </a:rPr>
                        <a:t> In-ear Headphones -  Rogers Exclusive NHL Team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27343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Driver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11.5mm driver for rich and clear sound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558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Cable 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kern="1200" cap="none" normalizeH="0" baseline="0" dirty="0" smtClean="0">
                          <a:ln>
                            <a:noFill/>
                          </a:ln>
                          <a:solidFill>
                            <a:schemeClr val="tx1"/>
                          </a:solidFill>
                          <a:effectLst/>
                          <a:latin typeface="Calibri" pitchFamily="34" charset="0"/>
                          <a:ea typeface="+mn-ea"/>
                          <a:cs typeface="+mn-cs"/>
                        </a:rPr>
                        <a:t>102.5cm (Just over 1m in length)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43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Controls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kern="1200" cap="none" normalizeH="0" baseline="0" dirty="0" smtClean="0">
                          <a:ln>
                            <a:noFill/>
                          </a:ln>
                          <a:solidFill>
                            <a:schemeClr val="tx1"/>
                          </a:solidFill>
                          <a:effectLst/>
                          <a:latin typeface="Calibri" pitchFamily="34" charset="0"/>
                          <a:ea typeface="+mn-ea"/>
                          <a:cs typeface="+mn-cs"/>
                        </a:rPr>
                        <a:t>In-line microphone and controls for ease of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43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Aluminum housing for portability, yet toughness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3439">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$34.99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Text Box 2"/>
          <p:cNvSpPr txBox="1">
            <a:spLocks noChangeArrowheads="1"/>
          </p:cNvSpPr>
          <p:nvPr/>
        </p:nvSpPr>
        <p:spPr bwMode="auto">
          <a:xfrm>
            <a:off x="381000" y="4800600"/>
            <a:ext cx="2087563"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200" b="1" i="0" u="none" strike="noStrike" cap="none" normalizeH="0" baseline="0" dirty="0" smtClean="0">
                <a:ln>
                  <a:noFill/>
                </a:ln>
                <a:solidFill>
                  <a:srgbClr val="000000"/>
                </a:solidFill>
                <a:effectLst/>
                <a:latin typeface="Arial" pitchFamily="34" charset="0"/>
                <a:cs typeface="Arial" pitchFamily="34" charset="0"/>
              </a:rPr>
              <a:t>Available For: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3" descr="954px-Toronto_Maple_Leafs_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225" y="5030788"/>
            <a:ext cx="5191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8" name="Picture 4" descr="1280px-Montreal_Canad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488" y="5181600"/>
            <a:ext cx="606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9" name="Picture 5" descr="640px-Winnipeg_Jets_Logo_20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475" y="5113338"/>
            <a:ext cx="522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 name="Picture 6" descr="212px-Ottawa_Senat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1863" y="4991100"/>
            <a:ext cx="549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1" name="Picture 7" descr="200px-Vancouver_Canucks_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8450" y="5060950"/>
            <a:ext cx="584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2" name="Picture 8" descr="640px-Logo_Edmonton_Oiler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175" y="566420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3" name="Picture 9" descr="102px-Calgary_Flames_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788" y="5722938"/>
            <a:ext cx="5492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4" name="Picture 10" descr="200px-Detroit_Red_Wings_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8288" y="5676900"/>
            <a:ext cx="695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5" name="Picture 11" descr="205px-Pittsburgh_Penguins_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28850" y="5637213"/>
            <a:ext cx="592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12" descr="227px-Boston_Bruin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6550" y="5675313"/>
            <a:ext cx="5286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4098" name="Picture 2" descr="C:\Users\adam.yim\Desktop\Assets\NHL Products\Images\Images\LGX11115_large.jpg"/>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29399" y="812989"/>
            <a:ext cx="2506133" cy="322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1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idx="1"/>
          </p:nvPr>
        </p:nvSpPr>
        <p:spPr>
          <a:xfrm>
            <a:off x="457200" y="1066800"/>
            <a:ext cx="7162800" cy="4525963"/>
          </a:xfrm>
        </p:spPr>
        <p:txBody>
          <a:bodyPr/>
          <a:lstStyle/>
          <a:p>
            <a:pPr eaLnBrk="0" hangingPunct="0">
              <a:lnSpc>
                <a:spcPct val="90000"/>
              </a:lnSpc>
              <a:buNone/>
            </a:pPr>
            <a:r>
              <a:rPr lang="en-US" sz="2400" i="1" dirty="0" err="1">
                <a:solidFill>
                  <a:schemeClr val="tx1"/>
                </a:solidFill>
                <a:latin typeface="Calibri" pitchFamily="34" charset="0"/>
                <a:ea typeface="+mn-ea"/>
              </a:rPr>
              <a:t>Logiix</a:t>
            </a:r>
            <a:r>
              <a:rPr lang="en-US" sz="2400" i="1" dirty="0">
                <a:solidFill>
                  <a:schemeClr val="tx1"/>
                </a:solidFill>
                <a:latin typeface="Calibri" pitchFamily="34" charset="0"/>
                <a:ea typeface="+mn-ea"/>
              </a:rPr>
              <a:t> Piston Power Portable </a:t>
            </a:r>
            <a:r>
              <a:rPr lang="en-US" sz="2400" i="1" dirty="0" smtClean="0">
                <a:solidFill>
                  <a:schemeClr val="tx1"/>
                </a:solidFill>
                <a:latin typeface="Calibri" pitchFamily="34" charset="0"/>
                <a:ea typeface="+mn-ea"/>
              </a:rPr>
              <a:t>Charger:</a:t>
            </a:r>
            <a:endParaRPr lang="en-US" sz="2400" i="1" dirty="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rPr>
              <a:t>Available as part of viewing bundle and also </a:t>
            </a:r>
            <a:r>
              <a:rPr lang="en-US" sz="1800" dirty="0" smtClean="0">
                <a:solidFill>
                  <a:schemeClr val="tx1"/>
                </a:solidFill>
                <a:latin typeface="Calibri" pitchFamily="34" charset="0"/>
              </a:rPr>
              <a:t>separately</a:t>
            </a:r>
            <a:endParaRPr lang="en-US" sz="1800" dirty="0" smtClean="0">
              <a:solidFill>
                <a:schemeClr val="tx1"/>
              </a:solidFill>
              <a:latin typeface="Calibri" pitchFamily="34" charset="0"/>
              <a:ea typeface="+mn-ea"/>
            </a:endParaRPr>
          </a:p>
          <a:p>
            <a:pPr marL="342900" lvl="1" indent="-342900" eaLnBrk="0" hangingPunct="0">
              <a:lnSpc>
                <a:spcPct val="90000"/>
              </a:lnSpc>
              <a:buFont typeface="Arial" panose="020B0604020202020204" pitchFamily="34" charset="0"/>
              <a:buChar char="•"/>
            </a:pPr>
            <a:r>
              <a:rPr lang="en-US" sz="1800" dirty="0" smtClean="0">
                <a:solidFill>
                  <a:schemeClr val="tx1"/>
                </a:solidFill>
                <a:latin typeface="Calibri" pitchFamily="34" charset="0"/>
                <a:ea typeface="+mn-ea"/>
              </a:rPr>
              <a:t>Portable </a:t>
            </a:r>
            <a:r>
              <a:rPr lang="en-US" sz="1800" dirty="0">
                <a:solidFill>
                  <a:schemeClr val="tx1"/>
                </a:solidFill>
                <a:latin typeface="Calibri" pitchFamily="34" charset="0"/>
                <a:ea typeface="+mn-ea"/>
              </a:rPr>
              <a:t>Power chargers are convenient, and provide an instant “pick-me-up” for your device</a:t>
            </a: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When watching mobile video such </a:t>
            </a:r>
            <a:r>
              <a:rPr lang="en-US" sz="1800" dirty="0" smtClean="0">
                <a:solidFill>
                  <a:schemeClr val="tx1"/>
                </a:solidFill>
                <a:latin typeface="Calibri" pitchFamily="34" charset="0"/>
                <a:ea typeface="+mn-ea"/>
              </a:rPr>
              <a:t>as Rogers NHL </a:t>
            </a:r>
            <a:r>
              <a:rPr lang="en-US" sz="1800" dirty="0" err="1" smtClean="0">
                <a:solidFill>
                  <a:schemeClr val="tx1"/>
                </a:solidFill>
                <a:latin typeface="Calibri" pitchFamily="34" charset="0"/>
                <a:ea typeface="+mn-ea"/>
              </a:rPr>
              <a:t>GameCenter</a:t>
            </a:r>
            <a:r>
              <a:rPr lang="en-US" sz="1800" dirty="0" smtClean="0">
                <a:solidFill>
                  <a:schemeClr val="tx1"/>
                </a:solidFill>
                <a:latin typeface="Calibri" pitchFamily="34" charset="0"/>
                <a:ea typeface="+mn-ea"/>
              </a:rPr>
              <a:t> LIVE, </a:t>
            </a:r>
            <a:r>
              <a:rPr lang="en-US" sz="1800" dirty="0">
                <a:solidFill>
                  <a:schemeClr val="tx1"/>
                </a:solidFill>
                <a:latin typeface="Calibri" pitchFamily="34" charset="0"/>
                <a:ea typeface="+mn-ea"/>
              </a:rPr>
              <a:t>your device consumes battery power faster than usual</a:t>
            </a:r>
          </a:p>
          <a:p>
            <a:pPr marL="342900" lvl="1" indent="-342900" eaLnBrk="0" hangingPunct="0">
              <a:lnSpc>
                <a:spcPct val="90000"/>
              </a:lnSpc>
              <a:buFont typeface="Arial" panose="020B0604020202020204" pitchFamily="34" charset="0"/>
              <a:buChar char="•"/>
            </a:pPr>
            <a:r>
              <a:rPr lang="en-US" sz="1800" dirty="0">
                <a:solidFill>
                  <a:schemeClr val="tx1"/>
                </a:solidFill>
                <a:latin typeface="Calibri" pitchFamily="34" charset="0"/>
                <a:ea typeface="+mn-ea"/>
              </a:rPr>
              <a:t>Ensure that your customers’ device is ready for overtime with a </a:t>
            </a:r>
            <a:r>
              <a:rPr lang="en-US" sz="1800" dirty="0" err="1">
                <a:solidFill>
                  <a:schemeClr val="tx1"/>
                </a:solidFill>
                <a:latin typeface="Calibri" pitchFamily="34" charset="0"/>
                <a:ea typeface="+mn-ea"/>
              </a:rPr>
              <a:t>Logiix</a:t>
            </a:r>
            <a:r>
              <a:rPr lang="en-US" sz="1800" dirty="0">
                <a:solidFill>
                  <a:schemeClr val="tx1"/>
                </a:solidFill>
                <a:latin typeface="Calibri" pitchFamily="34" charset="0"/>
                <a:ea typeface="+mn-ea"/>
              </a:rPr>
              <a:t> Portable Power </a:t>
            </a:r>
            <a:r>
              <a:rPr lang="en-US" sz="1800" dirty="0" smtClean="0">
                <a:solidFill>
                  <a:schemeClr val="tx1"/>
                </a:solidFill>
                <a:latin typeface="Calibri" pitchFamily="34" charset="0"/>
                <a:ea typeface="+mn-ea"/>
              </a:rPr>
              <a:t>charger</a:t>
            </a:r>
          </a:p>
          <a:p>
            <a:pPr marL="342900" lvl="1" indent="-342900" eaLnBrk="0" hangingPunct="0">
              <a:lnSpc>
                <a:spcPct val="90000"/>
              </a:lnSpc>
              <a:buFont typeface="Arial" panose="020B0604020202020204" pitchFamily="34" charset="0"/>
              <a:buChar char="•"/>
            </a:pPr>
            <a:r>
              <a:rPr lang="en-US" sz="1800" dirty="0" smtClean="0">
                <a:solidFill>
                  <a:schemeClr val="tx1"/>
                </a:solidFill>
                <a:latin typeface="Calibri" pitchFamily="34" charset="0"/>
                <a:ea typeface="+mn-ea"/>
              </a:rPr>
              <a:t>Does not include a cable - Make </a:t>
            </a:r>
            <a:r>
              <a:rPr lang="en-US" sz="1800" dirty="0">
                <a:solidFill>
                  <a:schemeClr val="tx1"/>
                </a:solidFill>
                <a:latin typeface="Calibri" pitchFamily="34" charset="0"/>
                <a:ea typeface="+mn-ea"/>
              </a:rPr>
              <a:t>sure that the customer picks up the appropriate  sync/charging cable for his/her device (</a:t>
            </a:r>
            <a:r>
              <a:rPr lang="en-US" sz="1800" dirty="0" err="1">
                <a:solidFill>
                  <a:schemeClr val="tx1"/>
                </a:solidFill>
                <a:latin typeface="Calibri" pitchFamily="34" charset="0"/>
                <a:ea typeface="+mn-ea"/>
              </a:rPr>
              <a:t>MicroUSB</a:t>
            </a:r>
            <a:r>
              <a:rPr lang="en-US" sz="1800" dirty="0">
                <a:solidFill>
                  <a:schemeClr val="tx1"/>
                </a:solidFill>
                <a:latin typeface="Calibri" pitchFamily="34" charset="0"/>
                <a:ea typeface="+mn-ea"/>
              </a:rPr>
              <a:t> or Lightning)</a:t>
            </a:r>
          </a:p>
        </p:txBody>
      </p:sp>
      <p:sp>
        <p:nvSpPr>
          <p:cNvPr id="5" name="Title 1"/>
          <p:cNvSpPr txBox="1">
            <a:spLocks/>
          </p:cNvSpPr>
          <p:nvPr/>
        </p:nvSpPr>
        <p:spPr>
          <a:xfrm>
            <a:off x="0" y="533400"/>
            <a:ext cx="3429000" cy="366713"/>
          </a:xfrm>
          <a:prstGeom prst="rect">
            <a:avLst/>
          </a:prstGeom>
        </p:spPr>
        <p:txBody>
          <a:bodyPr anchor="ctr">
            <a:noAutofit/>
          </a:bodyPr>
          <a:lstStyle/>
          <a:p>
            <a:pPr defTabSz="457200">
              <a:defRPr/>
            </a:pPr>
            <a:r>
              <a:rPr lang="en-US"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b="1" dirty="0" smtClean="0">
                <a:effectLst>
                  <a:outerShdw blurRad="38100" dist="38100" dir="2700000" algn="tl">
                    <a:srgbClr val="C0C0C0"/>
                  </a:outerShdw>
                </a:effectLst>
                <a:latin typeface="Century Gothic" pitchFamily="34" charset="0"/>
                <a:ea typeface="Frutiger LT Std 47 Light Cn"/>
                <a:cs typeface="Frutiger LT Std 47 Light Cn"/>
              </a:rPr>
              <a:t>Tools – Get Energized</a:t>
            </a:r>
            <a:endParaRPr lang="en-US" b="1" dirty="0">
              <a:effectLst>
                <a:outerShdw blurRad="38100" dist="38100" dir="2700000" algn="tl">
                  <a:srgbClr val="C0C0C0"/>
                </a:outerShdw>
              </a:effectLst>
              <a:latin typeface="Century Gothic" pitchFamily="34" charset="0"/>
              <a:ea typeface="Frutiger LT Std 47 Light Cn"/>
              <a:cs typeface="Frutiger LT Std 47 Light Cn"/>
            </a:endParaRPr>
          </a:p>
        </p:txBody>
      </p:sp>
      <p:graphicFrame>
        <p:nvGraphicFramePr>
          <p:cNvPr id="49176" name="Group 24"/>
          <p:cNvGraphicFramePr>
            <a:graphicFrameLocks noGrp="1"/>
          </p:cNvGraphicFramePr>
          <p:nvPr>
            <p:extLst>
              <p:ext uri="{D42A27DB-BD31-4B8C-83A1-F6EECF244321}">
                <p14:modId xmlns:p14="http://schemas.microsoft.com/office/powerpoint/2010/main" val="857239707"/>
              </p:ext>
            </p:extLst>
          </p:nvPr>
        </p:nvGraphicFramePr>
        <p:xfrm>
          <a:off x="3505200" y="4232211"/>
          <a:ext cx="5562600" cy="2155952"/>
        </p:xfrm>
        <a:graphic>
          <a:graphicData uri="http://schemas.openxmlformats.org/drawingml/2006/table">
            <a:tbl>
              <a:tblPr/>
              <a:tblGrid>
                <a:gridCol w="2057400"/>
                <a:gridCol w="3505200"/>
              </a:tblGrid>
              <a:tr h="304800">
                <a:tc gridSpan="2">
                  <a:txBody>
                    <a:bodyPr/>
                    <a:lstStyle/>
                    <a:p>
                      <a:pPr marL="0" marR="0" lvl="0" indent="0" algn="ctr" defTabSz="457200" rtl="0" eaLnBrk="0" fontAlgn="base" latinLnBrk="0" hangingPunct="0">
                        <a:lnSpc>
                          <a:spcPct val="100000"/>
                        </a:lnSpc>
                        <a:spcBef>
                          <a:spcPct val="20000"/>
                        </a:spcBef>
                        <a:spcAft>
                          <a:spcPct val="0"/>
                        </a:spcAft>
                        <a:buClrTx/>
                        <a:buSzTx/>
                        <a:buFont typeface="Arial" charset="0"/>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Piston Power Portable Charger - Rogers Exclusive NHL Team Branded Product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00"/>
                    </a:solidFill>
                  </a:tcPr>
                </a:tc>
                <a:tc hMerge="1">
                  <a:txBody>
                    <a:bodyPr/>
                    <a:lstStyle/>
                    <a:p>
                      <a:endParaRPr lang="en-US"/>
                    </a:p>
                  </a:txBody>
                  <a:tcPr/>
                </a:tc>
              </a:tr>
              <a:tr h="4064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Material &amp; Construction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Durable Aluminum Shell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Battery Capacity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3,000mAh Built-in Lithium-ion battery</a:t>
                      </a:r>
                    </a:p>
                    <a:p>
                      <a:pPr marL="171450" marR="0" lvl="0" indent="-1714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Calibri" pitchFamily="34" charset="0"/>
                        </a:rPr>
                        <a:t>Holds enough charge to recharge most smartphones up to 3 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Power 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USB: 5v/1A</a:t>
                      </a:r>
                    </a:p>
                    <a:p>
                      <a:pPr marL="171450" marR="0" lvl="0" indent="-17145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chemeClr val="tx1"/>
                          </a:solidFill>
                          <a:effectLst/>
                          <a:latin typeface="Calibri" pitchFamily="34" charset="0"/>
                        </a:rPr>
                        <a:t>Easily plug in and charge your smartphone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dirty="0" smtClean="0">
                          <a:ln>
                            <a:noFill/>
                          </a:ln>
                          <a:solidFill>
                            <a:schemeClr val="tx1"/>
                          </a:solidFill>
                          <a:effectLst/>
                          <a:latin typeface="Calibri" pitchFamily="34" charset="0"/>
                        </a:rPr>
                        <a:t>$34.99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Text Box 2"/>
          <p:cNvSpPr txBox="1">
            <a:spLocks noChangeArrowheads="1"/>
          </p:cNvSpPr>
          <p:nvPr/>
        </p:nvSpPr>
        <p:spPr bwMode="auto">
          <a:xfrm>
            <a:off x="381000" y="4724400"/>
            <a:ext cx="2087563"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200" b="1" i="0" u="none" strike="noStrike" cap="none" normalizeH="0" baseline="0" dirty="0" smtClean="0">
                <a:ln>
                  <a:noFill/>
                </a:ln>
                <a:solidFill>
                  <a:srgbClr val="000000"/>
                </a:solidFill>
                <a:effectLst/>
                <a:latin typeface="Arial" pitchFamily="34" charset="0"/>
                <a:cs typeface="Arial" pitchFamily="34" charset="0"/>
              </a:rPr>
              <a:t>Available For: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3" descr="954px-Toronto_Maple_Leafs_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225" y="4954588"/>
            <a:ext cx="5191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8" name="Picture 4" descr="1280px-Montreal_Canad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488" y="5105400"/>
            <a:ext cx="606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9" name="Picture 5" descr="640px-Winnipeg_Jets_Logo_20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1475" y="5037138"/>
            <a:ext cx="522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 name="Picture 6" descr="212px-Ottawa_Senat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1863" y="4914900"/>
            <a:ext cx="549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1" name="Picture 7" descr="200px-Vancouver_Canucks_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8450" y="4984750"/>
            <a:ext cx="584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2" name="Picture 8" descr="640px-Logo_Edmonton_Oiler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175" y="5588000"/>
            <a:ext cx="5651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3" name="Picture 9" descr="102px-Calgary_Flames_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788" y="5646738"/>
            <a:ext cx="5492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4" name="Picture 10" descr="200px-Detroit_Red_Wings_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8288" y="5600700"/>
            <a:ext cx="695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5" name="Picture 11" descr="205px-Pittsburgh_Penguins_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28850" y="5561013"/>
            <a:ext cx="592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12" descr="227px-Boston_Bruin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6550" y="5599113"/>
            <a:ext cx="5286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74" name="Picture 2" descr="C:\Users\adam.yim\Desktop\Assets\NHL Products\Ottawa Senators.jpg"/>
          <p:cNvPicPr>
            <a:picLocks noChangeAspect="1" noChangeArrowheads="1"/>
          </p:cNvPicPr>
          <p:nvPr/>
        </p:nvPicPr>
        <p:blipFill>
          <a:blip r:embed="rId12"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8001000" y="916518"/>
            <a:ext cx="822743" cy="3051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33400"/>
            <a:ext cx="3087688" cy="366713"/>
          </a:xfrm>
          <a:prstGeom prst="rect">
            <a:avLst/>
          </a:prstGeom>
        </p:spPr>
        <p:txBody>
          <a:bodyPr anchor="ctr">
            <a:normAutofit fontScale="92500" lnSpcReduction="10000"/>
          </a:bodyPr>
          <a:lstStyle/>
          <a:p>
            <a:pPr defTabSz="457200">
              <a:defRPr/>
            </a:pPr>
            <a:r>
              <a:rPr lang="en-US" sz="2000"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sz="2000" b="1" dirty="0" smtClean="0">
                <a:effectLst>
                  <a:outerShdw blurRad="38100" dist="38100" dir="2700000" algn="tl">
                    <a:srgbClr val="C0C0C0"/>
                  </a:outerShdw>
                </a:effectLst>
                <a:latin typeface="Century Gothic" pitchFamily="34" charset="0"/>
                <a:ea typeface="Frutiger LT Std 47 Light Cn"/>
                <a:cs typeface="Frutiger LT Std 47 Light Cn"/>
              </a:rPr>
              <a:t>Tools – Get Proud:</a:t>
            </a:r>
            <a:endParaRPr lang="en-US" sz="2000" b="1" dirty="0">
              <a:effectLst>
                <a:outerShdw blurRad="38100" dist="38100" dir="2700000" algn="tl">
                  <a:srgbClr val="C0C0C0"/>
                </a:outerShdw>
              </a:effectLst>
              <a:latin typeface="Century Gothic" pitchFamily="34" charset="0"/>
              <a:ea typeface="Frutiger LT Std 47 Light Cn"/>
              <a:cs typeface="Frutiger LT Std 47 Light Cn"/>
            </a:endParaRPr>
          </a:p>
        </p:txBody>
      </p:sp>
      <p:sp>
        <p:nvSpPr>
          <p:cNvPr id="50178" name="Rectangle 214"/>
          <p:cNvSpPr>
            <a:spLocks noChangeArrowheads="1"/>
          </p:cNvSpPr>
          <p:nvPr/>
        </p:nvSpPr>
        <p:spPr bwMode="auto">
          <a:xfrm>
            <a:off x="0" y="5073650"/>
            <a:ext cx="9144000" cy="0"/>
          </a:xfrm>
          <a:prstGeom prst="rect">
            <a:avLst/>
          </a:prstGeom>
          <a:noFill/>
          <a:ln w="9525">
            <a:noFill/>
            <a:miter lim="800000"/>
            <a:headEnd/>
            <a:tailEnd/>
          </a:ln>
        </p:spPr>
        <p:txBody>
          <a:bodyPr wrap="none" anchor="ctr">
            <a:spAutoFit/>
          </a:bodyPr>
          <a:lstStyle/>
          <a:p>
            <a:endParaRPr lang="en-US"/>
          </a:p>
        </p:txBody>
      </p:sp>
      <p:graphicFrame>
        <p:nvGraphicFramePr>
          <p:cNvPr id="50247" name="Group 71"/>
          <p:cNvGraphicFramePr>
            <a:graphicFrameLocks noGrp="1"/>
          </p:cNvGraphicFramePr>
          <p:nvPr>
            <p:extLst>
              <p:ext uri="{D42A27DB-BD31-4B8C-83A1-F6EECF244321}">
                <p14:modId xmlns:p14="http://schemas.microsoft.com/office/powerpoint/2010/main" val="3445249694"/>
              </p:ext>
            </p:extLst>
          </p:nvPr>
        </p:nvGraphicFramePr>
        <p:xfrm>
          <a:off x="762000" y="2362200"/>
          <a:ext cx="7848600" cy="4109168"/>
        </p:xfrm>
        <a:graphic>
          <a:graphicData uri="http://schemas.openxmlformats.org/drawingml/2006/table">
            <a:tbl>
              <a:tblPr/>
              <a:tblGrid>
                <a:gridCol w="1373810"/>
                <a:gridCol w="1788490"/>
                <a:gridCol w="2209800"/>
                <a:gridCol w="2476500"/>
              </a:tblGrid>
              <a:tr h="720090">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Gel Guard Case</a:t>
                      </a:r>
                    </a:p>
                    <a:p>
                      <a:pPr marL="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bg1"/>
                          </a:solidFill>
                          <a:effectLst/>
                          <a:latin typeface="Calibri" pitchFamily="34" charset="0"/>
                        </a:rPr>
                        <a:t>-Rogers Exclusive NHL Team Branded Product</a:t>
                      </a: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Calibri" pitchFamily="34" charset="0"/>
                        </a:rPr>
                        <a:t>Gentec</a:t>
                      </a:r>
                      <a:r>
                        <a:rPr kumimoji="0" lang="en-US" sz="1200" b="0" i="0" u="none" strike="noStrike" cap="none" normalizeH="0" baseline="0" dirty="0" smtClean="0">
                          <a:ln>
                            <a:noFill/>
                          </a:ln>
                          <a:solidFill>
                            <a:schemeClr val="bg1"/>
                          </a:solidFill>
                          <a:effectLst/>
                          <a:latin typeface="Calibri" pitchFamily="34" charset="0"/>
                        </a:rPr>
                        <a:t> Premium Leather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Aluminum  Shield Case</a:t>
                      </a:r>
                    </a:p>
                    <a:p>
                      <a:pPr marL="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bg1"/>
                          </a:solidFill>
                          <a:effectLst/>
                          <a:latin typeface="Calibri" pitchFamily="34" charset="0"/>
                        </a:rPr>
                        <a:t>- Rogers Exclusive NHL Team Branded Product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r>
              <a:tr h="1304274">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Calibri" pitchFamily="34" charset="0"/>
                          <a:ea typeface="ChaletComprime-MilanEighty"/>
                          <a:cs typeface="ChaletComprime-MilanEighty"/>
                        </a:rPr>
                        <a:t>Image: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9199">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ChaletComprime-MilanEighty"/>
                          <a:cs typeface="ChaletComprime-MilanEighty"/>
                        </a:rPr>
                        <a:t>Material</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TPU Gel skin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Leather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Aluminum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26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Logo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sym typeface="Wingdings" pitchFamily="2" charset="2"/>
                        </a:rPr>
                        <a:t>Painted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sym typeface="Wingdings" pitchFamily="2" charset="2"/>
                        </a:rPr>
                        <a:t>Embroidered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sym typeface="Wingdings" pitchFamily="2" charset="2"/>
                        </a:rPr>
                        <a:t>Laser Etched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26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ChaletComprime-MilanEighty"/>
                          <a:cs typeface="ChaletComprime-MilanEighty"/>
                        </a:rPr>
                        <a:t>Differentiator</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Slim, light and bright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Classic, fashionable look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Sleek and Tough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426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$19.99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$24.99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$29.99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09946">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Available For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All 30 NHL teams online, Select teams in store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Calibri" pitchFamily="34" charset="0"/>
                        </a:rPr>
                        <a:t>All 30 NHL teams online, Select teams in store</a:t>
                      </a: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0241" name="Rectangle 2"/>
          <p:cNvSpPr>
            <a:spLocks/>
          </p:cNvSpPr>
          <p:nvPr/>
        </p:nvSpPr>
        <p:spPr bwMode="auto">
          <a:xfrm>
            <a:off x="533400" y="990600"/>
            <a:ext cx="8229600" cy="4724400"/>
          </a:xfrm>
          <a:prstGeom prst="rect">
            <a:avLst/>
          </a:prstGeom>
          <a:noFill/>
          <a:ln w="9525">
            <a:noFill/>
            <a:miter lim="800000"/>
            <a:headEnd/>
            <a:tailEnd/>
          </a:ln>
        </p:spPr>
        <p:txBody>
          <a:bodyPr/>
          <a:lstStyle/>
          <a:p>
            <a:pPr marL="342900" indent="-342900" defTabSz="457200" eaLnBrk="0" hangingPunct="0">
              <a:lnSpc>
                <a:spcPct val="90000"/>
              </a:lnSpc>
              <a:spcBef>
                <a:spcPct val="20000"/>
              </a:spcBef>
              <a:buFont typeface="Arial" charset="0"/>
              <a:buNone/>
            </a:pPr>
            <a:r>
              <a:rPr lang="en-US" sz="2000" i="1" dirty="0" smtClean="0">
                <a:latin typeface="Calibri" pitchFamily="34" charset="0"/>
              </a:rPr>
              <a:t>Licensed NHL </a:t>
            </a:r>
            <a:r>
              <a:rPr lang="en-US" sz="2000" i="1" dirty="0">
                <a:latin typeface="Calibri" pitchFamily="34" charset="0"/>
              </a:rPr>
              <a:t>t</a:t>
            </a:r>
            <a:r>
              <a:rPr lang="en-US" sz="2000" i="1" dirty="0" smtClean="0">
                <a:latin typeface="Calibri" pitchFamily="34" charset="0"/>
              </a:rPr>
              <a:t>eam logo cases:</a:t>
            </a:r>
          </a:p>
          <a:p>
            <a:pPr marL="342900" lvl="1" indent="-342900" defTabSz="457200" eaLnBrk="0" hangingPunct="0">
              <a:lnSpc>
                <a:spcPct val="90000"/>
              </a:lnSpc>
              <a:spcBef>
                <a:spcPct val="20000"/>
              </a:spcBef>
              <a:buFont typeface="Arial" charset="0"/>
              <a:buChar char="•"/>
            </a:pPr>
            <a:r>
              <a:rPr lang="en-US" sz="1700" dirty="0">
                <a:latin typeface="Calibri" pitchFamily="34" charset="0"/>
              </a:rPr>
              <a:t>Available </a:t>
            </a:r>
            <a:r>
              <a:rPr lang="en-US" sz="1700" dirty="0" smtClean="0">
                <a:latin typeface="Calibri" pitchFamily="34" charset="0"/>
              </a:rPr>
              <a:t>separately (not part of mobile viewing bundle)</a:t>
            </a:r>
          </a:p>
          <a:p>
            <a:pPr marL="342900" indent="-342900" defTabSz="457200" eaLnBrk="0" hangingPunct="0">
              <a:lnSpc>
                <a:spcPct val="90000"/>
              </a:lnSpc>
              <a:spcBef>
                <a:spcPct val="20000"/>
              </a:spcBef>
              <a:buFont typeface="Arial" charset="0"/>
              <a:buChar char="•"/>
            </a:pPr>
            <a:r>
              <a:rPr lang="en-US" sz="1700" dirty="0" smtClean="0">
                <a:latin typeface="Calibri" pitchFamily="34" charset="0"/>
              </a:rPr>
              <a:t>Show </a:t>
            </a:r>
            <a:r>
              <a:rPr lang="en-US" sz="1700" dirty="0">
                <a:latin typeface="Calibri" pitchFamily="34" charset="0"/>
              </a:rPr>
              <a:t>your team </a:t>
            </a:r>
            <a:r>
              <a:rPr lang="en-US" sz="1700" dirty="0" smtClean="0">
                <a:latin typeface="Calibri" pitchFamily="34" charset="0"/>
              </a:rPr>
              <a:t>pride and keep your device protected </a:t>
            </a:r>
            <a:r>
              <a:rPr lang="en-US" sz="1700" dirty="0">
                <a:latin typeface="Calibri" pitchFamily="34" charset="0"/>
              </a:rPr>
              <a:t>with these NHL team logo cases</a:t>
            </a:r>
          </a:p>
          <a:p>
            <a:pPr marL="342900" indent="-342900" defTabSz="457200" eaLnBrk="0" hangingPunct="0">
              <a:lnSpc>
                <a:spcPct val="90000"/>
              </a:lnSpc>
              <a:spcBef>
                <a:spcPct val="20000"/>
              </a:spcBef>
              <a:buFont typeface="Arial" charset="0"/>
              <a:buChar char="•"/>
            </a:pPr>
            <a:r>
              <a:rPr lang="en-US" sz="1700" dirty="0" smtClean="0">
                <a:latin typeface="Calibri" pitchFamily="34" charset="0"/>
              </a:rPr>
              <a:t>Choose between gel skin, premium leather and aluminum for different looks and style</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0800" y="3276600"/>
            <a:ext cx="714374" cy="113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67200" y="3276600"/>
            <a:ext cx="1168831" cy="1168831"/>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46333" y="3200400"/>
            <a:ext cx="1219200" cy="1219200"/>
          </a:xfrm>
          <a:prstGeom prst="rect">
            <a:avLst/>
          </a:prstGeom>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766" y="5832415"/>
            <a:ext cx="1814834" cy="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63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33400"/>
            <a:ext cx="3087688" cy="366713"/>
          </a:xfrm>
          <a:prstGeom prst="rect">
            <a:avLst/>
          </a:prstGeom>
        </p:spPr>
        <p:txBody>
          <a:bodyPr anchor="ctr">
            <a:normAutofit fontScale="92500" lnSpcReduction="10000"/>
          </a:bodyPr>
          <a:lstStyle/>
          <a:p>
            <a:pPr defTabSz="457200">
              <a:defRPr/>
            </a:pPr>
            <a:r>
              <a:rPr lang="en-US" sz="2000" b="1" dirty="0">
                <a:effectLst>
                  <a:outerShdw blurRad="38100" dist="38100" dir="2700000" algn="tl">
                    <a:srgbClr val="C0C0C0"/>
                  </a:outerShdw>
                </a:effectLst>
                <a:latin typeface="Century Gothic" pitchFamily="34" charset="0"/>
                <a:ea typeface="Frutiger LT Std 47 Light Cn"/>
                <a:cs typeface="Frutiger LT Std 47 Light Cn"/>
              </a:rPr>
              <a:t>Selling </a:t>
            </a:r>
            <a:r>
              <a:rPr lang="en-US" sz="2000" b="1" dirty="0" smtClean="0">
                <a:effectLst>
                  <a:outerShdw blurRad="38100" dist="38100" dir="2700000" algn="tl">
                    <a:srgbClr val="C0C0C0"/>
                  </a:outerShdw>
                </a:effectLst>
                <a:latin typeface="Century Gothic" pitchFamily="34" charset="0"/>
                <a:ea typeface="Frutiger LT Std 47 Light Cn"/>
                <a:cs typeface="Frutiger LT Std 47 Light Cn"/>
              </a:rPr>
              <a:t>Tools – Get Proud:</a:t>
            </a:r>
            <a:endParaRPr lang="en-US" sz="2000" b="1" dirty="0">
              <a:effectLst>
                <a:outerShdw blurRad="38100" dist="38100" dir="2700000" algn="tl">
                  <a:srgbClr val="C0C0C0"/>
                </a:outerShdw>
              </a:effectLst>
              <a:latin typeface="Century Gothic" pitchFamily="34" charset="0"/>
              <a:ea typeface="Frutiger LT Std 47 Light Cn"/>
              <a:cs typeface="Frutiger LT Std 47 Light Cn"/>
            </a:endParaRPr>
          </a:p>
        </p:txBody>
      </p:sp>
      <p:sp>
        <p:nvSpPr>
          <p:cNvPr id="50178" name="Rectangle 214"/>
          <p:cNvSpPr>
            <a:spLocks noChangeArrowheads="1"/>
          </p:cNvSpPr>
          <p:nvPr/>
        </p:nvSpPr>
        <p:spPr bwMode="auto">
          <a:xfrm>
            <a:off x="0" y="5073650"/>
            <a:ext cx="9144000" cy="0"/>
          </a:xfrm>
          <a:prstGeom prst="rect">
            <a:avLst/>
          </a:prstGeom>
          <a:noFill/>
          <a:ln w="9525">
            <a:noFill/>
            <a:miter lim="800000"/>
            <a:headEnd/>
            <a:tailEnd/>
          </a:ln>
        </p:spPr>
        <p:txBody>
          <a:bodyPr wrap="none" anchor="ctr">
            <a:spAutoFit/>
          </a:bodyPr>
          <a:lstStyle/>
          <a:p>
            <a:endParaRPr lang="en-US"/>
          </a:p>
        </p:txBody>
      </p:sp>
      <p:graphicFrame>
        <p:nvGraphicFramePr>
          <p:cNvPr id="50247" name="Group 71"/>
          <p:cNvGraphicFramePr>
            <a:graphicFrameLocks noGrp="1"/>
          </p:cNvGraphicFramePr>
          <p:nvPr>
            <p:extLst>
              <p:ext uri="{D42A27DB-BD31-4B8C-83A1-F6EECF244321}">
                <p14:modId xmlns:p14="http://schemas.microsoft.com/office/powerpoint/2010/main" val="471428740"/>
              </p:ext>
            </p:extLst>
          </p:nvPr>
        </p:nvGraphicFramePr>
        <p:xfrm>
          <a:off x="609600" y="2819400"/>
          <a:ext cx="8001000" cy="3642027"/>
        </p:xfrm>
        <a:graphic>
          <a:graphicData uri="http://schemas.openxmlformats.org/drawingml/2006/table">
            <a:tbl>
              <a:tblPr/>
              <a:tblGrid>
                <a:gridCol w="963977"/>
                <a:gridCol w="7037023"/>
              </a:tblGrid>
              <a:tr h="381000">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defRPr/>
                      </a:pPr>
                      <a:r>
                        <a:rPr kumimoji="0" lang="en-US" sz="1200" b="0" i="0" u="none" strike="noStrike" cap="none" normalizeH="0" baseline="0" dirty="0" err="1" smtClean="0">
                          <a:ln>
                            <a:noFill/>
                          </a:ln>
                          <a:solidFill>
                            <a:schemeClr val="bg1"/>
                          </a:solidFill>
                          <a:effectLst/>
                          <a:latin typeface="Calibri" pitchFamily="34" charset="0"/>
                        </a:rPr>
                        <a:t>Logiix</a:t>
                      </a:r>
                      <a:r>
                        <a:rPr kumimoji="0" lang="en-US" sz="1200" b="0" i="0" u="none" strike="noStrike" cap="none" normalizeH="0" baseline="0" dirty="0" smtClean="0">
                          <a:ln>
                            <a:noFill/>
                          </a:ln>
                          <a:solidFill>
                            <a:schemeClr val="bg1"/>
                          </a:solidFill>
                          <a:effectLst/>
                          <a:latin typeface="Calibri" pitchFamily="34" charset="0"/>
                        </a:rPr>
                        <a:t> Micro Cloth - Rogers Exclusive NHL Team Branded Product</a:t>
                      </a: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0000"/>
                    </a:solidFill>
                  </a:tcPr>
                </a:tc>
              </a:tr>
              <a:tr h="139766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Calibri" pitchFamily="34" charset="0"/>
                          <a:ea typeface="ChaletComprime-MilanEighty"/>
                          <a:cs typeface="ChaletComprime-MilanEighty"/>
                        </a:rPr>
                        <a:t>Image: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t"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778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ChaletComprime-MilanEighty"/>
                          <a:cs typeface="ChaletComprime-MilanEighty"/>
                        </a:rPr>
                        <a:t>Material</a:t>
                      </a: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Microfiber cloth gently cleans away dirt, smudges without damaging your screen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9160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Available For: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778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MSRP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$6.99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0241" name="Rectangle 2"/>
          <p:cNvSpPr>
            <a:spLocks/>
          </p:cNvSpPr>
          <p:nvPr/>
        </p:nvSpPr>
        <p:spPr bwMode="auto">
          <a:xfrm>
            <a:off x="533400" y="990600"/>
            <a:ext cx="7848600" cy="4724400"/>
          </a:xfrm>
          <a:prstGeom prst="rect">
            <a:avLst/>
          </a:prstGeom>
          <a:noFill/>
          <a:ln w="9525">
            <a:noFill/>
            <a:miter lim="800000"/>
            <a:headEnd/>
            <a:tailEnd/>
          </a:ln>
        </p:spPr>
        <p:txBody>
          <a:bodyPr/>
          <a:lstStyle/>
          <a:p>
            <a:pPr marL="342900" indent="-342900" defTabSz="457200" eaLnBrk="0" hangingPunct="0">
              <a:lnSpc>
                <a:spcPct val="90000"/>
              </a:lnSpc>
              <a:spcBef>
                <a:spcPct val="20000"/>
              </a:spcBef>
              <a:buFont typeface="Arial" charset="0"/>
              <a:buNone/>
            </a:pPr>
            <a:r>
              <a:rPr lang="en-US" sz="2400" i="1" dirty="0" err="1" smtClean="0">
                <a:latin typeface="Calibri" pitchFamily="34" charset="0"/>
              </a:rPr>
              <a:t>Logiix</a:t>
            </a:r>
            <a:r>
              <a:rPr lang="en-US" sz="2400" i="1" dirty="0" smtClean="0">
                <a:latin typeface="Calibri" pitchFamily="34" charset="0"/>
              </a:rPr>
              <a:t> Micro Cloth Screen Cleaner:</a:t>
            </a:r>
            <a:endParaRPr lang="en-US" sz="1600" i="1" dirty="0">
              <a:latin typeface="Calibri" pitchFamily="34" charset="0"/>
            </a:endParaRPr>
          </a:p>
          <a:p>
            <a:pPr marL="342900" lvl="1" indent="-342900" defTabSz="457200" eaLnBrk="0" hangingPunct="0">
              <a:lnSpc>
                <a:spcPct val="90000"/>
              </a:lnSpc>
              <a:spcBef>
                <a:spcPct val="20000"/>
              </a:spcBef>
              <a:buFont typeface="Arial" charset="0"/>
              <a:buChar char="•"/>
            </a:pPr>
            <a:r>
              <a:rPr lang="en-US" sz="1700" dirty="0">
                <a:latin typeface="Calibri" pitchFamily="34" charset="0"/>
              </a:rPr>
              <a:t>Available separately (not part of mobile viewing bundle</a:t>
            </a:r>
            <a:r>
              <a:rPr lang="en-US" sz="1700" dirty="0" smtClean="0">
                <a:latin typeface="Calibri" pitchFamily="34" charset="0"/>
              </a:rPr>
              <a:t>)</a:t>
            </a:r>
          </a:p>
          <a:p>
            <a:pPr marL="342900" indent="-342900" defTabSz="457200" eaLnBrk="0" hangingPunct="0">
              <a:lnSpc>
                <a:spcPct val="90000"/>
              </a:lnSpc>
              <a:spcBef>
                <a:spcPct val="20000"/>
              </a:spcBef>
              <a:buFont typeface="Arial" charset="0"/>
              <a:buChar char="•"/>
            </a:pPr>
            <a:r>
              <a:rPr lang="en-US" sz="1700" dirty="0" smtClean="0">
                <a:latin typeface="Calibri" pitchFamily="34" charset="0"/>
              </a:rPr>
              <a:t>You can’t use a ice re-</a:t>
            </a:r>
            <a:r>
              <a:rPr lang="en-US" sz="1700" dirty="0" err="1" smtClean="0">
                <a:latin typeface="Calibri" pitchFamily="34" charset="0"/>
              </a:rPr>
              <a:t>surfacer</a:t>
            </a:r>
            <a:r>
              <a:rPr lang="en-US" sz="1700" dirty="0" smtClean="0">
                <a:latin typeface="Calibri" pitchFamily="34" charset="0"/>
              </a:rPr>
              <a:t> on your device, but you can use these NHL team logo screen cleaner kits to give your device a shine</a:t>
            </a:r>
          </a:p>
          <a:p>
            <a:pPr marL="342900" indent="-342900" defTabSz="457200" eaLnBrk="0" hangingPunct="0">
              <a:lnSpc>
                <a:spcPct val="90000"/>
              </a:lnSpc>
              <a:spcBef>
                <a:spcPct val="20000"/>
              </a:spcBef>
              <a:buFont typeface="Arial" charset="0"/>
              <a:buChar char="•"/>
            </a:pPr>
            <a:r>
              <a:rPr lang="en-US" sz="1700" dirty="0" smtClean="0">
                <a:latin typeface="Calibri" pitchFamily="34" charset="0"/>
              </a:rPr>
              <a:t>Dual Side: 1 side for cleaning and 1 side for polishing</a:t>
            </a:r>
          </a:p>
          <a:p>
            <a:pPr marL="342900" lvl="0" indent="-342900" defTabSz="457200" eaLnBrk="0" hangingPunct="0">
              <a:lnSpc>
                <a:spcPct val="90000"/>
              </a:lnSpc>
              <a:spcBef>
                <a:spcPct val="20000"/>
              </a:spcBef>
              <a:buFont typeface="Arial" charset="0"/>
              <a:buChar char="•"/>
            </a:pPr>
            <a:r>
              <a:rPr lang="en-US" sz="1700" dirty="0">
                <a:latin typeface="Calibri" pitchFamily="34" charset="0"/>
              </a:rPr>
              <a:t>Microfiber cloth gently cleans away dirt, smudges without damaging your </a:t>
            </a:r>
            <a:r>
              <a:rPr lang="en-US" sz="1700" dirty="0" smtClean="0">
                <a:latin typeface="Calibri" pitchFamily="34" charset="0"/>
              </a:rPr>
              <a:t>screen</a:t>
            </a:r>
            <a:endParaRPr lang="en-US" sz="1700" dirty="0">
              <a:latin typeface="Calibri" pitchFamily="34"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7352" y="3276600"/>
            <a:ext cx="2701048"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57800"/>
            <a:ext cx="1586234" cy="629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729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NHL Accessories Marketing Plan</Template>
  <TotalTime>45931</TotalTime>
  <Words>1537</Words>
  <Application>Microsoft Office PowerPoint</Application>
  <PresentationFormat>On-screen Show (4:3)</PresentationFormat>
  <Paragraphs>215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PowerPoint Presentation</vt:lpstr>
      <vt:lpstr>Sales Flow</vt:lpstr>
      <vt:lpstr>Product Positioning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Rogers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Yim</dc:creator>
  <cp:lastModifiedBy>Adam Yim</cp:lastModifiedBy>
  <cp:revision>518</cp:revision>
  <cp:lastPrinted>2012-12-11T14:43:29Z</cp:lastPrinted>
  <dcterms:created xsi:type="dcterms:W3CDTF">2012-10-18T13:49:13Z</dcterms:created>
  <dcterms:modified xsi:type="dcterms:W3CDTF">2014-10-07T15:08:54Z</dcterms:modified>
</cp:coreProperties>
</file>