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id" ContentType="audio/mi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2" r:id="rId8"/>
    <p:sldId id="263" r:id="rId9"/>
    <p:sldId id="266" r:id="rId10"/>
    <p:sldId id="267" r:id="rId11"/>
    <p:sldId id="268" r:id="rId12"/>
    <p:sldId id="269" r:id="rId13"/>
    <p:sldId id="264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485-91AA-41E5-AA7A-EF3786600983}" type="datetimeFigureOut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97B6-F86E-43DE-A223-71A74F241B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006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485-91AA-41E5-AA7A-EF3786600983}" type="datetimeFigureOut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97B6-F86E-43DE-A223-71A74F241B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2276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485-91AA-41E5-AA7A-EF3786600983}" type="datetimeFigureOut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97B6-F86E-43DE-A223-71A74F241B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823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485-91AA-41E5-AA7A-EF3786600983}" type="datetimeFigureOut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97B6-F86E-43DE-A223-71A74F241B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3692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485-91AA-41E5-AA7A-EF3786600983}" type="datetimeFigureOut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97B6-F86E-43DE-A223-71A74F241B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5971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485-91AA-41E5-AA7A-EF3786600983}" type="datetimeFigureOut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97B6-F86E-43DE-A223-71A74F241B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8789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485-91AA-41E5-AA7A-EF3786600983}" type="datetimeFigureOut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97B6-F86E-43DE-A223-71A74F241B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763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485-91AA-41E5-AA7A-EF3786600983}" type="datetimeFigureOut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97B6-F86E-43DE-A223-71A74F241B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796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485-91AA-41E5-AA7A-EF3786600983}" type="datetimeFigureOut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97B6-F86E-43DE-A223-71A74F241B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903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485-91AA-41E5-AA7A-EF3786600983}" type="datetimeFigureOut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97B6-F86E-43DE-A223-71A74F241B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913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485-91AA-41E5-AA7A-EF3786600983}" type="datetimeFigureOut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97B6-F86E-43DE-A223-71A74F241B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8101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8D485-91AA-41E5-AA7A-EF3786600983}" type="datetimeFigureOut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897B6-F86E-43DE-A223-71A74F241B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856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mid"/><Relationship Id="rId13" Type="http://schemas.microsoft.com/office/2007/relationships/media" Target="../media/media7.mid"/><Relationship Id="rId18" Type="http://schemas.openxmlformats.org/officeDocument/2006/relationships/audio" Target="../media/media9.mid"/><Relationship Id="rId3" Type="http://schemas.microsoft.com/office/2007/relationships/media" Target="../media/media2.mid"/><Relationship Id="rId21" Type="http://schemas.microsoft.com/office/2007/relationships/media" Target="../media/media11.mid"/><Relationship Id="rId7" Type="http://schemas.microsoft.com/office/2007/relationships/media" Target="../media/media4.mid"/><Relationship Id="rId12" Type="http://schemas.openxmlformats.org/officeDocument/2006/relationships/audio" Target="../media/media6.mid"/><Relationship Id="rId17" Type="http://schemas.microsoft.com/office/2007/relationships/media" Target="../media/media9.mid"/><Relationship Id="rId2" Type="http://schemas.openxmlformats.org/officeDocument/2006/relationships/audio" Target="../media/media1.mid"/><Relationship Id="rId16" Type="http://schemas.openxmlformats.org/officeDocument/2006/relationships/audio" Target="../media/media8.mid"/><Relationship Id="rId20" Type="http://schemas.openxmlformats.org/officeDocument/2006/relationships/audio" Target="../media/media10.mid"/><Relationship Id="rId1" Type="http://schemas.microsoft.com/office/2007/relationships/media" Target="../media/media1.mid"/><Relationship Id="rId6" Type="http://schemas.openxmlformats.org/officeDocument/2006/relationships/audio" Target="../media/media3.mid"/><Relationship Id="rId11" Type="http://schemas.microsoft.com/office/2007/relationships/media" Target="../media/media6.mid"/><Relationship Id="rId24" Type="http://schemas.openxmlformats.org/officeDocument/2006/relationships/image" Target="../media/image6.png"/><Relationship Id="rId5" Type="http://schemas.microsoft.com/office/2007/relationships/media" Target="../media/media3.mid"/><Relationship Id="rId15" Type="http://schemas.microsoft.com/office/2007/relationships/media" Target="../media/media8.mid"/><Relationship Id="rId23" Type="http://schemas.openxmlformats.org/officeDocument/2006/relationships/slideLayout" Target="../slideLayouts/slideLayout2.xml"/><Relationship Id="rId10" Type="http://schemas.openxmlformats.org/officeDocument/2006/relationships/audio" Target="../media/media5.mid"/><Relationship Id="rId19" Type="http://schemas.microsoft.com/office/2007/relationships/media" Target="../media/media10.mid"/><Relationship Id="rId4" Type="http://schemas.openxmlformats.org/officeDocument/2006/relationships/audio" Target="../media/media2.mid"/><Relationship Id="rId9" Type="http://schemas.microsoft.com/office/2007/relationships/media" Target="../media/media5.mid"/><Relationship Id="rId14" Type="http://schemas.openxmlformats.org/officeDocument/2006/relationships/audio" Target="../media/media7.mid"/><Relationship Id="rId22" Type="http://schemas.openxmlformats.org/officeDocument/2006/relationships/audio" Target="../media/media11.mid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dekansas/seqgan-text-tensorflow" TargetMode="External"/><Relationship Id="rId7" Type="http://schemas.openxmlformats.org/officeDocument/2006/relationships/hyperlink" Target="https://github.com/hexahedria/biaxial-rnn-music-composition" TargetMode="External"/><Relationship Id="rId2" Type="http://schemas.openxmlformats.org/officeDocument/2006/relationships/hyperlink" Target="https://github.com/LantaoYu/SeqGA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hexahedria.com/2015/08/03/composing-music-with-recurrent-neural-networks/" TargetMode="External"/><Relationship Id="rId5" Type="http://schemas.openxmlformats.org/officeDocument/2006/relationships/hyperlink" Target="http://www-etud.iro.umontreal.ca/~boulanni/icml2012" TargetMode="External"/><Relationship Id="rId4" Type="http://schemas.openxmlformats.org/officeDocument/2006/relationships/hyperlink" Target="https://github.com/ZiJianZhao/SeqGAN-PyTorch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22514" y="1122363"/>
            <a:ext cx="10145486" cy="2387600"/>
          </a:xfrm>
        </p:spPr>
        <p:txBody>
          <a:bodyPr>
            <a:normAutofit/>
          </a:bodyPr>
          <a:lstStyle/>
          <a:p>
            <a:r>
              <a:rPr lang="en-US" altLang="zh-TW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GAN for music (lyrics) generation</a:t>
            </a:r>
            <a:br>
              <a:rPr lang="en-US" altLang="zh-TW" sz="4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TW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48229" y="3137581"/>
            <a:ext cx="9144000" cy="1655762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陳冠元、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盧聖約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3338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b="1" dirty="0" smtClean="0"/>
              <a:t>Demo: train from 1026 midi files. e.g.</a:t>
            </a:r>
            <a:endParaRPr lang="zh-TW" altLang="en-US" sz="28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9336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 smtClean="0"/>
              <a:t>Hyper parameters (fail):</a:t>
            </a:r>
          </a:p>
          <a:p>
            <a:pPr marL="0" indent="0">
              <a:buNone/>
            </a:pPr>
            <a:r>
              <a:rPr lang="en-US" altLang="zh-TW" sz="1800" dirty="0" err="1" smtClean="0"/>
              <a:t>Num</a:t>
            </a:r>
            <a:r>
              <a:rPr lang="en-US" altLang="zh-TW" sz="1800" dirty="0" smtClean="0"/>
              <a:t> of epoch == 100, </a:t>
            </a:r>
            <a:r>
              <a:rPr lang="en-US" altLang="zh-TW" sz="1800" dirty="0"/>
              <a:t>Learning phase (D:G) ==  </a:t>
            </a:r>
            <a:r>
              <a:rPr lang="en-US" altLang="zh-TW" sz="1800" dirty="0" smtClean="0"/>
              <a:t>1:1, Batch size: 64</a:t>
            </a:r>
          </a:p>
          <a:p>
            <a:pPr marL="0" indent="0">
              <a:buNone/>
            </a:pPr>
            <a:r>
              <a:rPr lang="en-US" altLang="zh-TW" sz="1800" dirty="0" err="1"/>
              <a:t>N</a:t>
            </a:r>
            <a:r>
              <a:rPr lang="en-US" altLang="zh-TW" sz="1800" dirty="0" err="1" smtClean="0"/>
              <a:t>um</a:t>
            </a:r>
            <a:r>
              <a:rPr lang="en-US" altLang="zh-TW" sz="1800" dirty="0" smtClean="0"/>
              <a:t> of layer of </a:t>
            </a:r>
            <a:r>
              <a:rPr lang="en-US" altLang="zh-TW" sz="1800" dirty="0" err="1" smtClean="0"/>
              <a:t>rnn</a:t>
            </a:r>
            <a:r>
              <a:rPr lang="en-US" altLang="zh-TW" sz="1800" dirty="0" smtClean="0"/>
              <a:t> </a:t>
            </a:r>
            <a:r>
              <a:rPr lang="en-US" altLang="zh-TW" sz="1800" dirty="0"/>
              <a:t>== 3, </a:t>
            </a:r>
            <a:r>
              <a:rPr lang="en-US" altLang="zh-TW" sz="1800" dirty="0" smtClean="0"/>
              <a:t>Dropout </a:t>
            </a:r>
            <a:r>
              <a:rPr lang="en-US" altLang="zh-TW" sz="1800" dirty="0"/>
              <a:t>keep </a:t>
            </a:r>
            <a:r>
              <a:rPr lang="en-US" altLang="zh-TW" sz="1800" dirty="0" smtClean="0"/>
              <a:t>probability == 0.7, </a:t>
            </a:r>
          </a:p>
          <a:p>
            <a:pPr marL="0" indent="0">
              <a:buNone/>
            </a:pPr>
            <a:r>
              <a:rPr lang="en-US" altLang="zh-TW" sz="1800" dirty="0" smtClean="0"/>
              <a:t>hidden size of G: 200, hidden size of D: 200</a:t>
            </a:r>
          </a:p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endParaRPr lang="en-US" altLang="zh-TW" sz="1800" dirty="0" smtClean="0"/>
          </a:p>
          <a:p>
            <a:pPr marL="0" indent="0">
              <a:buNone/>
            </a:pPr>
            <a:r>
              <a:rPr lang="en-US" altLang="zh-TW" sz="2400" dirty="0" smtClean="0"/>
              <a:t>Hyper </a:t>
            </a:r>
            <a:r>
              <a:rPr lang="en-US" altLang="zh-TW" sz="2400" dirty="0"/>
              <a:t>parameters:</a:t>
            </a:r>
          </a:p>
          <a:p>
            <a:pPr marL="0" indent="0">
              <a:buNone/>
            </a:pPr>
            <a:r>
              <a:rPr lang="en-US" altLang="zh-TW" sz="1800" dirty="0" err="1"/>
              <a:t>Num</a:t>
            </a:r>
            <a:r>
              <a:rPr lang="en-US" altLang="zh-TW" sz="1800" dirty="0"/>
              <a:t> of epoch == 1000, Learning phase (D:G) ==  5</a:t>
            </a:r>
            <a:r>
              <a:rPr lang="en-US" altLang="zh-TW" sz="1800" dirty="0" smtClean="0"/>
              <a:t>:1</a:t>
            </a:r>
            <a:r>
              <a:rPr lang="en-US" altLang="zh-TW" sz="1800" dirty="0"/>
              <a:t>, , Batch size: </a:t>
            </a:r>
            <a:r>
              <a:rPr lang="en-US" altLang="zh-TW" sz="1800" dirty="0" smtClean="0"/>
              <a:t>64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 err="1"/>
              <a:t>Num</a:t>
            </a:r>
            <a:r>
              <a:rPr lang="en-US" altLang="zh-TW" sz="1800" dirty="0"/>
              <a:t> of layer of </a:t>
            </a:r>
            <a:r>
              <a:rPr lang="en-US" altLang="zh-TW" sz="1800" dirty="0" err="1"/>
              <a:t>rnn</a:t>
            </a:r>
            <a:r>
              <a:rPr lang="en-US" altLang="zh-TW" sz="1800" dirty="0"/>
              <a:t> == 3, Dropout keep probability == 0.7, </a:t>
            </a:r>
          </a:p>
          <a:p>
            <a:pPr marL="0" indent="0">
              <a:buNone/>
            </a:pPr>
            <a:r>
              <a:rPr lang="en-US" altLang="zh-TW" sz="1800" dirty="0"/>
              <a:t>hidden size of G: 200, hidden size of D: 200</a:t>
            </a:r>
            <a:endParaRPr lang="zh-TW" altLang="en-US" sz="1800" dirty="0"/>
          </a:p>
          <a:p>
            <a:pPr marL="0" indent="0">
              <a:buNone/>
            </a:pPr>
            <a:endParaRPr lang="zh-TW" altLang="en-US" sz="1800" dirty="0"/>
          </a:p>
        </p:txBody>
      </p:sp>
      <p:pic>
        <p:nvPicPr>
          <p:cNvPr id="4" name="result_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24"/>
          <a:stretch>
            <a:fillRect/>
          </a:stretch>
        </p:blipFill>
        <p:spPr>
          <a:xfrm>
            <a:off x="2360930" y="3201295"/>
            <a:ext cx="609600" cy="609600"/>
          </a:xfrm>
          <a:prstGeom prst="rect">
            <a:avLst/>
          </a:prstGeom>
        </p:spPr>
      </p:pic>
      <p:pic>
        <p:nvPicPr>
          <p:cNvPr id="5" name="result_99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24"/>
          <a:stretch>
            <a:fillRect/>
          </a:stretch>
        </p:blipFill>
        <p:spPr>
          <a:xfrm>
            <a:off x="7424103" y="3180023"/>
            <a:ext cx="609600" cy="609600"/>
          </a:xfrm>
          <a:prstGeom prst="rect">
            <a:avLst/>
          </a:prstGeom>
        </p:spPr>
      </p:pic>
      <p:pic>
        <p:nvPicPr>
          <p:cNvPr id="6" name="result_100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24"/>
          <a:stretch>
            <a:fillRect/>
          </a:stretch>
        </p:blipFill>
        <p:spPr>
          <a:xfrm>
            <a:off x="9810087" y="3201295"/>
            <a:ext cx="609600" cy="609600"/>
          </a:xfrm>
          <a:prstGeom prst="rect">
            <a:avLst/>
          </a:prstGeom>
        </p:spPr>
      </p:pic>
      <p:pic>
        <p:nvPicPr>
          <p:cNvPr id="7" name="result_50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24"/>
          <a:stretch>
            <a:fillRect/>
          </a:stretch>
        </p:blipFill>
        <p:spPr>
          <a:xfrm>
            <a:off x="4963737" y="3201295"/>
            <a:ext cx="609600" cy="60960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2230697" y="2934392"/>
            <a:ext cx="1479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Epoch 1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4766425" y="2934392"/>
            <a:ext cx="1479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Epoch 50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235450" y="2934392"/>
            <a:ext cx="144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Epoch 99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9563100" y="2934392"/>
            <a:ext cx="144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Epoch 100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230696" y="5264727"/>
            <a:ext cx="1479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Epoch 1</a:t>
            </a:r>
            <a:endParaRPr lang="zh-TW" altLang="en-US" dirty="0"/>
          </a:p>
        </p:txBody>
      </p:sp>
      <p:pic>
        <p:nvPicPr>
          <p:cNvPr id="13" name="result_1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24"/>
          <a:stretch>
            <a:fillRect/>
          </a:stretch>
        </p:blipFill>
        <p:spPr>
          <a:xfrm>
            <a:off x="2360930" y="5706804"/>
            <a:ext cx="609600" cy="609600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3578301" y="5264727"/>
            <a:ext cx="1479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Epoch 50</a:t>
            </a:r>
          </a:p>
          <a:p>
            <a:endParaRPr lang="zh-TW" altLang="en-US" dirty="0"/>
          </a:p>
        </p:txBody>
      </p:sp>
      <p:pic>
        <p:nvPicPr>
          <p:cNvPr id="15" name="result_6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24"/>
          <a:stretch>
            <a:fillRect/>
          </a:stretch>
        </p:blipFill>
        <p:spPr>
          <a:xfrm>
            <a:off x="3809694" y="5650495"/>
            <a:ext cx="609600" cy="609600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5071553" y="5245139"/>
            <a:ext cx="14796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Epoch 99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7" name="result_11">
            <a:hlinkClick r:id="" action="ppaction://media"/>
          </p:cNvPr>
          <p:cNvPicPr>
            <a:picLocks noChangeAspect="1"/>
          </p:cNvPicPr>
          <p:nvPr>
            <a:audioFile r:link="rId14"/>
            <p:extLst>
              <p:ext uri="{DAA4B4D4-6D71-4841-9C94-3DE7FCFB9230}">
                <p14:media xmlns:p14="http://schemas.microsoft.com/office/powerpoint/2010/main" r:embed="rId13"/>
              </p:ext>
            </p:extLst>
          </p:nvPr>
        </p:nvPicPr>
        <p:blipFill>
          <a:blip r:embed="rId24"/>
          <a:stretch>
            <a:fillRect/>
          </a:stretch>
        </p:blipFill>
        <p:spPr>
          <a:xfrm>
            <a:off x="5289359" y="5706804"/>
            <a:ext cx="609600" cy="609600"/>
          </a:xfrm>
          <a:prstGeom prst="rect">
            <a:avLst/>
          </a:prstGeom>
        </p:spPr>
      </p:pic>
      <p:sp>
        <p:nvSpPr>
          <p:cNvPr id="18" name="文字方塊 17"/>
          <p:cNvSpPr txBox="1"/>
          <p:nvPr/>
        </p:nvSpPr>
        <p:spPr>
          <a:xfrm>
            <a:off x="9524135" y="5706804"/>
            <a:ext cx="2074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Keep training…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9" name="statematrix_0">
            <a:hlinkClick r:id="" action="ppaction://media"/>
          </p:cNvPr>
          <p:cNvPicPr>
            <a:picLocks noChangeAspect="1"/>
          </p:cNvPicPr>
          <p:nvPr>
            <a:audioFile r:link="rId16"/>
            <p:extLst>
              <p:ext uri="{DAA4B4D4-6D71-4841-9C94-3DE7FCFB9230}">
                <p14:media xmlns:p14="http://schemas.microsoft.com/office/powerpoint/2010/main" r:embed="rId15"/>
              </p:ext>
            </p:extLst>
          </p:nvPr>
        </p:nvPicPr>
        <p:blipFill>
          <a:blip r:embed="rId24"/>
          <a:stretch>
            <a:fillRect/>
          </a:stretch>
        </p:blipFill>
        <p:spPr>
          <a:xfrm>
            <a:off x="6458837" y="723106"/>
            <a:ext cx="609600" cy="609600"/>
          </a:xfrm>
          <a:prstGeom prst="rect">
            <a:avLst/>
          </a:prstGeom>
        </p:spPr>
      </p:pic>
      <p:pic>
        <p:nvPicPr>
          <p:cNvPr id="20" name="statematrix_1">
            <a:hlinkClick r:id="" action="ppaction://media"/>
          </p:cNvPr>
          <p:cNvPicPr>
            <a:picLocks noChangeAspect="1"/>
          </p:cNvPicPr>
          <p:nvPr>
            <a:audioFile r:link="rId18"/>
            <p:extLst>
              <p:ext uri="{DAA4B4D4-6D71-4841-9C94-3DE7FCFB9230}">
                <p14:media xmlns:p14="http://schemas.microsoft.com/office/powerpoint/2010/main" r:embed="rId17"/>
              </p:ext>
            </p:extLst>
          </p:nvPr>
        </p:nvPicPr>
        <p:blipFill>
          <a:blip r:embed="rId24"/>
          <a:stretch>
            <a:fillRect/>
          </a:stretch>
        </p:blipFill>
        <p:spPr>
          <a:xfrm>
            <a:off x="7955655" y="753435"/>
            <a:ext cx="609600" cy="609600"/>
          </a:xfrm>
          <a:prstGeom prst="rect">
            <a:avLst/>
          </a:prstGeom>
        </p:spPr>
      </p:pic>
      <p:pic>
        <p:nvPicPr>
          <p:cNvPr id="21" name="statematrix_566">
            <a:hlinkClick r:id="" action="ppaction://media"/>
          </p:cNvPr>
          <p:cNvPicPr>
            <a:picLocks noChangeAspect="1"/>
          </p:cNvPicPr>
          <p:nvPr>
            <a:audioFile r:link="rId20"/>
            <p:extLst>
              <p:ext uri="{DAA4B4D4-6D71-4841-9C94-3DE7FCFB9230}">
                <p14:media xmlns:p14="http://schemas.microsoft.com/office/powerpoint/2010/main" r:embed="rId19"/>
              </p:ext>
            </p:extLst>
          </p:nvPr>
        </p:nvPicPr>
        <p:blipFill>
          <a:blip r:embed="rId24"/>
          <a:stretch>
            <a:fillRect/>
          </a:stretch>
        </p:blipFill>
        <p:spPr>
          <a:xfrm>
            <a:off x="6930650" y="5675962"/>
            <a:ext cx="609600" cy="609600"/>
          </a:xfrm>
          <a:prstGeom prst="rect">
            <a:avLst/>
          </a:prstGeom>
        </p:spPr>
      </p:pic>
      <p:pic>
        <p:nvPicPr>
          <p:cNvPr id="22" name="statematrix_995">
            <a:hlinkClick r:id="" action="ppaction://media"/>
          </p:cNvPr>
          <p:cNvPicPr>
            <a:picLocks noChangeAspect="1"/>
          </p:cNvPicPr>
          <p:nvPr>
            <a:audioFile r:link="rId22"/>
            <p:extLst>
              <p:ext uri="{DAA4B4D4-6D71-4841-9C94-3DE7FCFB9230}">
                <p14:media xmlns:p14="http://schemas.microsoft.com/office/powerpoint/2010/main" r:embed="rId21"/>
              </p:ext>
            </p:extLst>
          </p:nvPr>
        </p:nvPicPr>
        <p:blipFill>
          <a:blip r:embed="rId24"/>
          <a:stretch>
            <a:fillRect/>
          </a:stretch>
        </p:blipFill>
        <p:spPr>
          <a:xfrm>
            <a:off x="9349927" y="753435"/>
            <a:ext cx="609600" cy="609600"/>
          </a:xfrm>
          <a:prstGeom prst="rect">
            <a:avLst/>
          </a:prstGeom>
        </p:spPr>
      </p:pic>
      <p:sp>
        <p:nvSpPr>
          <p:cNvPr id="23" name="文字方塊 22"/>
          <p:cNvSpPr txBox="1"/>
          <p:nvPr/>
        </p:nvSpPr>
        <p:spPr>
          <a:xfrm>
            <a:off x="6607158" y="5224707"/>
            <a:ext cx="14796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Epoch 150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728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4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40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40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audio>
              <p:cMediaNode vol="8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6" dur="4000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audio>
              <p:cMediaNode vol="8000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2" dur="2000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audio>
              <p:cMediaNode vol="8000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8" dur="4000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audio>
              <p:cMediaNode vol="80000">
                <p:cTn id="4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4" dur="4000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audio>
              <p:cMediaNode vol="80000">
                <p:cTn id="5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0" dur="4000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audio>
              <p:cMediaNode vol="80000">
                <p:cTn id="6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6" dur="4000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audio>
              <p:cMediaNode vol="80000">
                <p:cTn id="6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</a:t>
            </a:r>
            <a:r>
              <a:rPr lang="en-US" altLang="zh-TW" dirty="0" smtClean="0"/>
              <a:t>ext :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02" y="1955668"/>
            <a:ext cx="5292436" cy="275891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364" y="1955668"/>
            <a:ext cx="5200756" cy="282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155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87582" y="2967009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 smtClean="0"/>
              <a:t>THX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5352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362857"/>
            <a:ext cx="10515600" cy="581410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TW" sz="2000" dirty="0" smtClean="0"/>
              <a:t>References:</a:t>
            </a:r>
          </a:p>
          <a:p>
            <a:pPr marL="0" indent="0">
              <a:buNone/>
            </a:pPr>
            <a:r>
              <a:rPr lang="en-US" altLang="zh-TW" sz="2000" dirty="0" smtClean="0"/>
              <a:t>[1] </a:t>
            </a:r>
            <a:r>
              <a:rPr lang="en-US" altLang="zh-TW" sz="2000" dirty="0" err="1" smtClean="0"/>
              <a:t>Lantao</a:t>
            </a:r>
            <a:r>
              <a:rPr lang="en-US" altLang="zh-TW" sz="2000" dirty="0" smtClean="0"/>
              <a:t> Yu, </a:t>
            </a:r>
            <a:r>
              <a:rPr lang="en-US" altLang="zh-TW" sz="2000" dirty="0" err="1" smtClean="0"/>
              <a:t>Weinan</a:t>
            </a:r>
            <a:r>
              <a:rPr lang="en-US" altLang="zh-TW" sz="2000" dirty="0" smtClean="0"/>
              <a:t> Zhang, Jun Wang, Yong Yu. </a:t>
            </a:r>
            <a:r>
              <a:rPr lang="en-US" altLang="zh-TW" sz="2000" dirty="0" err="1" smtClean="0"/>
              <a:t>SeqGAN</a:t>
            </a:r>
            <a:r>
              <a:rPr lang="en-US" altLang="zh-TW" sz="2000" dirty="0" smtClean="0"/>
              <a:t>: Sequence Generative Adversarial Nets with Policy Gradient.</a:t>
            </a:r>
          </a:p>
          <a:p>
            <a:pPr marL="0" indent="0">
              <a:buNone/>
            </a:pPr>
            <a:r>
              <a:rPr lang="en-US" altLang="zh-TW" sz="2000" dirty="0" smtClean="0"/>
              <a:t>[2] </a:t>
            </a:r>
            <a:r>
              <a:rPr lang="de-DE" altLang="zh-TW" sz="2000" dirty="0" smtClean="0"/>
              <a:t>Zhen Yang, Wei Chen, Feng Wang, Bo Xu. </a:t>
            </a:r>
            <a:r>
              <a:rPr lang="en-US" altLang="zh-TW" sz="2000" dirty="0" smtClean="0"/>
              <a:t>Improving Neural Machine Translation with Conditional Sequence Generative Adversarial Nets.</a:t>
            </a:r>
          </a:p>
          <a:p>
            <a:pPr marL="0" indent="0">
              <a:buNone/>
            </a:pPr>
            <a:r>
              <a:rPr lang="en-US" altLang="zh-TW" sz="2000" dirty="0" smtClean="0"/>
              <a:t>[3] Tong </a:t>
            </a:r>
            <a:r>
              <a:rPr lang="en-US" altLang="zh-TW" sz="2000" dirty="0" err="1" smtClean="0"/>
              <a:t>Che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Yanran</a:t>
            </a:r>
            <a:r>
              <a:rPr lang="en-US" altLang="zh-TW" sz="2000" dirty="0" smtClean="0"/>
              <a:t> Li, </a:t>
            </a:r>
            <a:r>
              <a:rPr lang="en-US" altLang="zh-TW" sz="2000" dirty="0" err="1" smtClean="0"/>
              <a:t>Ruixiang</a:t>
            </a:r>
            <a:r>
              <a:rPr lang="en-US" altLang="zh-TW" sz="2000" dirty="0" smtClean="0"/>
              <a:t> Zhang, R Devon </a:t>
            </a:r>
            <a:r>
              <a:rPr lang="en-US" altLang="zh-TW" sz="2000" dirty="0" err="1" smtClean="0"/>
              <a:t>Hjelm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Wenjie</a:t>
            </a:r>
            <a:r>
              <a:rPr lang="en-US" altLang="zh-TW" sz="2000" dirty="0" smtClean="0"/>
              <a:t> Li, </a:t>
            </a:r>
            <a:r>
              <a:rPr lang="en-US" altLang="zh-TW" sz="2000" dirty="0" err="1" smtClean="0"/>
              <a:t>Yangqiu</a:t>
            </a:r>
            <a:r>
              <a:rPr lang="en-US" altLang="zh-TW" sz="2000" dirty="0" smtClean="0"/>
              <a:t> Song, </a:t>
            </a:r>
            <a:r>
              <a:rPr lang="en-US" altLang="zh-TW" sz="2000" dirty="0" err="1" smtClean="0"/>
              <a:t>Yoshua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Bengio</a:t>
            </a:r>
            <a:r>
              <a:rPr lang="en-US" altLang="zh-TW" sz="2000" dirty="0" smtClean="0"/>
              <a:t>. Maximum-Likelihood Augmented Discrete Generative Adversarial Networks.</a:t>
            </a:r>
          </a:p>
          <a:p>
            <a:pPr marL="0" indent="0">
              <a:buNone/>
            </a:pPr>
            <a:r>
              <a:rPr lang="en-US" altLang="zh-TW" sz="2000" dirty="0" smtClean="0"/>
              <a:t>[4] </a:t>
            </a:r>
            <a:r>
              <a:rPr lang="en-US" altLang="zh-TW" sz="2000" dirty="0" err="1" smtClean="0"/>
              <a:t>Anirudh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Goyal</a:t>
            </a:r>
            <a:r>
              <a:rPr lang="en-US" altLang="zh-TW" sz="2000" dirty="0" smtClean="0"/>
              <a:t>, Nan Rosemary </a:t>
            </a:r>
            <a:r>
              <a:rPr lang="en-US" altLang="zh-TW" sz="2000" dirty="0" err="1" smtClean="0"/>
              <a:t>Ke</a:t>
            </a:r>
            <a:r>
              <a:rPr lang="en-US" altLang="zh-TW" sz="2000" dirty="0" smtClean="0"/>
              <a:t>, Alex Lamb, R Devon </a:t>
            </a:r>
            <a:r>
              <a:rPr lang="en-US" altLang="zh-TW" sz="2000" dirty="0" err="1" smtClean="0"/>
              <a:t>Hjelm</a:t>
            </a:r>
            <a:r>
              <a:rPr lang="en-US" altLang="zh-TW" sz="2000" dirty="0" smtClean="0"/>
              <a:t>, Chris Pal, Joelle </a:t>
            </a:r>
            <a:r>
              <a:rPr lang="en-US" altLang="zh-TW" sz="2000" dirty="0" err="1" smtClean="0"/>
              <a:t>Pineau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Yoshua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Bengio</a:t>
            </a:r>
            <a:r>
              <a:rPr lang="en-US" altLang="zh-TW" sz="2000" dirty="0" smtClean="0"/>
              <a:t>. </a:t>
            </a:r>
            <a:r>
              <a:rPr lang="en-US" altLang="zh-TW" sz="2000" dirty="0" err="1" smtClean="0"/>
              <a:t>ACtuAL</a:t>
            </a:r>
            <a:r>
              <a:rPr lang="en-US" altLang="zh-TW" sz="2000" dirty="0" smtClean="0"/>
              <a:t>: Actor-Critic Under Adversarial Learning.</a:t>
            </a:r>
          </a:p>
          <a:p>
            <a:pPr marL="0" indent="0">
              <a:buNone/>
            </a:pPr>
            <a:r>
              <a:rPr lang="en-US" altLang="zh-TW" sz="2000" dirty="0" smtClean="0"/>
              <a:t>[5] Martin </a:t>
            </a:r>
            <a:r>
              <a:rPr lang="en-US" altLang="zh-TW" sz="2000" dirty="0" err="1" smtClean="0"/>
              <a:t>Arjovsky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Soumith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Chintala</a:t>
            </a:r>
            <a:r>
              <a:rPr lang="en-US" altLang="zh-TW" sz="2000" dirty="0" smtClean="0"/>
              <a:t>, Léon </a:t>
            </a:r>
            <a:r>
              <a:rPr lang="en-US" altLang="zh-TW" sz="2000" dirty="0" err="1" smtClean="0"/>
              <a:t>Bottou</a:t>
            </a:r>
            <a:r>
              <a:rPr lang="en-US" altLang="zh-TW" sz="2000" dirty="0" smtClean="0"/>
              <a:t>. Wasserstein GAN.</a:t>
            </a:r>
          </a:p>
          <a:p>
            <a:pPr marL="0" indent="0">
              <a:buNone/>
            </a:pPr>
            <a:r>
              <a:rPr lang="en-US" altLang="zh-TW" sz="2000" dirty="0" smtClean="0"/>
              <a:t>[6] Ian J. </a:t>
            </a:r>
            <a:r>
              <a:rPr lang="en-US" altLang="zh-TW" sz="2000" dirty="0" err="1" smtClean="0"/>
              <a:t>Goodfellow</a:t>
            </a:r>
            <a:r>
              <a:rPr lang="en-US" altLang="zh-TW" sz="2000" dirty="0" smtClean="0"/>
              <a:t>, Jean </a:t>
            </a:r>
            <a:r>
              <a:rPr lang="en-US" altLang="zh-TW" sz="2000" dirty="0" err="1" smtClean="0"/>
              <a:t>Pouget-Abadie</a:t>
            </a:r>
            <a:r>
              <a:rPr lang="en-US" altLang="zh-TW" sz="2000" dirty="0" smtClean="0"/>
              <a:t>, Mehdi Mirza, Bing Xu, David </a:t>
            </a:r>
            <a:r>
              <a:rPr lang="en-US" altLang="zh-TW" sz="2000" dirty="0" err="1" smtClean="0"/>
              <a:t>Warde</a:t>
            </a:r>
            <a:r>
              <a:rPr lang="en-US" altLang="zh-TW" sz="2000" dirty="0" smtClean="0"/>
              <a:t>-Farley, </a:t>
            </a:r>
            <a:r>
              <a:rPr lang="en-US" altLang="zh-TW" sz="2000" dirty="0" err="1" smtClean="0"/>
              <a:t>Sherjil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Ozair</a:t>
            </a:r>
            <a:r>
              <a:rPr lang="en-US" altLang="zh-TW" sz="2000" dirty="0" smtClean="0"/>
              <a:t>, Aaron </a:t>
            </a:r>
            <a:r>
              <a:rPr lang="en-US" altLang="zh-TW" sz="2000" dirty="0" err="1" smtClean="0"/>
              <a:t>Courville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Yoshua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Bengio</a:t>
            </a:r>
            <a:r>
              <a:rPr lang="en-US" altLang="zh-TW" sz="2000" dirty="0" smtClean="0"/>
              <a:t>. Generative Adversarial Networks.</a:t>
            </a:r>
          </a:p>
          <a:p>
            <a:pPr marL="0" indent="0">
              <a:buNone/>
            </a:pPr>
            <a:r>
              <a:rPr lang="en-US" altLang="zh-TW" sz="2000" dirty="0" smtClean="0"/>
              <a:t>[</a:t>
            </a:r>
            <a:r>
              <a:rPr lang="en-US" altLang="zh-TW" sz="2000" dirty="0"/>
              <a:t>7] </a:t>
            </a:r>
            <a:r>
              <a:rPr lang="en-US" altLang="zh-TW" sz="2000" dirty="0">
                <a:hlinkClick r:id="rId2"/>
              </a:rPr>
              <a:t>https://</a:t>
            </a:r>
            <a:r>
              <a:rPr lang="en-US" altLang="zh-TW" sz="2000" dirty="0" smtClean="0">
                <a:hlinkClick r:id="rId2"/>
              </a:rPr>
              <a:t>github.com/LantaoYu/SeqGAN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/>
              <a:t>[8] </a:t>
            </a:r>
            <a:r>
              <a:rPr lang="en-US" altLang="zh-TW" sz="2000" dirty="0">
                <a:hlinkClick r:id="rId3"/>
              </a:rPr>
              <a:t>https://</a:t>
            </a:r>
            <a:r>
              <a:rPr lang="en-US" altLang="zh-TW" sz="2000" dirty="0" smtClean="0">
                <a:hlinkClick r:id="rId3"/>
              </a:rPr>
              <a:t>github.com/codekansas/seqgan-text-tensorflow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/>
              <a:t>[9] </a:t>
            </a:r>
            <a:r>
              <a:rPr lang="en-US" altLang="zh-TW" sz="2000" dirty="0">
                <a:hlinkClick r:id="rId4"/>
              </a:rPr>
              <a:t>https://</a:t>
            </a:r>
            <a:r>
              <a:rPr lang="en-US" altLang="zh-TW" sz="2000" dirty="0" smtClean="0">
                <a:hlinkClick r:id="rId4"/>
              </a:rPr>
              <a:t>github.com/ZiJianZhao/SeqGAN-PyTorch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/>
              <a:t>[10] </a:t>
            </a:r>
            <a:r>
              <a:rPr lang="en-US" altLang="zh-TW" sz="2000" dirty="0">
                <a:hlinkClick r:id="rId5"/>
              </a:rPr>
              <a:t>http://www-etud.iro.umontreal.ca/~</a:t>
            </a:r>
            <a:r>
              <a:rPr lang="en-US" altLang="zh-TW" sz="2000" dirty="0" smtClean="0">
                <a:hlinkClick r:id="rId5"/>
              </a:rPr>
              <a:t>boulanni/icml2012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smtClean="0"/>
              <a:t>[11] </a:t>
            </a:r>
            <a:r>
              <a:rPr lang="en-US" altLang="zh-TW" sz="2000" dirty="0"/>
              <a:t>Nicolas Boulanger-Lewandowski, </a:t>
            </a:r>
            <a:r>
              <a:rPr lang="en-US" altLang="zh-TW" sz="2000" dirty="0" err="1"/>
              <a:t>Yoshua</a:t>
            </a:r>
            <a:r>
              <a:rPr lang="en-US" altLang="zh-TW" sz="2000" dirty="0"/>
              <a:t> </a:t>
            </a:r>
            <a:r>
              <a:rPr lang="en-US" altLang="zh-TW" sz="2000" dirty="0" err="1"/>
              <a:t>Bengio</a:t>
            </a:r>
            <a:r>
              <a:rPr lang="en-US" altLang="zh-TW" sz="2000" dirty="0"/>
              <a:t> and Pascal Vincent. Modeling Temporal Dependencies in High-Dimensional Sequences: Application to Polyphonic Music Generation and </a:t>
            </a:r>
            <a:r>
              <a:rPr lang="en-US" altLang="zh-TW" sz="2000" dirty="0" smtClean="0"/>
              <a:t>Transcription</a:t>
            </a:r>
          </a:p>
          <a:p>
            <a:pPr marL="0" indent="0">
              <a:buNone/>
            </a:pPr>
            <a:r>
              <a:rPr lang="en-US" altLang="zh-TW" sz="2000" dirty="0"/>
              <a:t>[</a:t>
            </a:r>
            <a:r>
              <a:rPr lang="en-US" altLang="zh-TW" sz="2000" dirty="0" smtClean="0"/>
              <a:t>12] </a:t>
            </a:r>
            <a:r>
              <a:rPr lang="en-US" altLang="zh-TW" sz="2000" dirty="0">
                <a:hlinkClick r:id="rId6"/>
              </a:rPr>
              <a:t>http://www.hexahedria.com/2015/08/03/composing-music-with-recurrent-neural-networks/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 smtClean="0"/>
              <a:t>[</a:t>
            </a:r>
            <a:r>
              <a:rPr lang="en-US" altLang="zh-TW" sz="2000" dirty="0"/>
              <a:t>13] </a:t>
            </a:r>
            <a:r>
              <a:rPr lang="en-US" altLang="zh-TW" sz="2000" dirty="0">
                <a:hlinkClick r:id="rId7"/>
              </a:rPr>
              <a:t>https://</a:t>
            </a:r>
            <a:r>
              <a:rPr lang="en-US" altLang="zh-TW" sz="2000" dirty="0" smtClean="0">
                <a:hlinkClick r:id="rId7"/>
              </a:rPr>
              <a:t>github.com/hexahedria/biaxial-rnn-music-composition</a:t>
            </a: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48843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Dataset: [10] </a:t>
            </a:r>
            <a:endParaRPr lang="zh-TW" altLang="en-US" dirty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838200" y="448994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mtClean="0"/>
              <a:t>Metric:</a:t>
            </a:r>
            <a:endParaRPr lang="zh-TW" altLang="en-US" dirty="0"/>
          </a:p>
        </p:txBody>
      </p:sp>
      <p:pic>
        <p:nvPicPr>
          <p:cNvPr id="6" name="內容版面配置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181" y="5473063"/>
            <a:ext cx="3790950" cy="67627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449" y="1195524"/>
            <a:ext cx="5753100" cy="11811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270" y="2376624"/>
            <a:ext cx="11936730" cy="215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67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Discuss: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TW" dirty="0" smtClean="0"/>
              <a:t>How to improve the performance of sequence-like work with adversarial training. [3, 4]</a:t>
            </a:r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 smtClean="0"/>
              <a:t>Analyze and compare the result with specific metrics.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TW" dirty="0" smtClean="0"/>
              <a:t>The issues of hyper-parameters and concatenation method.</a:t>
            </a:r>
          </a:p>
          <a:p>
            <a:pPr marL="514350" indent="-51435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856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Shema 1: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03121" y="1854926"/>
            <a:ext cx="1136468" cy="679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731624" y="1854926"/>
            <a:ext cx="1136468" cy="679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344884" y="1854926"/>
            <a:ext cx="1136468" cy="679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3261361" y="2024743"/>
            <a:ext cx="470263" cy="339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 rot="16200000">
            <a:off x="2436224" y="2646181"/>
            <a:ext cx="470263" cy="339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>
            <a:off x="4868092" y="2019164"/>
            <a:ext cx="470263" cy="339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 rot="16200000">
            <a:off x="4064727" y="2599509"/>
            <a:ext cx="470263" cy="339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 rot="16200000">
            <a:off x="5693230" y="2599509"/>
            <a:ext cx="470263" cy="339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8199115" y="1854926"/>
            <a:ext cx="1136468" cy="679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>
            <a:off x="7722323" y="2019164"/>
            <a:ext cx="470263" cy="339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 rot="16200000">
            <a:off x="8547461" y="2599509"/>
            <a:ext cx="470263" cy="339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>
            <a:off x="6474823" y="2019164"/>
            <a:ext cx="470263" cy="339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7162796" y="1989466"/>
            <a:ext cx="2072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21" name="向右箭號 20"/>
          <p:cNvSpPr/>
          <p:nvPr/>
        </p:nvSpPr>
        <p:spPr>
          <a:xfrm rot="16200000">
            <a:off x="8508269" y="1449976"/>
            <a:ext cx="470263" cy="339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8191500" y="1031964"/>
            <a:ext cx="1136468" cy="322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7842070" y="632446"/>
            <a:ext cx="351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Score from Critic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103121" y="4239538"/>
            <a:ext cx="1136468" cy="679268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3731624" y="4239538"/>
            <a:ext cx="1136468" cy="67926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5344884" y="4239538"/>
            <a:ext cx="1136468" cy="67926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向右箭號 26"/>
          <p:cNvSpPr/>
          <p:nvPr/>
        </p:nvSpPr>
        <p:spPr>
          <a:xfrm>
            <a:off x="3261361" y="4409355"/>
            <a:ext cx="470263" cy="33963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向右箭號 27"/>
          <p:cNvSpPr/>
          <p:nvPr/>
        </p:nvSpPr>
        <p:spPr>
          <a:xfrm rot="16200000">
            <a:off x="2436224" y="5030793"/>
            <a:ext cx="470263" cy="33963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向右箭號 28"/>
          <p:cNvSpPr/>
          <p:nvPr/>
        </p:nvSpPr>
        <p:spPr>
          <a:xfrm>
            <a:off x="4868092" y="4403776"/>
            <a:ext cx="470263" cy="33963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向右箭號 29"/>
          <p:cNvSpPr/>
          <p:nvPr/>
        </p:nvSpPr>
        <p:spPr>
          <a:xfrm rot="16200000">
            <a:off x="4064727" y="4984121"/>
            <a:ext cx="470263" cy="33963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向右箭號 30"/>
          <p:cNvSpPr/>
          <p:nvPr/>
        </p:nvSpPr>
        <p:spPr>
          <a:xfrm rot="16200000">
            <a:off x="5693230" y="4984121"/>
            <a:ext cx="470263" cy="33963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向右箭號 31"/>
          <p:cNvSpPr/>
          <p:nvPr/>
        </p:nvSpPr>
        <p:spPr>
          <a:xfrm rot="16200000">
            <a:off x="8547461" y="4984121"/>
            <a:ext cx="470263" cy="33963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向右箭號 32"/>
          <p:cNvSpPr/>
          <p:nvPr/>
        </p:nvSpPr>
        <p:spPr>
          <a:xfrm>
            <a:off x="6474823" y="4403776"/>
            <a:ext cx="470263" cy="33963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7162796" y="4374078"/>
            <a:ext cx="2072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8103189" y="4258444"/>
            <a:ext cx="1136468" cy="67926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向右箭號 37"/>
          <p:cNvSpPr/>
          <p:nvPr/>
        </p:nvSpPr>
        <p:spPr>
          <a:xfrm>
            <a:off x="7626530" y="4451754"/>
            <a:ext cx="470263" cy="33963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4818529" y="5598074"/>
            <a:ext cx="1277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Generator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4657102" y="3113150"/>
            <a:ext cx="186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Discriminator</a:t>
            </a:r>
            <a:endParaRPr lang="zh-TW" altLang="en-US" dirty="0"/>
          </a:p>
        </p:txBody>
      </p:sp>
      <p:sp>
        <p:nvSpPr>
          <p:cNvPr id="41" name="向右箭號 40"/>
          <p:cNvSpPr/>
          <p:nvPr/>
        </p:nvSpPr>
        <p:spPr>
          <a:xfrm rot="16200000">
            <a:off x="4064727" y="3791410"/>
            <a:ext cx="470263" cy="33963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向右箭號 41"/>
          <p:cNvSpPr/>
          <p:nvPr/>
        </p:nvSpPr>
        <p:spPr>
          <a:xfrm rot="16200000">
            <a:off x="5677987" y="3831885"/>
            <a:ext cx="470263" cy="33963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向右箭號 42"/>
          <p:cNvSpPr/>
          <p:nvPr/>
        </p:nvSpPr>
        <p:spPr>
          <a:xfrm rot="16200000">
            <a:off x="8494480" y="3819885"/>
            <a:ext cx="470263" cy="33963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351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17" y="427038"/>
            <a:ext cx="10867766" cy="574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62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3066" y="453286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Shema 2 (with condition):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386873" y="4253773"/>
            <a:ext cx="1136468" cy="679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015376" y="4253773"/>
            <a:ext cx="1136468" cy="679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628636" y="4253773"/>
            <a:ext cx="1136468" cy="679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3545113" y="4423590"/>
            <a:ext cx="470263" cy="339634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 rot="16200000">
            <a:off x="2719976" y="5045028"/>
            <a:ext cx="470263" cy="339634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>
            <a:off x="5151844" y="4418011"/>
            <a:ext cx="470263" cy="339634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 rot="16200000">
            <a:off x="4348479" y="4998356"/>
            <a:ext cx="470263" cy="339634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 rot="16200000">
            <a:off x="5976982" y="4998356"/>
            <a:ext cx="470263" cy="339634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8482867" y="4253773"/>
            <a:ext cx="1136468" cy="679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>
            <a:off x="8006075" y="4418011"/>
            <a:ext cx="470263" cy="339634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 rot="16200000">
            <a:off x="8831213" y="4998356"/>
            <a:ext cx="470263" cy="339634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>
            <a:off x="6758575" y="4418011"/>
            <a:ext cx="470263" cy="339634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7424783" y="4337593"/>
            <a:ext cx="35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21" name="向右箭號 20"/>
          <p:cNvSpPr/>
          <p:nvPr/>
        </p:nvSpPr>
        <p:spPr>
          <a:xfrm rot="16200000">
            <a:off x="8815969" y="3848824"/>
            <a:ext cx="470263" cy="339634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8587913" y="3603618"/>
            <a:ext cx="926374" cy="1884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7603308" y="1640331"/>
            <a:ext cx="3511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Result of classification (probability)</a:t>
            </a:r>
          </a:p>
          <a:p>
            <a:r>
              <a:rPr lang="en-US" altLang="zh-TW" dirty="0" smtClean="0"/>
              <a:t>e.g. [</a:t>
            </a:r>
            <a:r>
              <a:rPr lang="en-US" altLang="zh-TW" dirty="0"/>
              <a:t>Blues</a:t>
            </a:r>
            <a:r>
              <a:rPr lang="en-US" altLang="zh-TW" dirty="0" smtClean="0"/>
              <a:t>, </a:t>
            </a:r>
            <a:r>
              <a:rPr lang="en-US" altLang="zh-TW" dirty="0"/>
              <a:t>Hip Hop</a:t>
            </a:r>
            <a:r>
              <a:rPr lang="en-US" altLang="zh-TW" dirty="0" smtClean="0"/>
              <a:t>, </a:t>
            </a:r>
            <a:r>
              <a:rPr lang="en-US" altLang="zh-TW" dirty="0"/>
              <a:t>Jazz</a:t>
            </a:r>
            <a:r>
              <a:rPr lang="en-US" altLang="zh-TW" dirty="0" smtClean="0"/>
              <a:t>, …]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4413793" y="5713241"/>
            <a:ext cx="3635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Classifier with the input (music)</a:t>
            </a:r>
            <a:endParaRPr lang="zh-TW" altLang="en-US" dirty="0"/>
          </a:p>
        </p:txBody>
      </p:sp>
      <p:sp>
        <p:nvSpPr>
          <p:cNvPr id="35" name="向右箭號 34"/>
          <p:cNvSpPr/>
          <p:nvPr/>
        </p:nvSpPr>
        <p:spPr>
          <a:xfrm rot="16200000">
            <a:off x="8815969" y="3175889"/>
            <a:ext cx="470263" cy="339634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8482867" y="2405580"/>
            <a:ext cx="1136468" cy="67926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376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Shema 2 (with condition):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385821" y="1854926"/>
            <a:ext cx="1136468" cy="679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014324" y="1854926"/>
            <a:ext cx="1136468" cy="679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627584" y="1854926"/>
            <a:ext cx="1136468" cy="679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4544061" y="2024743"/>
            <a:ext cx="470263" cy="339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 rot="16200000">
            <a:off x="3718924" y="2646181"/>
            <a:ext cx="470263" cy="339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>
            <a:off x="6150792" y="2019164"/>
            <a:ext cx="470263" cy="339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 rot="16200000">
            <a:off x="5347427" y="2599509"/>
            <a:ext cx="470263" cy="339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 rot="16200000">
            <a:off x="6975930" y="2599509"/>
            <a:ext cx="470263" cy="339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9481815" y="1854926"/>
            <a:ext cx="1136468" cy="679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>
            <a:off x="9005023" y="2019164"/>
            <a:ext cx="470263" cy="339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 rot="16200000">
            <a:off x="9830161" y="2599509"/>
            <a:ext cx="470263" cy="339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>
            <a:off x="7757523" y="2019164"/>
            <a:ext cx="470263" cy="339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8445496" y="1989466"/>
            <a:ext cx="2072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21" name="向右箭號 20"/>
          <p:cNvSpPr/>
          <p:nvPr/>
        </p:nvSpPr>
        <p:spPr>
          <a:xfrm rot="16200000">
            <a:off x="9790969" y="1449976"/>
            <a:ext cx="470263" cy="339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9474200" y="1031964"/>
            <a:ext cx="1136468" cy="322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9124770" y="632446"/>
            <a:ext cx="351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Score from Critic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3385821" y="4239538"/>
            <a:ext cx="1136468" cy="679268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5014324" y="4239538"/>
            <a:ext cx="1136468" cy="67926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6627584" y="4239538"/>
            <a:ext cx="1136468" cy="67926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向右箭號 26"/>
          <p:cNvSpPr/>
          <p:nvPr/>
        </p:nvSpPr>
        <p:spPr>
          <a:xfrm>
            <a:off x="4544061" y="4409355"/>
            <a:ext cx="470263" cy="33963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向右箭號 27"/>
          <p:cNvSpPr/>
          <p:nvPr/>
        </p:nvSpPr>
        <p:spPr>
          <a:xfrm rot="16200000">
            <a:off x="3718924" y="5030793"/>
            <a:ext cx="470263" cy="33963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向右箭號 28"/>
          <p:cNvSpPr/>
          <p:nvPr/>
        </p:nvSpPr>
        <p:spPr>
          <a:xfrm>
            <a:off x="6150792" y="4403776"/>
            <a:ext cx="470263" cy="33963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向右箭號 29"/>
          <p:cNvSpPr/>
          <p:nvPr/>
        </p:nvSpPr>
        <p:spPr>
          <a:xfrm rot="16200000">
            <a:off x="5347427" y="4984121"/>
            <a:ext cx="470263" cy="33963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向右箭號 30"/>
          <p:cNvSpPr/>
          <p:nvPr/>
        </p:nvSpPr>
        <p:spPr>
          <a:xfrm rot="16200000">
            <a:off x="6975930" y="4984121"/>
            <a:ext cx="470263" cy="33963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向右箭號 31"/>
          <p:cNvSpPr/>
          <p:nvPr/>
        </p:nvSpPr>
        <p:spPr>
          <a:xfrm rot="16200000">
            <a:off x="9830161" y="4984121"/>
            <a:ext cx="470263" cy="33963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向右箭號 32"/>
          <p:cNvSpPr/>
          <p:nvPr/>
        </p:nvSpPr>
        <p:spPr>
          <a:xfrm>
            <a:off x="7757523" y="4403776"/>
            <a:ext cx="470263" cy="33963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8445496" y="4374078"/>
            <a:ext cx="2072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9385889" y="4258444"/>
            <a:ext cx="1136468" cy="67926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向右箭號 37"/>
          <p:cNvSpPr/>
          <p:nvPr/>
        </p:nvSpPr>
        <p:spPr>
          <a:xfrm>
            <a:off x="8909230" y="4451754"/>
            <a:ext cx="470263" cy="33963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6101229" y="5598074"/>
            <a:ext cx="1277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Generator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5939802" y="3113150"/>
            <a:ext cx="186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Discriminator</a:t>
            </a:r>
            <a:endParaRPr lang="zh-TW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978266" y="2093830"/>
            <a:ext cx="926374" cy="1884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1917340" y="2094530"/>
            <a:ext cx="926374" cy="1884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967563" y="4550190"/>
            <a:ext cx="926374" cy="1884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1906637" y="4550890"/>
            <a:ext cx="926374" cy="18845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向右箭號 43"/>
          <p:cNvSpPr/>
          <p:nvPr/>
        </p:nvSpPr>
        <p:spPr>
          <a:xfrm>
            <a:off x="2945497" y="4474602"/>
            <a:ext cx="470263" cy="33963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向右箭號 44"/>
          <p:cNvSpPr/>
          <p:nvPr/>
        </p:nvSpPr>
        <p:spPr>
          <a:xfrm>
            <a:off x="2932977" y="2019852"/>
            <a:ext cx="470263" cy="339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-2906" y="2291005"/>
            <a:ext cx="3848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Concatenate </a:t>
            </a:r>
          </a:p>
          <a:p>
            <a:pPr algn="ctr"/>
            <a:r>
              <a:rPr lang="en-US" altLang="zh-TW" dirty="0" smtClean="0"/>
              <a:t>the hidden vector</a:t>
            </a:r>
            <a:endParaRPr lang="zh-TW" altLang="en-US" dirty="0"/>
          </a:p>
        </p:txBody>
      </p:sp>
      <p:sp>
        <p:nvSpPr>
          <p:cNvPr id="48" name="向右箭號 47"/>
          <p:cNvSpPr/>
          <p:nvPr/>
        </p:nvSpPr>
        <p:spPr>
          <a:xfrm rot="16200000">
            <a:off x="5347428" y="3811253"/>
            <a:ext cx="470263" cy="33963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向右箭號 48"/>
          <p:cNvSpPr/>
          <p:nvPr/>
        </p:nvSpPr>
        <p:spPr>
          <a:xfrm rot="16200000">
            <a:off x="7002715" y="3786838"/>
            <a:ext cx="470263" cy="33963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向右箭號 49"/>
          <p:cNvSpPr/>
          <p:nvPr/>
        </p:nvSpPr>
        <p:spPr>
          <a:xfrm rot="16200000">
            <a:off x="9790970" y="3829897"/>
            <a:ext cx="470263" cy="33963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14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0515600" cy="1325563"/>
          </a:xfrm>
        </p:spPr>
        <p:txBody>
          <a:bodyPr/>
          <a:lstStyle/>
          <a:p>
            <a:r>
              <a:rPr lang="en-US" altLang="zh-TW" sz="2800" dirty="0" smtClean="0"/>
              <a:t>(Optional)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Shema 3 (Automatically generate lyrics):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174648" y="3135341"/>
            <a:ext cx="849221" cy="54351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3803151" y="3135341"/>
            <a:ext cx="849221" cy="54351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向右箭號 26"/>
          <p:cNvSpPr/>
          <p:nvPr/>
        </p:nvSpPr>
        <p:spPr>
          <a:xfrm>
            <a:off x="3332889" y="3237280"/>
            <a:ext cx="351402" cy="271756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向右箭號 27"/>
          <p:cNvSpPr/>
          <p:nvPr/>
        </p:nvSpPr>
        <p:spPr>
          <a:xfrm rot="16200000">
            <a:off x="2387040" y="3820251"/>
            <a:ext cx="376278" cy="253792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向右箭號 29"/>
          <p:cNvSpPr/>
          <p:nvPr/>
        </p:nvSpPr>
        <p:spPr>
          <a:xfrm rot="16200000">
            <a:off x="4039622" y="3778331"/>
            <a:ext cx="376278" cy="253792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向右箭號 31"/>
          <p:cNvSpPr/>
          <p:nvPr/>
        </p:nvSpPr>
        <p:spPr>
          <a:xfrm rot="16200000">
            <a:off x="5820387" y="3802601"/>
            <a:ext cx="376278" cy="253792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4643523" y="3207937"/>
            <a:ext cx="154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583916" y="3154247"/>
            <a:ext cx="849221" cy="54351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向右箭號 37"/>
          <p:cNvSpPr/>
          <p:nvPr/>
        </p:nvSpPr>
        <p:spPr>
          <a:xfrm>
            <a:off x="5107258" y="3279679"/>
            <a:ext cx="351402" cy="271756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303881" y="3338161"/>
            <a:ext cx="692229" cy="1507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986566" y="3338161"/>
            <a:ext cx="692229" cy="15079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向右箭號 43"/>
          <p:cNvSpPr/>
          <p:nvPr/>
        </p:nvSpPr>
        <p:spPr>
          <a:xfrm>
            <a:off x="1812131" y="3279679"/>
            <a:ext cx="351402" cy="271756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-30073" y="3488955"/>
            <a:ext cx="1963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Concatenate </a:t>
            </a:r>
          </a:p>
          <a:p>
            <a:pPr algn="ctr"/>
            <a:r>
              <a:rPr lang="en-US" altLang="zh-TW" dirty="0" smtClean="0"/>
              <a:t>the hidden vector</a:t>
            </a:r>
            <a:endParaRPr lang="zh-TW" altLang="en-US" dirty="0"/>
          </a:p>
        </p:txBody>
      </p:sp>
      <p:sp>
        <p:nvSpPr>
          <p:cNvPr id="50" name="向右箭號 49"/>
          <p:cNvSpPr/>
          <p:nvPr/>
        </p:nvSpPr>
        <p:spPr>
          <a:xfrm>
            <a:off x="6498280" y="3271219"/>
            <a:ext cx="351402" cy="271756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文字方塊 50"/>
          <p:cNvSpPr txBox="1"/>
          <p:nvPr/>
        </p:nvSpPr>
        <p:spPr>
          <a:xfrm>
            <a:off x="6695123" y="3577814"/>
            <a:ext cx="196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e</a:t>
            </a:r>
            <a:r>
              <a:rPr lang="en-US" altLang="zh-TW" dirty="0" smtClean="0"/>
              <a:t>ncoding vector</a:t>
            </a:r>
            <a:endParaRPr lang="zh-TW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6927570" y="3350050"/>
            <a:ext cx="692229" cy="1507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7610255" y="3350050"/>
            <a:ext cx="692229" cy="15079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/>
          <p:cNvSpPr/>
          <p:nvPr/>
        </p:nvSpPr>
        <p:spPr>
          <a:xfrm>
            <a:off x="7438765" y="5238894"/>
            <a:ext cx="849221" cy="543512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/>
          <p:cNvSpPr/>
          <p:nvPr/>
        </p:nvSpPr>
        <p:spPr>
          <a:xfrm>
            <a:off x="9067268" y="5238894"/>
            <a:ext cx="849221" cy="54351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向右箭號 55"/>
          <p:cNvSpPr/>
          <p:nvPr/>
        </p:nvSpPr>
        <p:spPr>
          <a:xfrm>
            <a:off x="8597006" y="5340833"/>
            <a:ext cx="351402" cy="27175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向右箭號 56"/>
          <p:cNvSpPr/>
          <p:nvPr/>
        </p:nvSpPr>
        <p:spPr>
          <a:xfrm rot="16200000">
            <a:off x="7651157" y="5923804"/>
            <a:ext cx="376278" cy="253792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向右箭號 57"/>
          <p:cNvSpPr/>
          <p:nvPr/>
        </p:nvSpPr>
        <p:spPr>
          <a:xfrm rot="16200000">
            <a:off x="9303739" y="5881884"/>
            <a:ext cx="376278" cy="253792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向右箭號 58"/>
          <p:cNvSpPr/>
          <p:nvPr/>
        </p:nvSpPr>
        <p:spPr>
          <a:xfrm rot="16200000">
            <a:off x="11084504" y="5906154"/>
            <a:ext cx="376278" cy="253792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文字方塊 59"/>
          <p:cNvSpPr txBox="1"/>
          <p:nvPr/>
        </p:nvSpPr>
        <p:spPr>
          <a:xfrm>
            <a:off x="9907640" y="5311490"/>
            <a:ext cx="154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10848033" y="5257800"/>
            <a:ext cx="849221" cy="54351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向右箭號 61"/>
          <p:cNvSpPr/>
          <p:nvPr/>
        </p:nvSpPr>
        <p:spPr>
          <a:xfrm>
            <a:off x="10371375" y="5383232"/>
            <a:ext cx="351402" cy="27175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5567998" y="5441714"/>
            <a:ext cx="692229" cy="1507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6250683" y="5441714"/>
            <a:ext cx="692229" cy="15079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向右箭號 64"/>
          <p:cNvSpPr/>
          <p:nvPr/>
        </p:nvSpPr>
        <p:spPr>
          <a:xfrm>
            <a:off x="7076248" y="5383232"/>
            <a:ext cx="351402" cy="27175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文字方塊 70"/>
          <p:cNvSpPr txBox="1"/>
          <p:nvPr/>
        </p:nvSpPr>
        <p:spPr>
          <a:xfrm>
            <a:off x="5349632" y="5613080"/>
            <a:ext cx="196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e</a:t>
            </a:r>
            <a:r>
              <a:rPr lang="en-US" altLang="zh-TW" dirty="0" smtClean="0"/>
              <a:t>ncoding vector</a:t>
            </a:r>
            <a:endParaRPr lang="zh-TW" altLang="en-US" dirty="0"/>
          </a:p>
        </p:txBody>
      </p:sp>
      <p:sp>
        <p:nvSpPr>
          <p:cNvPr id="72" name="向右箭號 71"/>
          <p:cNvSpPr/>
          <p:nvPr/>
        </p:nvSpPr>
        <p:spPr>
          <a:xfrm rot="16200000">
            <a:off x="7677146" y="4883782"/>
            <a:ext cx="376278" cy="253792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向右箭號 72"/>
          <p:cNvSpPr/>
          <p:nvPr/>
        </p:nvSpPr>
        <p:spPr>
          <a:xfrm rot="16200000">
            <a:off x="9347500" y="4881728"/>
            <a:ext cx="376278" cy="253792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向右箭號 73"/>
          <p:cNvSpPr/>
          <p:nvPr/>
        </p:nvSpPr>
        <p:spPr>
          <a:xfrm rot="16200000">
            <a:off x="11084504" y="4875965"/>
            <a:ext cx="376278" cy="253792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3664379" y="4410343"/>
            <a:ext cx="3507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Encoder</a:t>
            </a:r>
            <a:endParaRPr lang="zh-TW" altLang="en-US" b="1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8659000" y="6400691"/>
            <a:ext cx="3507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Decoder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(Generator)</a:t>
            </a:r>
            <a:endParaRPr lang="zh-TW" altLang="en-US" b="1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10438471" y="4394660"/>
            <a:ext cx="3507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Output: </a:t>
            </a:r>
            <a:r>
              <a:rPr lang="en-US" altLang="zh-TW" dirty="0"/>
              <a:t>lyrics</a:t>
            </a:r>
            <a:endParaRPr lang="zh-TW" altLang="en-US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1821269" y="4166692"/>
            <a:ext cx="3507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Input:</a:t>
            </a:r>
            <a:r>
              <a:rPr lang="zh-TW" altLang="en-US" dirty="0" smtClean="0"/>
              <a:t> </a:t>
            </a:r>
            <a:r>
              <a:rPr lang="en-US" altLang="zh-TW" dirty="0" smtClean="0"/>
              <a:t>melody</a:t>
            </a:r>
            <a:endParaRPr lang="zh-TW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7544477" y="1644433"/>
            <a:ext cx="849221" cy="54351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/>
          <p:cNvSpPr/>
          <p:nvPr/>
        </p:nvSpPr>
        <p:spPr>
          <a:xfrm>
            <a:off x="9172980" y="1644433"/>
            <a:ext cx="849221" cy="54351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向右箭號 79"/>
          <p:cNvSpPr/>
          <p:nvPr/>
        </p:nvSpPr>
        <p:spPr>
          <a:xfrm>
            <a:off x="8702718" y="1746372"/>
            <a:ext cx="351402" cy="271756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向右箭號 80"/>
          <p:cNvSpPr/>
          <p:nvPr/>
        </p:nvSpPr>
        <p:spPr>
          <a:xfrm rot="16200000">
            <a:off x="7756869" y="2329343"/>
            <a:ext cx="376278" cy="253792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向右箭號 81"/>
          <p:cNvSpPr/>
          <p:nvPr/>
        </p:nvSpPr>
        <p:spPr>
          <a:xfrm rot="16200000">
            <a:off x="9409451" y="2287423"/>
            <a:ext cx="376278" cy="253792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向右箭號 82"/>
          <p:cNvSpPr/>
          <p:nvPr/>
        </p:nvSpPr>
        <p:spPr>
          <a:xfrm rot="16200000">
            <a:off x="11190216" y="2311693"/>
            <a:ext cx="376278" cy="253792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文字方塊 83"/>
          <p:cNvSpPr txBox="1"/>
          <p:nvPr/>
        </p:nvSpPr>
        <p:spPr>
          <a:xfrm>
            <a:off x="10013352" y="1717029"/>
            <a:ext cx="154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85" name="矩形 84"/>
          <p:cNvSpPr/>
          <p:nvPr/>
        </p:nvSpPr>
        <p:spPr>
          <a:xfrm>
            <a:off x="10953745" y="1663339"/>
            <a:ext cx="849221" cy="54351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向右箭號 85"/>
          <p:cNvSpPr/>
          <p:nvPr/>
        </p:nvSpPr>
        <p:spPr>
          <a:xfrm>
            <a:off x="10477087" y="1788771"/>
            <a:ext cx="351402" cy="271756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 86"/>
          <p:cNvSpPr/>
          <p:nvPr/>
        </p:nvSpPr>
        <p:spPr>
          <a:xfrm>
            <a:off x="5673710" y="1847253"/>
            <a:ext cx="692229" cy="1507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矩形 87"/>
          <p:cNvSpPr/>
          <p:nvPr/>
        </p:nvSpPr>
        <p:spPr>
          <a:xfrm>
            <a:off x="6356395" y="1847253"/>
            <a:ext cx="692229" cy="15079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向右箭號 88"/>
          <p:cNvSpPr/>
          <p:nvPr/>
        </p:nvSpPr>
        <p:spPr>
          <a:xfrm>
            <a:off x="7181960" y="1788771"/>
            <a:ext cx="351402" cy="271756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文字方塊 89"/>
          <p:cNvSpPr txBox="1"/>
          <p:nvPr/>
        </p:nvSpPr>
        <p:spPr>
          <a:xfrm>
            <a:off x="5455344" y="2018619"/>
            <a:ext cx="196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e</a:t>
            </a:r>
            <a:r>
              <a:rPr lang="en-US" altLang="zh-TW" dirty="0" smtClean="0"/>
              <a:t>ncoding vector</a:t>
            </a:r>
            <a:endParaRPr lang="zh-TW" altLang="en-US" dirty="0"/>
          </a:p>
        </p:txBody>
      </p:sp>
      <p:sp>
        <p:nvSpPr>
          <p:cNvPr id="93" name="向右箭號 92"/>
          <p:cNvSpPr/>
          <p:nvPr/>
        </p:nvSpPr>
        <p:spPr>
          <a:xfrm rot="16200000">
            <a:off x="11190216" y="1281504"/>
            <a:ext cx="376278" cy="253792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文字方塊 93"/>
          <p:cNvSpPr txBox="1"/>
          <p:nvPr/>
        </p:nvSpPr>
        <p:spPr>
          <a:xfrm>
            <a:off x="8899259" y="2896107"/>
            <a:ext cx="3507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Discriminator</a:t>
            </a:r>
            <a:endParaRPr lang="zh-TW" altLang="en-US" b="1" dirty="0"/>
          </a:p>
        </p:txBody>
      </p:sp>
      <p:sp>
        <p:nvSpPr>
          <p:cNvPr id="95" name="矩形 94"/>
          <p:cNvSpPr/>
          <p:nvPr/>
        </p:nvSpPr>
        <p:spPr>
          <a:xfrm>
            <a:off x="10953745" y="878240"/>
            <a:ext cx="849221" cy="25227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文字方塊 95"/>
          <p:cNvSpPr txBox="1"/>
          <p:nvPr/>
        </p:nvSpPr>
        <p:spPr>
          <a:xfrm>
            <a:off x="10477087" y="489924"/>
            <a:ext cx="351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Score from Critic</a:t>
            </a:r>
            <a:endParaRPr lang="zh-TW" altLang="en-US" dirty="0"/>
          </a:p>
        </p:txBody>
      </p:sp>
      <p:sp>
        <p:nvSpPr>
          <p:cNvPr id="97" name="文字方塊 96"/>
          <p:cNvSpPr txBox="1"/>
          <p:nvPr/>
        </p:nvSpPr>
        <p:spPr>
          <a:xfrm>
            <a:off x="7431764" y="2628221"/>
            <a:ext cx="1875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Input: lyrics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733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8640" y="13515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b="1" dirty="0"/>
              <a:t>Experiments  (Shema 1)</a:t>
            </a:r>
            <a:br>
              <a:rPr lang="en-US" altLang="zh-TW" sz="3600" b="1" dirty="0"/>
            </a:br>
            <a:r>
              <a:rPr lang="en-US" altLang="zh-TW" sz="3600" b="1" dirty="0"/>
              <a:t>(</a:t>
            </a:r>
            <a:r>
              <a:rPr lang="en-US" altLang="zh-TW" sz="3600" b="1" dirty="0" smtClean="0"/>
              <a:t>before 2017/12/12):</a:t>
            </a:r>
            <a:endParaRPr lang="zh-TW" altLang="en-US" sz="3600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397" y="1460717"/>
            <a:ext cx="6906987" cy="490343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48640" y="1460717"/>
            <a:ext cx="41563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We referred to  the [12, 13] to process the datasets [10]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 used all midi files that in Piano-midi.de, Nottingham, </a:t>
            </a:r>
            <a:r>
              <a:rPr lang="en-US" altLang="zh-TW" dirty="0" err="1" smtClean="0"/>
              <a:t>MuseData</a:t>
            </a:r>
            <a:r>
              <a:rPr lang="en-US" altLang="zh-TW" dirty="0" smtClean="0"/>
              <a:t>, </a:t>
            </a:r>
            <a:r>
              <a:rPr lang="en-US" altLang="zh-TW" dirty="0"/>
              <a:t>JSB </a:t>
            </a:r>
            <a:r>
              <a:rPr lang="en-US" altLang="zh-TW" dirty="0" smtClean="0"/>
              <a:t>Chorales </a:t>
            </a:r>
            <a:r>
              <a:rPr lang="en-US" altLang="zh-TW" dirty="0"/>
              <a:t>source </a:t>
            </a:r>
            <a:r>
              <a:rPr lang="en-US" altLang="zh-TW" dirty="0" smtClean="0"/>
              <a:t>files, </a:t>
            </a:r>
            <a:r>
              <a:rPr lang="en-US" altLang="zh-TW" dirty="0"/>
              <a:t>and </a:t>
            </a:r>
            <a:r>
              <a:rPr lang="en-US" altLang="zh-TW" dirty="0" smtClean="0"/>
              <a:t>ran the code </a:t>
            </a:r>
            <a:r>
              <a:rPr lang="en-US" altLang="zh-TW" dirty="0"/>
              <a:t>“midi_to_statematrix.py</a:t>
            </a:r>
            <a:r>
              <a:rPr lang="en-US" altLang="zh-TW" dirty="0" smtClean="0"/>
              <a:t>” [13] to transform the midi files to the “</a:t>
            </a:r>
            <a:r>
              <a:rPr lang="en-US" altLang="zh-TW" dirty="0" err="1" smtClean="0"/>
              <a:t>statematrix</a:t>
            </a:r>
            <a:r>
              <a:rPr lang="en-US" altLang="zh-TW" dirty="0" smtClean="0"/>
              <a:t>”.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And then we reshaped and extracted</a:t>
            </a:r>
            <a:r>
              <a:rPr lang="zh-TW" altLang="en-US" dirty="0" smtClean="0"/>
              <a:t> </a:t>
            </a:r>
            <a:r>
              <a:rPr lang="en-US" altLang="zh-TW" dirty="0" smtClean="0"/>
              <a:t>“</a:t>
            </a:r>
            <a:r>
              <a:rPr lang="en-US" altLang="zh-TW" dirty="0" err="1" smtClean="0"/>
              <a:t>statematrixs</a:t>
            </a:r>
            <a:r>
              <a:rPr lang="en-US" altLang="zh-TW" dirty="0" smtClean="0"/>
              <a:t>” to the shape(30, 156) for keeping all training data in the same length of time steps.</a:t>
            </a:r>
          </a:p>
          <a:p>
            <a:endParaRPr lang="en-US" altLang="zh-TW" dirty="0"/>
          </a:p>
          <a:p>
            <a:r>
              <a:rPr lang="en-US" altLang="zh-TW" dirty="0" smtClean="0"/>
              <a:t>In this step, we found that the generator prone to </a:t>
            </a:r>
            <a:r>
              <a:rPr lang="en-US" altLang="zh-TW" dirty="0"/>
              <a:t>generate nonsense </a:t>
            </a:r>
            <a:r>
              <a:rPr lang="en-US" altLang="zh-TW" dirty="0" smtClean="0"/>
              <a:t>tones. </a:t>
            </a:r>
            <a:r>
              <a:rPr lang="en-US" altLang="zh-TW" smtClean="0"/>
              <a:t>We changed </a:t>
            </a:r>
            <a:r>
              <a:rPr lang="en-US" altLang="zh-TW" dirty="0" smtClean="0"/>
              <a:t>the learning phase of discriminator and generator with 5:1 then become better.</a:t>
            </a:r>
          </a:p>
          <a:p>
            <a:endParaRPr lang="en-US" altLang="zh-TW" dirty="0"/>
          </a:p>
          <a:p>
            <a:r>
              <a:rPr lang="en-US" altLang="zh-TW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9834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</TotalTime>
  <Words>628</Words>
  <Application>Microsoft Office PowerPoint</Application>
  <PresentationFormat>寬螢幕</PresentationFormat>
  <Paragraphs>90</Paragraphs>
  <Slides>13</Slides>
  <Notes>0</Notes>
  <HiddenSlides>0</HiddenSlides>
  <MMClips>11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微軟正黑體</vt:lpstr>
      <vt:lpstr>新細明體</vt:lpstr>
      <vt:lpstr>Arial</vt:lpstr>
      <vt:lpstr>Calibri</vt:lpstr>
      <vt:lpstr>Calibri Light</vt:lpstr>
      <vt:lpstr>Office 佈景主題</vt:lpstr>
      <vt:lpstr>GAN for music (lyrics) generation  </vt:lpstr>
      <vt:lpstr>Dataset: [10] </vt:lpstr>
      <vt:lpstr>Discuss:</vt:lpstr>
      <vt:lpstr>Shema 1:</vt:lpstr>
      <vt:lpstr>PowerPoint 簡報</vt:lpstr>
      <vt:lpstr>Shema 2 (with condition):</vt:lpstr>
      <vt:lpstr>Shema 2 (with condition):</vt:lpstr>
      <vt:lpstr>(Optional) Shema 3 (Automatically generate lyrics):</vt:lpstr>
      <vt:lpstr>Experiments  (Shema 1) (before 2017/12/12):</vt:lpstr>
      <vt:lpstr>Demo: train from 1026 midi files. e.g.</vt:lpstr>
      <vt:lpstr>Next :</vt:lpstr>
      <vt:lpstr>THX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32</cp:revision>
  <dcterms:created xsi:type="dcterms:W3CDTF">2017-12-07T06:33:02Z</dcterms:created>
  <dcterms:modified xsi:type="dcterms:W3CDTF">2017-12-12T13:10:09Z</dcterms:modified>
</cp:coreProperties>
</file>