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5"/>
  </p:notesMasterIdLst>
  <p:sldIdLst>
    <p:sldId id="256" r:id="rId2"/>
    <p:sldId id="267" r:id="rId3"/>
    <p:sldId id="257" r:id="rId4"/>
    <p:sldId id="266" r:id="rId5"/>
    <p:sldId id="258" r:id="rId6"/>
    <p:sldId id="265" r:id="rId7"/>
    <p:sldId id="261" r:id="rId8"/>
    <p:sldId id="268" r:id="rId9"/>
    <p:sldId id="269" r:id="rId10"/>
    <p:sldId id="270" r:id="rId11"/>
    <p:sldId id="259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132E9-DF34-4ED5-9BB5-5E43610CD126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B6CCC-51F5-409C-8447-004F3B67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2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B6CCC-51F5-409C-8447-004F3B67A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4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B6CCC-51F5-409C-8447-004F3B67AE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7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B6CCC-51F5-409C-8447-004F3B67AE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B6CCC-51F5-409C-8447-004F3B67AE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3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B6CCC-51F5-409C-8447-004F3B67AE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8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B6CCC-51F5-409C-8447-004F3B67AE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0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D0A5-FC79-40F5-A318-585922811F86}" type="datetime1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6BAA-8C55-4AB7-9874-93AA534E513A}" type="datetime1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27F5-CCE5-41E9-AFFE-335336945DE9}" type="datetime1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4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682E-2336-434E-980B-8D28CDC76B42}" type="datetime1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651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906C-2200-47D2-BA3B-7B7C4C09813C}" type="datetime1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9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F2C7-9DC0-42A0-9DA4-155F9D0BDBE4}" type="datetime1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18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F9EE-93F3-4F30-B147-4DD9EEB1CC60}" type="datetime1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92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E471-2231-4B57-B4F0-7BE6A83A220E}" type="datetime1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88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23295D4-9CEE-4A19-8FEC-A8167290864A}" type="datetime1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0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7452-BC06-4103-9A45-2C3C437D7260}" type="datetime1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4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55A6-20E0-4356-9704-1D2D057D2D23}" type="datetime1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C470-24B0-451B-A500-F7276D9FB09D}" type="datetime1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49D3-4EF3-4ED7-9BC0-57925FABE0CE}" type="datetime1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6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4EA5-F08C-4B10-8D4D-B054729304A3}" type="datetime1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BE0F-4050-4F3F-9078-5F1D81EEE239}" type="datetime1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0C0F-1218-4BD2-831F-A4B2D19F695A}" type="datetime1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2A7-E2CA-4F57-A0C7-A9189794DD24}" type="datetime1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1019-EDB0-4F05-B8AC-89AA36D52B4C}" type="datetime1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Technology Collaboration Center of Houston - 2015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3B74-EEEA-4274-A9DC-F8AB966D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6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ob.Prochnow@TCC-Houston.or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cc-houston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Bob Prochnow</a:t>
            </a:r>
          </a:p>
          <a:p>
            <a:r>
              <a:rPr lang="en-US" dirty="0" smtClean="0"/>
              <a:t>Executive Director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51" y="246016"/>
            <a:ext cx="3912801" cy="2200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398" y="246015"/>
            <a:ext cx="3300650" cy="2200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6" y="224457"/>
            <a:ext cx="2962656" cy="2221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17" y="2169266"/>
            <a:ext cx="4419311" cy="24858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2800" y="6283105"/>
            <a:ext cx="1041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V1.2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08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44329" cy="35993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March 26 – Air Quality Technologies – hosted &amp; sponsored by the HTC</a:t>
            </a:r>
          </a:p>
          <a:p>
            <a:r>
              <a:rPr lang="en-US" sz="2000" dirty="0" smtClean="0"/>
              <a:t>June 9 – Knowledge Management Technologies – hosted by NASA JSC, sponsored by SGT</a:t>
            </a:r>
          </a:p>
          <a:p>
            <a:r>
              <a:rPr lang="en-US" sz="2000" dirty="0" smtClean="0"/>
              <a:t>September 24 (tentative) – Wearable Technologies – hosted by NASA JSC </a:t>
            </a:r>
            <a:endParaRPr lang="en-US" sz="2000" dirty="0" smtClean="0"/>
          </a:p>
          <a:p>
            <a:r>
              <a:rPr lang="en-US" sz="2000" dirty="0" smtClean="0"/>
              <a:t>Q4 – TBA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March </a:t>
            </a:r>
            <a:r>
              <a:rPr lang="en-US" sz="2000" dirty="0" smtClean="0"/>
              <a:t>2016 </a:t>
            </a:r>
            <a:r>
              <a:rPr lang="en-US" sz="2000" dirty="0" smtClean="0"/>
              <a:t>(tentative) – </a:t>
            </a:r>
            <a:r>
              <a:rPr lang="en-US" sz="2000" dirty="0" smtClean="0"/>
              <a:t>Personalized Medicine and </a:t>
            </a:r>
            <a:r>
              <a:rPr lang="en-US" sz="2000" dirty="0" smtClean="0"/>
              <a:t>Genomics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Tiered Membership Levels</a:t>
            </a:r>
          </a:p>
          <a:p>
            <a:pPr lvl="1"/>
            <a:r>
              <a:rPr lang="en-US" sz="2400" dirty="0" smtClean="0"/>
              <a:t>Full, Industry, Partner, Community and Individual</a:t>
            </a:r>
          </a:p>
          <a:p>
            <a:pPr lvl="1"/>
            <a:r>
              <a:rPr lang="en-US" sz="2400" dirty="0" smtClean="0"/>
              <a:t>Preferred access to TCC programs, based on level</a:t>
            </a:r>
          </a:p>
          <a:p>
            <a:pPr lvl="1"/>
            <a:r>
              <a:rPr lang="en-US" sz="2400" dirty="0" smtClean="0"/>
              <a:t>Full Members invited to Board of Directors</a:t>
            </a:r>
          </a:p>
          <a:p>
            <a:pPr lvl="1"/>
            <a:r>
              <a:rPr lang="en-US" sz="2400" dirty="0" smtClean="0"/>
              <a:t>Full, Industry &amp; Partner Members invited to Advisory Council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Full</a:t>
            </a:r>
          </a:p>
          <a:p>
            <a:pPr lvl="1"/>
            <a:r>
              <a:rPr lang="en-US" dirty="0" smtClean="0"/>
              <a:t>For businesses submitting multiple Collaboration Requests each year</a:t>
            </a:r>
          </a:p>
          <a:p>
            <a:r>
              <a:rPr lang="en-US" sz="2800" dirty="0" smtClean="0"/>
              <a:t>Industry</a:t>
            </a:r>
          </a:p>
          <a:p>
            <a:pPr lvl="1"/>
            <a:r>
              <a:rPr lang="en-US" dirty="0" smtClean="0"/>
              <a:t>For businesses submitting Collaboration Responses and/or limited number of Collaboration Requests per year</a:t>
            </a:r>
          </a:p>
          <a:p>
            <a:r>
              <a:rPr lang="en-US" sz="2800" dirty="0" smtClean="0"/>
              <a:t>Partner</a:t>
            </a:r>
          </a:p>
          <a:p>
            <a:pPr lvl="1"/>
            <a:r>
              <a:rPr lang="en-US" dirty="0" smtClean="0"/>
              <a:t>Discounted membership for non-profit, academic and government organizations, submitting Collaboration Requests or Responses</a:t>
            </a:r>
          </a:p>
          <a:p>
            <a:r>
              <a:rPr lang="en-US" sz="2800" dirty="0" smtClean="0"/>
              <a:t>Community</a:t>
            </a:r>
          </a:p>
          <a:p>
            <a:pPr lvl="1"/>
            <a:r>
              <a:rPr lang="en-US" dirty="0" smtClean="0"/>
              <a:t>Organizations not planning to participate in the Collaboration Concierge Service program</a:t>
            </a:r>
          </a:p>
          <a:p>
            <a:r>
              <a:rPr lang="en-US" sz="2800" dirty="0" smtClean="0"/>
              <a:t>Individual</a:t>
            </a:r>
          </a:p>
          <a:p>
            <a:pPr lvl="1"/>
            <a:r>
              <a:rPr lang="en-US" dirty="0" smtClean="0"/>
              <a:t>Individuals interested in participating in the Events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2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Contact </a:t>
            </a:r>
          </a:p>
          <a:p>
            <a:pPr marL="457200" lvl="1" indent="0">
              <a:buNone/>
            </a:pPr>
            <a:r>
              <a:rPr lang="en-US" dirty="0" smtClean="0"/>
              <a:t>Bob Prochnow, Executive Director</a:t>
            </a:r>
          </a:p>
          <a:p>
            <a:pPr marL="457200" lvl="1" indent="0">
              <a:buNone/>
            </a:pPr>
            <a:r>
              <a:rPr lang="en-US" dirty="0" smtClean="0"/>
              <a:t>281-969-7801</a:t>
            </a:r>
          </a:p>
          <a:p>
            <a:pPr marL="457200" lvl="1" indent="0">
              <a:buNone/>
            </a:pPr>
            <a:r>
              <a:rPr lang="en-US" smtClean="0">
                <a:hlinkClick r:id="rId3"/>
              </a:rPr>
              <a:t>Bob.Prochnow@TCC-Houston.org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hlinkClick r:id="rId4"/>
              </a:rPr>
              <a:t>TCC-Houston.org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Office at the NASA Johnson Space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NASA Johnson Space Center held meetings throughout the region about increasing collaboration and finding solutions to space exploration technology challenges</a:t>
            </a:r>
          </a:p>
          <a:p>
            <a:r>
              <a:rPr lang="en-US" dirty="0" smtClean="0"/>
              <a:t>Other organizations indicated they were also interested in more effectively finding new collaboration partners</a:t>
            </a:r>
          </a:p>
          <a:p>
            <a:r>
              <a:rPr lang="en-US" dirty="0" smtClean="0"/>
              <a:t>In 2014, a steering committee was formed and plans were finalized for launching the TCC</a:t>
            </a:r>
          </a:p>
          <a:p>
            <a:r>
              <a:rPr lang="en-US" dirty="0" smtClean="0"/>
              <a:t>The </a:t>
            </a:r>
            <a:r>
              <a:rPr lang="en-US" dirty="0"/>
              <a:t>TCC was launched in January 2015 with an initial focus on providing expert concierge service in connecting difficult technology </a:t>
            </a:r>
            <a:r>
              <a:rPr lang="en-US" dirty="0" smtClean="0"/>
              <a:t>problems to </a:t>
            </a:r>
            <a:r>
              <a:rPr lang="en-US" dirty="0"/>
              <a:t>potential solutions from diverse industries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To help solve difficult technology problems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through new collaboration partnerships</a:t>
            </a:r>
            <a:br>
              <a:rPr lang="en-US" sz="2800" dirty="0" smtClean="0"/>
            </a:br>
            <a:r>
              <a:rPr lang="en-US" sz="2800" dirty="0" smtClean="0"/>
              <a:t>		across industry</a:t>
            </a:r>
            <a:r>
              <a:rPr lang="en-US" sz="2800" smtClean="0"/>
              <a:t>, academia </a:t>
            </a:r>
            <a:r>
              <a:rPr lang="en-US" sz="2800" dirty="0" smtClean="0"/>
              <a:t>&amp; government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Member-driven organization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providing value to members and the community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/>
              <a:t>I</a:t>
            </a:r>
            <a:r>
              <a:rPr lang="en-US" sz="2800" dirty="0" smtClean="0"/>
              <a:t>ndependent non-profit, 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with programs to help form new partnerships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the TCC unique?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582190" cy="35993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match maker and facilitator</a:t>
            </a:r>
          </a:p>
          <a:p>
            <a:pPr lvl="1"/>
            <a:r>
              <a:rPr lang="en-US" dirty="0" smtClean="0"/>
              <a:t>Helping other organizations achieve their goals, through new partnerships</a:t>
            </a:r>
          </a:p>
          <a:p>
            <a:r>
              <a:rPr lang="en-US" dirty="0" smtClean="0"/>
              <a:t>TCC assists in forming the partnerships, but will not develop the technology</a:t>
            </a:r>
          </a:p>
          <a:p>
            <a:pPr lvl="1"/>
            <a:r>
              <a:rPr lang="en-US" dirty="0" smtClean="0"/>
              <a:t>Avoiding conflicts of interest with members and other organizations</a:t>
            </a:r>
          </a:p>
          <a:p>
            <a:r>
              <a:rPr lang="en-US" dirty="0" smtClean="0"/>
              <a:t>Not focused on specific technologies, industries or regions</a:t>
            </a:r>
          </a:p>
          <a:p>
            <a:pPr lvl="1"/>
            <a:r>
              <a:rPr lang="en-US" dirty="0" smtClean="0"/>
              <a:t>Assistance to any organization looking for new partnerships to solve technology problems</a:t>
            </a:r>
          </a:p>
          <a:p>
            <a:r>
              <a:rPr lang="en-US" dirty="0" smtClean="0"/>
              <a:t>Independent member-driven non-profit</a:t>
            </a:r>
          </a:p>
          <a:p>
            <a:pPr lvl="1"/>
            <a:r>
              <a:rPr lang="en-US" dirty="0" smtClean="0"/>
              <a:t>Board of Directors and Advisory Council composed of members</a:t>
            </a:r>
          </a:p>
          <a:p>
            <a:r>
              <a:rPr lang="en-US" dirty="0" smtClean="0"/>
              <a:t>2016 Fast Launch will accelerate new projects via</a:t>
            </a:r>
            <a:r>
              <a:rPr lang="en-US" dirty="0"/>
              <a:t> </a:t>
            </a:r>
            <a:r>
              <a:rPr lang="en-US" dirty="0" smtClean="0"/>
              <a:t>membership agreements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3816" y="3739896"/>
            <a:ext cx="9326880" cy="219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Founding Supporting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Launched with the support of organizations </a:t>
            </a:r>
            <a:br>
              <a:rPr lang="en-US" dirty="0" smtClean="0"/>
            </a:br>
            <a:r>
              <a:rPr lang="en-US" dirty="0" smtClean="0"/>
              <a:t>          representing Space, Energy and Medicine, </a:t>
            </a:r>
            <a:br>
              <a:rPr lang="en-US" dirty="0" smtClean="0"/>
            </a:br>
            <a:r>
              <a:rPr lang="en-US" dirty="0" smtClean="0"/>
              <a:t>                    across industry, academia and government: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Bay Area Houston Economic Partnership – Baker Hughes</a:t>
            </a:r>
            <a:br>
              <a:rPr lang="en-US" dirty="0" smtClean="0"/>
            </a:br>
            <a:r>
              <a:rPr lang="en-US" dirty="0" smtClean="0"/>
              <a:t>Battelle - BayTech – Chevron</a:t>
            </a:r>
            <a:br>
              <a:rPr lang="en-US" dirty="0" smtClean="0"/>
            </a:br>
            <a:r>
              <a:rPr lang="en-US" dirty="0" smtClean="0"/>
              <a:t>Houston Technology Center – Jacobs - NASA Johnson Space Center</a:t>
            </a:r>
            <a:br>
              <a:rPr lang="en-US" dirty="0" smtClean="0"/>
            </a:br>
            <a:r>
              <a:rPr lang="en-US" dirty="0" smtClean="0"/>
              <a:t>Rice University- Shell – Texas Medical Center</a:t>
            </a:r>
            <a:br>
              <a:rPr lang="en-US" dirty="0" smtClean="0"/>
            </a:br>
            <a:r>
              <a:rPr lang="en-US" dirty="0" smtClean="0"/>
              <a:t>University of Houston - Wyle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Concierge Service</a:t>
            </a:r>
          </a:p>
          <a:p>
            <a:pPr lvl="1"/>
            <a:r>
              <a:rPr lang="en-US" dirty="0" smtClean="0"/>
              <a:t>Serving as a “match maker” to identify new collaboration partners</a:t>
            </a:r>
          </a:p>
          <a:p>
            <a:pPr lvl="1"/>
            <a:r>
              <a:rPr lang="en-US" dirty="0" smtClean="0"/>
              <a:t>TCC will periodically post submitted Collaboration Requests </a:t>
            </a:r>
          </a:p>
          <a:p>
            <a:pPr lvl="1"/>
            <a:r>
              <a:rPr lang="en-US" dirty="0" smtClean="0"/>
              <a:t>Responses collected and provided to the submitting organization</a:t>
            </a:r>
          </a:p>
          <a:p>
            <a:pPr lvl="1"/>
            <a:r>
              <a:rPr lang="en-US" dirty="0" smtClean="0"/>
              <a:t>Any organization can submit Collaboration Requests or Responses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Bringing potential partners together</a:t>
            </a:r>
          </a:p>
          <a:p>
            <a:pPr lvl="1"/>
            <a:r>
              <a:rPr lang="en-US" dirty="0" smtClean="0"/>
              <a:t>Each event on a specific technology area</a:t>
            </a:r>
          </a:p>
          <a:p>
            <a:pPr lvl="1"/>
            <a:r>
              <a:rPr lang="en-US" dirty="0" smtClean="0"/>
              <a:t>Presentations on difficult unmet technology challenges and new innovations</a:t>
            </a:r>
          </a:p>
          <a:p>
            <a:pPr lvl="1"/>
            <a:r>
              <a:rPr lang="en-US" dirty="0" smtClean="0"/>
              <a:t>Events open to any organization – for attendance and presentations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Concierge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Help form new joint technology development collaborations, </a:t>
            </a:r>
            <a:br>
              <a:rPr lang="en-US" dirty="0" smtClean="0"/>
            </a:br>
            <a:r>
              <a:rPr lang="en-US" dirty="0" smtClean="0"/>
              <a:t>      solving problems too complex for a single organization</a:t>
            </a:r>
          </a:p>
          <a:p>
            <a:r>
              <a:rPr lang="en-US" dirty="0" smtClean="0"/>
              <a:t>Any organization can submit Collaboration Requests or Responses</a:t>
            </a:r>
          </a:p>
          <a:p>
            <a:r>
              <a:rPr lang="en-US" dirty="0" smtClean="0"/>
              <a:t>TCC will periodically issue a Call for Collaboration Requests</a:t>
            </a:r>
          </a:p>
          <a:p>
            <a:r>
              <a:rPr lang="en-US" dirty="0" smtClean="0"/>
              <a:t>Feedback will be provided from Review Panel of staff and members</a:t>
            </a:r>
          </a:p>
          <a:p>
            <a:r>
              <a:rPr lang="en-US" dirty="0" smtClean="0"/>
              <a:t>After addressing feedback, Call for Collaboration Responses issued</a:t>
            </a:r>
          </a:p>
          <a:p>
            <a:r>
              <a:rPr lang="en-US" dirty="0" smtClean="0"/>
              <a:t>TCC will review Responses with the Request submitter and provide assistance in assembling custom project team</a:t>
            </a:r>
          </a:p>
          <a:p>
            <a:r>
              <a:rPr lang="en-US" dirty="0" smtClean="0"/>
              <a:t>Fast Launch program planned for 2016 to accelerate formation of new project teams, leveraging TCC Member project template agreements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Collaboration Concierge Service</a:t>
            </a:r>
            <a:br>
              <a:rPr lang="en-US" dirty="0" smtClean="0"/>
            </a:br>
            <a:r>
              <a:rPr lang="en-US" dirty="0" smtClean="0"/>
              <a:t>Round 1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830752" cy="3599316"/>
          </a:xfrm>
        </p:spPr>
        <p:txBody>
          <a:bodyPr/>
          <a:lstStyle/>
          <a:p>
            <a:r>
              <a:rPr lang="en-US" dirty="0" smtClean="0"/>
              <a:t>June 2 – Deadline for Collaboration Request Submissions</a:t>
            </a:r>
          </a:p>
          <a:p>
            <a:r>
              <a:rPr lang="en-US" dirty="0" smtClean="0"/>
              <a:t>June 10 – Review Panel with Request submitters</a:t>
            </a:r>
          </a:p>
          <a:p>
            <a:r>
              <a:rPr lang="en-US" dirty="0" smtClean="0"/>
              <a:t>June 19 – Deadline for revised Collaboration Requests</a:t>
            </a:r>
          </a:p>
          <a:p>
            <a:r>
              <a:rPr lang="en-US" dirty="0" smtClean="0"/>
              <a:t>June 30 – Call for Collaboration Responses</a:t>
            </a:r>
          </a:p>
          <a:p>
            <a:r>
              <a:rPr lang="en-US" dirty="0" smtClean="0"/>
              <a:t>July 28 – Deadline for Collaboration Responses</a:t>
            </a:r>
          </a:p>
          <a:p>
            <a:r>
              <a:rPr lang="en-US" dirty="0" smtClean="0"/>
              <a:t>Week of August 3 – Responses reviewed with Request submitters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least 4 Technologies Events each year</a:t>
            </a:r>
          </a:p>
          <a:p>
            <a:r>
              <a:rPr lang="en-US" dirty="0" smtClean="0"/>
              <a:t>Successor to JSC Connect series, organized by JSC &amp; HTC</a:t>
            </a:r>
          </a:p>
          <a:p>
            <a:pPr lvl="1"/>
            <a:r>
              <a:rPr lang="en-US" dirty="0" smtClean="0"/>
              <a:t>Events on water quality, robotics, telemedicine, RFID &amp; batteries</a:t>
            </a:r>
          </a:p>
          <a:p>
            <a:r>
              <a:rPr lang="en-US" dirty="0" smtClean="0"/>
              <a:t>Focus on specific technology area</a:t>
            </a:r>
          </a:p>
          <a:p>
            <a:r>
              <a:rPr lang="en-US" dirty="0" smtClean="0"/>
              <a:t>Presentations on latest innovations and unsolved challenges</a:t>
            </a:r>
          </a:p>
          <a:p>
            <a:pPr lvl="1"/>
            <a:r>
              <a:rPr lang="en-US" dirty="0" smtClean="0"/>
              <a:t>Presentations by experts from TCC Members and outside community</a:t>
            </a:r>
          </a:p>
          <a:p>
            <a:r>
              <a:rPr lang="en-US" dirty="0" smtClean="0"/>
              <a:t>New opportunities for collaboration partnerships</a:t>
            </a:r>
          </a:p>
          <a:p>
            <a:r>
              <a:rPr lang="en-US" dirty="0" smtClean="0"/>
              <a:t>Attendance and presentations open to all organizations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B74-EEEA-4274-A9DC-F8AB966D6F3A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Collaboration Center of Houston - 2015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196</TotalTime>
  <Words>643</Words>
  <Application>Microsoft Office PowerPoint</Application>
  <PresentationFormat>Widescreen</PresentationFormat>
  <Paragraphs>121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Berlin</vt:lpstr>
      <vt:lpstr>PowerPoint Presentation</vt:lpstr>
      <vt:lpstr>History</vt:lpstr>
      <vt:lpstr>Mission</vt:lpstr>
      <vt:lpstr>How is the TCC unique?</vt:lpstr>
      <vt:lpstr>Founding Supporting Organizations</vt:lpstr>
      <vt:lpstr>2015 Programs</vt:lpstr>
      <vt:lpstr>Collaboration Concierge Service</vt:lpstr>
      <vt:lpstr>2015 Collaboration Concierge Service Round 1 Schedule</vt:lpstr>
      <vt:lpstr>Events</vt:lpstr>
      <vt:lpstr>Event Schedule</vt:lpstr>
      <vt:lpstr>Membership</vt:lpstr>
      <vt:lpstr>Membership Levels</vt:lpstr>
      <vt:lpstr>For More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Collaboration Center of Houston</dc:title>
  <dc:creator>Bob Prochnow</dc:creator>
  <cp:lastModifiedBy>Bob Prochnow</cp:lastModifiedBy>
  <cp:revision>39</cp:revision>
  <dcterms:created xsi:type="dcterms:W3CDTF">2015-02-19T16:41:42Z</dcterms:created>
  <dcterms:modified xsi:type="dcterms:W3CDTF">2015-06-08T14:44:16Z</dcterms:modified>
</cp:coreProperties>
</file>