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12"/>
  </p:notesMasterIdLst>
  <p:sldIdLst>
    <p:sldId id="283" r:id="rId2"/>
    <p:sldId id="288" r:id="rId3"/>
    <p:sldId id="298" r:id="rId4"/>
    <p:sldId id="297" r:id="rId5"/>
    <p:sldId id="302" r:id="rId6"/>
    <p:sldId id="292" r:id="rId7"/>
    <p:sldId id="299" r:id="rId8"/>
    <p:sldId id="300" r:id="rId9"/>
    <p:sldId id="295" r:id="rId10"/>
    <p:sldId id="296" r:id="rId1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A90"/>
    <a:srgbClr val="4B5320"/>
    <a:srgbClr val="0E9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59528" autoAdjust="0"/>
  </p:normalViewPr>
  <p:slideViewPr>
    <p:cSldViewPr snapToGrid="0">
      <p:cViewPr varScale="1">
        <p:scale>
          <a:sx n="69" d="100"/>
          <a:sy n="69" d="100"/>
        </p:scale>
        <p:origin x="2820" y="66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58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292" tIns="46146" rIns="92292" bIns="4614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292" tIns="46146" rIns="92292" bIns="46146" rtlCol="0"/>
          <a:lstStyle>
            <a:lvl1pPr algn="r">
              <a:defRPr sz="1300"/>
            </a:lvl1pPr>
          </a:lstStyle>
          <a:p>
            <a:fld id="{0B34D74F-9CDC-47C4-9DCA-AB1A8606EA0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2" tIns="46146" rIns="92292" bIns="461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292" tIns="46146" rIns="92292" bIns="461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1804"/>
          </a:xfrm>
          <a:prstGeom prst="rect">
            <a:avLst/>
          </a:prstGeom>
        </p:spPr>
        <p:txBody>
          <a:bodyPr vert="horz" lIns="92292" tIns="46146" rIns="92292" bIns="4614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1804"/>
          </a:xfrm>
          <a:prstGeom prst="rect">
            <a:avLst/>
          </a:prstGeom>
        </p:spPr>
        <p:txBody>
          <a:bodyPr vert="horz" lIns="92292" tIns="46146" rIns="92292" bIns="46146" rtlCol="0" anchor="b"/>
          <a:lstStyle>
            <a:lvl1pPr algn="r">
              <a:defRPr sz="1300"/>
            </a:lvl1pPr>
          </a:lstStyle>
          <a:p>
            <a:fld id="{0F61C259-7A3A-4478-BFDF-FEB302A50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C259-7A3A-4478-BFDF-FEB302A509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A8FAA-258E-428A-AEDD-0430C389C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A8FAA-258E-428A-AEDD-0430C389C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A8FAA-258E-428A-AEDD-0430C389C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A8FAA-258E-428A-AEDD-0430C389C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A8FAA-258E-428A-AEDD-0430C389C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A8FAA-258E-428A-AEDD-0430C389C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6820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>
            <a:lvl1pPr>
              <a:buSzPct val="120000"/>
              <a:buFont typeface="Arial" pitchFamily="34" charset="0"/>
              <a:buChar char="•"/>
              <a:defRPr sz="2000">
                <a:latin typeface="Franklin Gothic Book" pitchFamily="34" charset="0"/>
              </a:defRPr>
            </a:lvl1pPr>
            <a:lvl2pPr marL="457200" indent="-228600">
              <a:buClrTx/>
              <a:buFont typeface="Franklin Gothic Book" pitchFamily="34" charset="0"/>
              <a:buChar char="―"/>
              <a:defRPr sz="2000">
                <a:latin typeface="Franklin Gothic Book" pitchFamily="34" charset="0"/>
              </a:defRPr>
            </a:lvl2pPr>
            <a:lvl3pPr marL="685800" indent="-228600">
              <a:buFont typeface="Wingdings" pitchFamily="2" charset="2"/>
              <a:buChar char="§"/>
              <a:defRPr sz="2000">
                <a:latin typeface="Franklin Gothic Book" pitchFamily="34" charset="0"/>
              </a:defRPr>
            </a:lvl3pPr>
            <a:lvl4pPr marL="914400" indent="-228600">
              <a:buFont typeface="Franklin Gothic Book" pitchFamily="34" charset="0"/>
              <a:buChar char="―"/>
              <a:defRPr sz="2000">
                <a:latin typeface="Franklin Gothic Book" pitchFamily="34" charset="0"/>
              </a:defRPr>
            </a:lvl4pPr>
            <a:lvl5pPr marL="1143000" indent="-228600">
              <a:buFont typeface="Wingdings" pitchFamily="2" charset="2"/>
              <a:buChar char="Ø"/>
              <a:defRPr sz="2000">
                <a:latin typeface="Franklin Gothic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1918D211-E02C-4FF7-B3A8-DC5A1F7D0633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SGT locations map GRAY no word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9727" y="1333078"/>
            <a:ext cx="8123275" cy="5031493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D26D3FE1-A17D-43E7-852D-3718A05BBDE3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0913C117-8951-4E38-9DCD-7604A68E978A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48200"/>
            <a:ext cx="7772400" cy="9144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FC6B951C-7BD3-4D20-9A5D-717D2444065B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9477A5E4-4392-4CAA-BE4A-B1393F9069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>
                <a:latin typeface="Franklin Gothic Book" pitchFamily="34" charset="0"/>
              </a:defRPr>
            </a:lvl1pPr>
            <a:lvl2pPr>
              <a:defRPr sz="2400">
                <a:latin typeface="Franklin Gothic Book" pitchFamily="34" charset="0"/>
              </a:defRPr>
            </a:lvl2pPr>
            <a:lvl3pPr>
              <a:defRPr sz="2000">
                <a:latin typeface="Franklin Gothic Book" pitchFamily="34" charset="0"/>
              </a:defRPr>
            </a:lvl3pPr>
            <a:lvl4pPr>
              <a:defRPr sz="1800">
                <a:latin typeface="Franklin Gothic Book" pitchFamily="34" charset="0"/>
              </a:defRPr>
            </a:lvl4pPr>
            <a:lvl5pPr>
              <a:defRPr sz="1800">
                <a:latin typeface="Franklin Gothic Book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>
                <a:latin typeface="Franklin Gothic Book" pitchFamily="34" charset="0"/>
              </a:defRPr>
            </a:lvl1pPr>
            <a:lvl2pPr>
              <a:defRPr sz="2400">
                <a:latin typeface="Franklin Gothic Book" pitchFamily="34" charset="0"/>
              </a:defRPr>
            </a:lvl2pPr>
            <a:lvl3pPr>
              <a:defRPr sz="2000">
                <a:latin typeface="Franklin Gothic Book" pitchFamily="34" charset="0"/>
              </a:defRPr>
            </a:lvl3pPr>
            <a:lvl4pPr>
              <a:defRPr sz="1800">
                <a:latin typeface="Franklin Gothic Book" pitchFamily="34" charset="0"/>
              </a:defRPr>
            </a:lvl4pPr>
            <a:lvl5pPr>
              <a:defRPr sz="1800">
                <a:latin typeface="Franklin Gothic Book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9D6728B0-341F-4A68-884B-BAA36B5EC0E8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25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1451"/>
            <a:ext cx="4040188" cy="4084712"/>
          </a:xfrm>
        </p:spPr>
        <p:txBody>
          <a:bodyPr/>
          <a:lstStyle>
            <a:lvl1pPr>
              <a:defRPr sz="2400">
                <a:latin typeface="Franklin Gothic Book" pitchFamily="34" charset="0"/>
              </a:defRPr>
            </a:lvl1pPr>
            <a:lvl2pPr>
              <a:defRPr sz="2000">
                <a:latin typeface="Franklin Gothic Book" pitchFamily="34" charset="0"/>
              </a:defRPr>
            </a:lvl2pPr>
            <a:lvl3pPr>
              <a:defRPr sz="1800">
                <a:latin typeface="Franklin Gothic Book" pitchFamily="34" charset="0"/>
              </a:defRPr>
            </a:lvl3pPr>
            <a:lvl4pPr>
              <a:defRPr sz="1600">
                <a:latin typeface="Franklin Gothic Book" pitchFamily="34" charset="0"/>
              </a:defRPr>
            </a:lvl4pPr>
            <a:lvl5pPr>
              <a:defRPr sz="1600">
                <a:latin typeface="Franklin Gothic Book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625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1451"/>
            <a:ext cx="4041775" cy="4084712"/>
          </a:xfrm>
        </p:spPr>
        <p:txBody>
          <a:bodyPr/>
          <a:lstStyle>
            <a:lvl1pPr>
              <a:defRPr sz="2400">
                <a:latin typeface="Franklin Gothic Book" pitchFamily="34" charset="0"/>
              </a:defRPr>
            </a:lvl1pPr>
            <a:lvl2pPr>
              <a:defRPr sz="2000">
                <a:latin typeface="Franklin Gothic Book" pitchFamily="34" charset="0"/>
              </a:defRPr>
            </a:lvl2pPr>
            <a:lvl3pPr>
              <a:defRPr sz="1800">
                <a:latin typeface="Franklin Gothic Book" pitchFamily="34" charset="0"/>
              </a:defRPr>
            </a:lvl3pPr>
            <a:lvl4pPr>
              <a:defRPr sz="1600">
                <a:latin typeface="Franklin Gothic Book" pitchFamily="34" charset="0"/>
              </a:defRPr>
            </a:lvl4pPr>
            <a:lvl5pPr>
              <a:defRPr sz="1600">
                <a:latin typeface="Franklin Gothic Book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EBEB86A9-451E-445F-9519-B8A96FA53FED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74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838A0802-F4C2-4783-B188-58F96B3E2BC4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32552693-36AC-4C15-9FCF-81D1424DBAE8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8EB3-AD0C-43E3-9AFC-BD805EDA188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7D17-3AF0-435D-92BC-B459B299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-7371"/>
            <a:ext cx="9144000" cy="1257300"/>
            <a:chOff x="0" y="-7371"/>
            <a:chExt cx="9144000" cy="12573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371"/>
              <a:ext cx="9144000" cy="1257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1" y="213942"/>
              <a:ext cx="1591614" cy="79893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A336889C-66AF-44C1-9288-F405E56750CD}" type="datetime4">
              <a:rPr lang="en-US" smtClean="0"/>
              <a:t>June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r>
              <a:rPr lang="en-US" dirty="0" smtClean="0"/>
              <a:t>SGT Proprietary Information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0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Medium Cond" pitchFamily="34" charset="0"/>
              </a:defRPr>
            </a:lvl1pPr>
          </a:lstStyle>
          <a:p>
            <a:fld id="{46E7FF1F-A199-4305-9112-E10071B323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5" r:id="rId2"/>
    <p:sldLayoutId id="2147483694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6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spcBef>
          <a:spcPct val="20000"/>
        </a:spcBef>
        <a:buClr>
          <a:srgbClr val="0A8A90"/>
        </a:buClr>
        <a:buSzPct val="120000"/>
        <a:buFont typeface="Arial" pitchFamily="34" charset="0"/>
        <a:buChar char="•"/>
        <a:defRPr sz="2000" b="1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SzPct val="85000"/>
        <a:buFont typeface="Franklin Gothic Book" pitchFamily="34" charset="0"/>
        <a:buChar char="―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spcBef>
          <a:spcPct val="20000"/>
        </a:spcBef>
        <a:buClr>
          <a:srgbClr val="0A8A90"/>
        </a:buClr>
        <a:buFont typeface="Wingdings" pitchFamily="2" charset="2"/>
        <a:buChar char="§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spcBef>
          <a:spcPct val="20000"/>
        </a:spcBef>
        <a:buSzPct val="85000"/>
        <a:buFont typeface="Franklin Gothic Book" pitchFamily="34" charset="0"/>
        <a:buChar char="―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ct val="20000"/>
        </a:spcBef>
        <a:buClr>
          <a:srgbClr val="0A8A90"/>
        </a:buClr>
        <a:buSzPct val="90000"/>
        <a:buFont typeface="Wingdings" pitchFamily="2" charset="2"/>
        <a:buChar char="Ø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/>
          <a:stretch/>
        </p:blipFill>
        <p:spPr>
          <a:xfrm>
            <a:off x="-13063" y="0"/>
            <a:ext cx="5809778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0551" y="161026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Experiences in developing an Agile Knowledge </a:t>
            </a:r>
            <a:r>
              <a:rPr lang="en-US" sz="4000" dirty="0" smtClean="0"/>
              <a:t>Environment</a:t>
            </a:r>
            <a:endParaRPr lang="en-US" sz="4000" spc="130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Franklin Gothic Demi Cond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3352800"/>
            <a:ext cx="304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 Cond" pitchFamily="34" charset="0"/>
              </a:rPr>
              <a:t>Presented by</a:t>
            </a:r>
          </a:p>
          <a:p>
            <a:r>
              <a:rPr lang="en-US" dirty="0" smtClean="0">
                <a:latin typeface="Franklin Gothic Medium Cond" pitchFamily="34" charset="0"/>
              </a:rPr>
              <a:t>Rohit Mital</a:t>
            </a:r>
          </a:p>
          <a:p>
            <a:endParaRPr lang="en-US" dirty="0" smtClean="0">
              <a:latin typeface="Franklin Gothic Medium Cond" pitchFamily="34" charset="0"/>
            </a:endParaRPr>
          </a:p>
          <a:p>
            <a:r>
              <a:rPr lang="en-US" dirty="0" smtClean="0">
                <a:latin typeface="Franklin Gothic Medium Cond" pitchFamily="34" charset="0"/>
              </a:rPr>
              <a:t>June 9, 2015</a:t>
            </a:r>
          </a:p>
          <a:p>
            <a:endParaRPr lang="en-US" dirty="0" smtClean="0">
              <a:latin typeface="Franklin Gothic Medium Cond" pitchFamily="34" charset="0"/>
            </a:endParaRPr>
          </a:p>
          <a:p>
            <a:endParaRPr lang="en-US" dirty="0" smtClean="0">
              <a:latin typeface="Franklin Gothic Medium Cond" pitchFamily="34" charset="0"/>
            </a:endParaRPr>
          </a:p>
          <a:p>
            <a:endParaRPr lang="en-US" dirty="0" smtClean="0">
              <a:latin typeface="Franklin Gothic Medium Cond" pitchFamily="34" charset="0"/>
            </a:endParaRPr>
          </a:p>
          <a:p>
            <a:endParaRPr lang="en-US" dirty="0" smtClean="0">
              <a:latin typeface="Franklin Gothic Medium Cond" pitchFamily="34" charset="0"/>
            </a:endParaRPr>
          </a:p>
          <a:p>
            <a:endParaRPr lang="en-US" dirty="0" smtClean="0">
              <a:latin typeface="Franklin Gothic Medium Cond" pitchFamily="34" charset="0"/>
            </a:endParaRPr>
          </a:p>
          <a:p>
            <a:endParaRPr lang="en-US" dirty="0" smtClean="0">
              <a:latin typeface="Franklin Gothic Medium Cond" pitchFamily="34" charset="0"/>
            </a:endParaRP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</a:rPr>
              <a:t>www.sgt-inc.com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Franklin Gothic Dem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E7FF1F-A199-4305-9112-E10071B323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Knowledge, learning and sharing come from people and their relationships with one another</a:t>
            </a:r>
          </a:p>
          <a:p>
            <a:r>
              <a:rPr lang="en-US" sz="2800" b="0" dirty="0"/>
              <a:t>Deliver “good enough” content frequently</a:t>
            </a:r>
          </a:p>
          <a:p>
            <a:r>
              <a:rPr lang="en-US" sz="2800" b="0" dirty="0" smtClean="0"/>
              <a:t>Use multiple media channels to share information</a:t>
            </a:r>
          </a:p>
          <a:p>
            <a:r>
              <a:rPr lang="en-US" sz="2800" b="0" dirty="0"/>
              <a:t>Unless the knowledge gets reused, there is no point in having </a:t>
            </a:r>
            <a:r>
              <a:rPr lang="en-US" sz="2800" b="0" dirty="0" smtClean="0"/>
              <a:t>it</a:t>
            </a:r>
          </a:p>
          <a:p>
            <a:r>
              <a:rPr lang="en-US" sz="2800" b="0" dirty="0" smtClean="0"/>
              <a:t>Don’t forget the consumers of knowledge </a:t>
            </a:r>
          </a:p>
        </p:txBody>
      </p:sp>
    </p:spTree>
    <p:extLst>
      <p:ext uri="{BB962C8B-B14F-4D97-AF65-F5344CB8AC3E}">
        <p14:creationId xmlns:p14="http://schemas.microsoft.com/office/powerpoint/2010/main" val="32790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96" y="0"/>
            <a:ext cx="7667204" cy="1226820"/>
          </a:xfrm>
        </p:spPr>
        <p:txBody>
          <a:bodyPr/>
          <a:lstStyle/>
          <a:p>
            <a:r>
              <a:rPr lang="en-US" dirty="0" smtClean="0"/>
              <a:t>SGT and Knowledge Management(KM)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72" y="1414732"/>
            <a:ext cx="8859327" cy="4284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/>
              <a:t>As a Service delivery organization, capturing and using best practice knowledge from prior engagements is why knowledge management is important to 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Privately held company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founded in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Grown organically 40-fold since its founding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Mid-tier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provider of engineering and professional services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2,500+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Active prime contracts with NASA, NOAA, DOT, DOI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Offices in over 25 locations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Core competencies in:</a:t>
            </a:r>
          </a:p>
          <a:p>
            <a:pPr lvl="1">
              <a:buClr>
                <a:schemeClr val="tx1"/>
              </a:buClr>
              <a:buSzPct val="80000"/>
              <a:buFont typeface="Arial" pitchFamily="34" charset="0"/>
              <a:buChar char="─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Engineering and integration services</a:t>
            </a:r>
          </a:p>
          <a:p>
            <a:pPr lvl="1">
              <a:buClr>
                <a:schemeClr val="tx1"/>
              </a:buClr>
              <a:buSzPct val="80000"/>
              <a:buFont typeface="Arial" pitchFamily="34" charset="0"/>
              <a:buChar char="─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Mission-critical Information Systems </a:t>
            </a:r>
          </a:p>
          <a:p>
            <a:pPr lvl="1">
              <a:buClr>
                <a:schemeClr val="tx1"/>
              </a:buClr>
              <a:buSzPct val="80000"/>
              <a:buFont typeface="Arial" pitchFamily="34" charset="0"/>
              <a:buChar char="─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and data analysis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gt_build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224" y="4361776"/>
            <a:ext cx="3398030" cy="22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80"/>
                </a:solidFill>
              </a:rPr>
              <a:t>Types of Knowledge</a:t>
            </a:r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5" y="1548246"/>
            <a:ext cx="5621483" cy="4966854"/>
          </a:xfrm>
        </p:spPr>
        <p:txBody>
          <a:bodyPr>
            <a:normAutofit/>
          </a:bodyPr>
          <a:lstStyle/>
          <a:p>
            <a:pPr>
              <a:buClr>
                <a:srgbClr val="008080"/>
              </a:buClr>
            </a:pPr>
            <a:r>
              <a:rPr lang="en-US" dirty="0"/>
              <a:t>Explicit knowledge </a:t>
            </a:r>
            <a:endParaRPr lang="en-US" dirty="0" smtClean="0"/>
          </a:p>
          <a:p>
            <a:pPr lvl="1">
              <a:buClr>
                <a:srgbClr val="008080"/>
              </a:buClr>
            </a:pPr>
            <a:r>
              <a:rPr lang="en-US" dirty="0" smtClean="0"/>
              <a:t>Articulable </a:t>
            </a:r>
            <a:r>
              <a:rPr lang="en-US" dirty="0"/>
              <a:t>and transmittable in formal, systematic language.</a:t>
            </a:r>
            <a:endParaRPr lang="en-US" dirty="0" smtClean="0"/>
          </a:p>
          <a:p>
            <a:pPr lvl="1">
              <a:buClr>
                <a:srgbClr val="008080"/>
              </a:buClr>
            </a:pPr>
            <a:r>
              <a:rPr lang="en-US" dirty="0" smtClean="0"/>
              <a:t>Explicit </a:t>
            </a:r>
            <a:r>
              <a:rPr lang="en-US" dirty="0"/>
              <a:t>knowledge can be captured persistently and communicated </a:t>
            </a:r>
            <a:r>
              <a:rPr lang="en-US" dirty="0" smtClean="0"/>
              <a:t>to others</a:t>
            </a:r>
            <a:r>
              <a:rPr lang="en-US" dirty="0"/>
              <a:t>.</a:t>
            </a:r>
          </a:p>
          <a:p>
            <a:pPr>
              <a:buClr>
                <a:srgbClr val="008080"/>
              </a:buClr>
            </a:pPr>
            <a:r>
              <a:rPr lang="en-US" dirty="0" smtClean="0"/>
              <a:t>Implicit </a:t>
            </a:r>
            <a:r>
              <a:rPr lang="en-US" dirty="0"/>
              <a:t>or tacit </a:t>
            </a:r>
            <a:r>
              <a:rPr lang="en-US" dirty="0" smtClean="0"/>
              <a:t>knowledge</a:t>
            </a:r>
          </a:p>
          <a:p>
            <a:pPr lvl="1">
              <a:buClr>
                <a:srgbClr val="008080"/>
              </a:buClr>
            </a:pPr>
            <a:r>
              <a:rPr lang="en-US" dirty="0"/>
              <a:t>Embedded in individual experience and involves intangible factors such as personal belief, perspectives and value systems</a:t>
            </a:r>
            <a:endParaRPr lang="en-US" dirty="0" smtClean="0"/>
          </a:p>
          <a:p>
            <a:pPr lvl="1">
              <a:buClr>
                <a:srgbClr val="008080"/>
              </a:buClr>
            </a:pPr>
            <a:r>
              <a:rPr lang="en-US" dirty="0" smtClean="0"/>
              <a:t>How do we capture this?</a:t>
            </a:r>
            <a:endParaRPr lang="en-US" dirty="0"/>
          </a:p>
          <a:p>
            <a:pPr>
              <a:buClr>
                <a:srgbClr val="008080"/>
              </a:buClr>
            </a:pPr>
            <a:r>
              <a:rPr lang="en-US" dirty="0" smtClean="0"/>
              <a:t>Cultural </a:t>
            </a:r>
            <a:r>
              <a:rPr lang="en-US" dirty="0"/>
              <a:t>knowledge </a:t>
            </a:r>
            <a:endParaRPr lang="en-US" dirty="0" smtClean="0"/>
          </a:p>
          <a:p>
            <a:pPr lvl="1">
              <a:buClr>
                <a:srgbClr val="008080"/>
              </a:buClr>
            </a:pPr>
            <a:r>
              <a:rPr lang="en-US" dirty="0" smtClean="0"/>
              <a:t>Consists </a:t>
            </a:r>
            <a:r>
              <a:rPr lang="en-US" dirty="0"/>
              <a:t>of informal assumptions, beliefs, relationships, norms, </a:t>
            </a:r>
            <a:r>
              <a:rPr lang="en-US" dirty="0" smtClean="0"/>
              <a:t>values etc.</a:t>
            </a:r>
          </a:p>
          <a:p>
            <a:pPr lvl="1">
              <a:buClr>
                <a:srgbClr val="008080"/>
              </a:buClr>
            </a:pPr>
            <a:r>
              <a:rPr lang="en-US" dirty="0" smtClean="0"/>
              <a:t>It </a:t>
            </a:r>
            <a:r>
              <a:rPr lang="en-US" dirty="0"/>
              <a:t>is usually hard to </a:t>
            </a:r>
            <a:r>
              <a:rPr lang="en-US" dirty="0" smtClean="0"/>
              <a:t>verbalize.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78" y="2232470"/>
            <a:ext cx="3407564" cy="3282696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75714" y="5793001"/>
            <a:ext cx="2068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Graphic concept adapted from Gartner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applied to KM</a:t>
            </a:r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" y="1371600"/>
            <a:ext cx="8593282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z="2400" b="0" smtClean="0"/>
              <a:t>Knowledge </a:t>
            </a:r>
            <a:r>
              <a:rPr lang="en-US" sz="2400" b="0" dirty="0"/>
              <a:t>sharing is encouraged by several practices: </a:t>
            </a:r>
          </a:p>
          <a:p>
            <a:pPr>
              <a:buClr>
                <a:srgbClr val="008080"/>
              </a:buClr>
            </a:pPr>
            <a:r>
              <a:rPr lang="en-US" sz="2400" b="0" dirty="0"/>
              <a:t>Cross-functional teams</a:t>
            </a:r>
          </a:p>
          <a:p>
            <a:pPr>
              <a:buClr>
                <a:srgbClr val="008080"/>
              </a:buClr>
            </a:pPr>
            <a:r>
              <a:rPr lang="en-US" sz="2400" b="0" dirty="0" smtClean="0"/>
              <a:t>Release </a:t>
            </a:r>
            <a:r>
              <a:rPr lang="en-US" sz="2400" b="0" dirty="0"/>
              <a:t>and iteration </a:t>
            </a:r>
            <a:r>
              <a:rPr lang="en-US" sz="2400" b="0" dirty="0" smtClean="0"/>
              <a:t>planning</a:t>
            </a:r>
            <a:endParaRPr lang="en-US" sz="2400" b="0" dirty="0"/>
          </a:p>
          <a:p>
            <a:pPr>
              <a:buClr>
                <a:srgbClr val="008080"/>
              </a:buClr>
            </a:pPr>
            <a:r>
              <a:rPr lang="en-US" sz="2400" b="0" dirty="0" smtClean="0"/>
              <a:t>Daily </a:t>
            </a:r>
            <a:r>
              <a:rPr lang="en-US" sz="2400" b="0" dirty="0"/>
              <a:t>Scrum </a:t>
            </a:r>
            <a:r>
              <a:rPr lang="en-US" sz="2400" b="0" dirty="0" smtClean="0"/>
              <a:t>meetings</a:t>
            </a:r>
            <a:endParaRPr lang="en-US" sz="2400" b="0" dirty="0"/>
          </a:p>
          <a:p>
            <a:pPr>
              <a:buClr>
                <a:srgbClr val="008080"/>
              </a:buClr>
            </a:pPr>
            <a:r>
              <a:rPr lang="en-US" sz="2400" b="0" dirty="0" smtClean="0"/>
              <a:t>Retrospectives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2975327"/>
            <a:ext cx="4495300" cy="293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KM</a:t>
            </a:r>
            <a:br>
              <a:rPr lang="en-US" dirty="0" smtClean="0"/>
            </a:br>
            <a:r>
              <a:rPr lang="en-US" dirty="0" smtClean="0"/>
              <a:t>Manifesto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0169" y="1487277"/>
            <a:ext cx="8923662" cy="4428781"/>
          </a:xfrm>
          <a:prstGeom prst="roundRect">
            <a:avLst/>
          </a:prstGeom>
          <a:gradFill>
            <a:gsLst>
              <a:gs pos="0">
                <a:srgbClr val="0A8A90"/>
              </a:gs>
              <a:gs pos="69000">
                <a:schemeClr val="bg1"/>
              </a:gs>
              <a:gs pos="83000">
                <a:srgbClr val="0A8A90">
                  <a:lumMod val="100000"/>
                </a:srgbClr>
              </a:gs>
            </a:gsLst>
          </a:gra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72274"/>
              </p:ext>
            </p:extLst>
          </p:nvPr>
        </p:nvGraphicFramePr>
        <p:xfrm>
          <a:off x="110169" y="1487277"/>
          <a:ext cx="8923662" cy="3613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461831"/>
                <a:gridCol w="4461831"/>
              </a:tblGrid>
              <a:tr h="903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Software Manifesto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KM Manifesto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33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Individuals and interactions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over processes and tools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Individuals</a:t>
                      </a:r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and</a:t>
                      </a:r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 relationships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over tools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9033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Working software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over comprehensive documentation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Good enough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over perfect content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033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Customer collaboration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over contract negotiation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Collaboratively authored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over editorial workflow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363860" y="2291509"/>
            <a:ext cx="470444" cy="1107996"/>
            <a:chOff x="1476261" y="4682169"/>
            <a:chExt cx="470444" cy="1107996"/>
          </a:xfrm>
        </p:grpSpPr>
        <p:sp>
          <p:nvSpPr>
            <p:cNvPr id="8" name="Oval 7"/>
            <p:cNvSpPr/>
            <p:nvPr/>
          </p:nvSpPr>
          <p:spPr>
            <a:xfrm>
              <a:off x="1476261" y="4950995"/>
              <a:ext cx="462982" cy="462981"/>
            </a:xfrm>
            <a:prstGeom prst="ellipse">
              <a:avLst/>
            </a:prstGeom>
            <a:solidFill>
              <a:srgbClr val="0A8A90"/>
            </a:solidFill>
            <a:ln w="139700">
              <a:solidFill>
                <a:srgbClr val="0A8A9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6261" y="4682169"/>
              <a:ext cx="4704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n w="0">
                    <a:solidFill>
                      <a:srgbClr val="0A8A9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 MT Extra Bold" panose="02020A06060301020303" pitchFamily="18" charset="0"/>
                </a:rPr>
                <a:t>1</a:t>
              </a:r>
              <a:endParaRPr lang="en-US" sz="6600" b="1" spc="50" dirty="0">
                <a:ln w="0">
                  <a:solidFill>
                    <a:srgbClr val="0A8A90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 MT Extra Bold" panose="02020A06060301020303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27461" y="3195802"/>
            <a:ext cx="543243" cy="1107996"/>
            <a:chOff x="3267691" y="4859978"/>
            <a:chExt cx="470444" cy="1107996"/>
          </a:xfrm>
        </p:grpSpPr>
        <p:sp>
          <p:nvSpPr>
            <p:cNvPr id="11" name="Oval 10"/>
            <p:cNvSpPr/>
            <p:nvPr/>
          </p:nvSpPr>
          <p:spPr>
            <a:xfrm>
              <a:off x="3267691" y="5128804"/>
              <a:ext cx="462982" cy="462981"/>
            </a:xfrm>
            <a:prstGeom prst="ellipse">
              <a:avLst/>
            </a:prstGeom>
            <a:solidFill>
              <a:srgbClr val="0A8A90"/>
            </a:solidFill>
            <a:ln w="139700">
              <a:solidFill>
                <a:srgbClr val="0A8A9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7691" y="4859978"/>
              <a:ext cx="4704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n w="0">
                    <a:solidFill>
                      <a:srgbClr val="0A8A9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 MT Extra Bold" panose="02020A06060301020303" pitchFamily="18" charset="0"/>
                </a:rPr>
                <a:t>2</a:t>
              </a:r>
              <a:endParaRPr lang="en-US" sz="6600" b="1" spc="50" dirty="0">
                <a:ln w="0">
                  <a:solidFill>
                    <a:srgbClr val="0A8A90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 MT Extra Bold" panose="02020A06060301020303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63860" y="4100095"/>
            <a:ext cx="470444" cy="1107996"/>
            <a:chOff x="5363379" y="4859978"/>
            <a:chExt cx="470444" cy="1107996"/>
          </a:xfrm>
        </p:grpSpPr>
        <p:sp>
          <p:nvSpPr>
            <p:cNvPr id="14" name="Oval 13"/>
            <p:cNvSpPr/>
            <p:nvPr/>
          </p:nvSpPr>
          <p:spPr>
            <a:xfrm>
              <a:off x="5363379" y="5128804"/>
              <a:ext cx="462982" cy="462981"/>
            </a:xfrm>
            <a:prstGeom prst="ellipse">
              <a:avLst/>
            </a:prstGeom>
            <a:solidFill>
              <a:srgbClr val="0A8A90"/>
            </a:solidFill>
            <a:ln w="139700">
              <a:solidFill>
                <a:srgbClr val="0A8A9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3379" y="4859978"/>
              <a:ext cx="4704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n w="0">
                    <a:solidFill>
                      <a:srgbClr val="0A8A9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 MT Extra Bold" panose="02020A06060301020303" pitchFamily="18" charset="0"/>
                </a:rPr>
                <a:t>3</a:t>
              </a:r>
              <a:endParaRPr lang="en-US" sz="6600" b="1" spc="50" dirty="0">
                <a:ln w="0">
                  <a:solidFill>
                    <a:srgbClr val="0A8A90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 MT Extra Bold" panose="02020A06060301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475116"/>
            <a:ext cx="8531525" cy="4753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Focusing on </a:t>
            </a:r>
            <a:r>
              <a:rPr lang="en-US" b="0" dirty="0"/>
              <a:t>the individual as the source of expertise and knowledge rather than obsessing over the knowledge </a:t>
            </a:r>
            <a:r>
              <a:rPr lang="en-US" b="0" dirty="0" smtClean="0"/>
              <a:t>itself.</a:t>
            </a:r>
          </a:p>
          <a:p>
            <a:pPr marL="0" indent="0">
              <a:buNone/>
            </a:pPr>
            <a:endParaRPr lang="en-US" b="0" dirty="0"/>
          </a:p>
          <a:p>
            <a:pPr marL="685800" lvl="3" indent="0">
              <a:buNone/>
            </a:pPr>
            <a:r>
              <a:rPr lang="en-US" sz="2100" b="1" dirty="0" smtClean="0">
                <a:solidFill>
                  <a:srgbClr val="0A8A90"/>
                </a:solidFill>
              </a:rPr>
              <a:t>Individuals </a:t>
            </a:r>
            <a:r>
              <a:rPr lang="en-US" sz="2100" b="1" dirty="0">
                <a:solidFill>
                  <a:srgbClr val="0A8A90"/>
                </a:solidFill>
              </a:rPr>
              <a:t>and </a:t>
            </a:r>
            <a:r>
              <a:rPr lang="en-US" sz="2100" b="1" dirty="0" smtClean="0">
                <a:solidFill>
                  <a:srgbClr val="0A8A90"/>
                </a:solidFill>
              </a:rPr>
              <a:t>relationships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Expertise directory consisting of Chiefs/Fellows/SME/Task Leads</a:t>
            </a:r>
          </a:p>
          <a:p>
            <a:pPr marL="685800" lvl="3" indent="0">
              <a:buNone/>
            </a:pPr>
            <a:endParaRPr lang="en-US" b="0" dirty="0" smtClean="0"/>
          </a:p>
          <a:p>
            <a:pPr marL="685800" lvl="3" indent="0">
              <a:buNone/>
            </a:pPr>
            <a:r>
              <a:rPr lang="en-US" sz="2100" b="1" dirty="0">
                <a:solidFill>
                  <a:srgbClr val="0A8A90"/>
                </a:solidFill>
              </a:rPr>
              <a:t>Good </a:t>
            </a:r>
            <a:r>
              <a:rPr lang="en-US" sz="2100" b="1" dirty="0" smtClean="0">
                <a:solidFill>
                  <a:srgbClr val="0A8A90"/>
                </a:solidFill>
              </a:rPr>
              <a:t>enough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Knowledge capture using various tools and media channels</a:t>
            </a:r>
          </a:p>
          <a:p>
            <a:pPr marL="685800" lvl="3" indent="0">
              <a:buNone/>
            </a:pPr>
            <a:endParaRPr lang="en-US" b="0" dirty="0" smtClean="0"/>
          </a:p>
          <a:p>
            <a:pPr marL="685800" lvl="3" indent="0">
              <a:buNone/>
            </a:pPr>
            <a:r>
              <a:rPr lang="en-US" sz="2100" b="1" dirty="0">
                <a:solidFill>
                  <a:srgbClr val="0A8A90"/>
                </a:solidFill>
              </a:rPr>
              <a:t>Collaboratively </a:t>
            </a:r>
            <a:r>
              <a:rPr lang="en-US" sz="2100" b="1" dirty="0" smtClean="0">
                <a:solidFill>
                  <a:srgbClr val="0A8A90"/>
                </a:solidFill>
              </a:rPr>
              <a:t>authored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Move from traditional collaboration </a:t>
            </a:r>
            <a:r>
              <a:rPr lang="en-US" b="0" dirty="0"/>
              <a:t>to </a:t>
            </a:r>
            <a:r>
              <a:rPr lang="en-US" b="0" dirty="0" smtClean="0"/>
              <a:t>communities such as the Innovation Center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1978" y="2316962"/>
            <a:ext cx="470444" cy="1107996"/>
            <a:chOff x="1476261" y="4682169"/>
            <a:chExt cx="470444" cy="1107996"/>
          </a:xfrm>
        </p:grpSpPr>
        <p:sp>
          <p:nvSpPr>
            <p:cNvPr id="4" name="Oval 3"/>
            <p:cNvSpPr/>
            <p:nvPr/>
          </p:nvSpPr>
          <p:spPr>
            <a:xfrm>
              <a:off x="1476261" y="4950995"/>
              <a:ext cx="462982" cy="462981"/>
            </a:xfrm>
            <a:prstGeom prst="ellipse">
              <a:avLst/>
            </a:prstGeom>
            <a:solidFill>
              <a:srgbClr val="0A8A90"/>
            </a:solidFill>
            <a:ln w="139700">
              <a:solidFill>
                <a:srgbClr val="0A8A9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6261" y="4682169"/>
              <a:ext cx="4704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n w="0">
                    <a:solidFill>
                      <a:srgbClr val="0A8A9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 MT Extra Bold" panose="02020A06060301020303" pitchFamily="18" charset="0"/>
                </a:rPr>
                <a:t>1</a:t>
              </a:r>
              <a:endParaRPr lang="en-US" sz="6600" b="1" spc="50" dirty="0">
                <a:ln w="0">
                  <a:solidFill>
                    <a:srgbClr val="0A8A90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 MT Extra Bold" panose="02020A06060301020303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516" y="3322601"/>
            <a:ext cx="470444" cy="1107996"/>
            <a:chOff x="3267691" y="4859978"/>
            <a:chExt cx="470444" cy="1107996"/>
          </a:xfrm>
        </p:grpSpPr>
        <p:sp>
          <p:nvSpPr>
            <p:cNvPr id="8" name="Oval 7"/>
            <p:cNvSpPr/>
            <p:nvPr/>
          </p:nvSpPr>
          <p:spPr>
            <a:xfrm>
              <a:off x="3267691" y="5128804"/>
              <a:ext cx="462982" cy="462981"/>
            </a:xfrm>
            <a:prstGeom prst="ellipse">
              <a:avLst/>
            </a:prstGeom>
            <a:solidFill>
              <a:srgbClr val="0A8A90"/>
            </a:solidFill>
            <a:ln w="139700">
              <a:solidFill>
                <a:srgbClr val="0A8A9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67691" y="4859978"/>
              <a:ext cx="4704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n w="0">
                    <a:solidFill>
                      <a:srgbClr val="0A8A9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 MT Extra Bold" panose="02020A06060301020303" pitchFamily="18" charset="0"/>
                </a:rPr>
                <a:t>2</a:t>
              </a:r>
              <a:endParaRPr lang="en-US" sz="6600" b="1" spc="50" dirty="0">
                <a:ln w="0">
                  <a:solidFill>
                    <a:srgbClr val="0A8A90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 MT Extra Bold" panose="02020A06060301020303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4516" y="4481778"/>
            <a:ext cx="470444" cy="1107996"/>
            <a:chOff x="5363379" y="4859978"/>
            <a:chExt cx="470444" cy="1107996"/>
          </a:xfrm>
        </p:grpSpPr>
        <p:sp>
          <p:nvSpPr>
            <p:cNvPr id="11" name="Oval 10"/>
            <p:cNvSpPr/>
            <p:nvPr/>
          </p:nvSpPr>
          <p:spPr>
            <a:xfrm>
              <a:off x="5363379" y="5128804"/>
              <a:ext cx="462982" cy="462981"/>
            </a:xfrm>
            <a:prstGeom prst="ellipse">
              <a:avLst/>
            </a:prstGeom>
            <a:solidFill>
              <a:srgbClr val="0A8A90"/>
            </a:solidFill>
            <a:ln w="139700">
              <a:solidFill>
                <a:srgbClr val="0A8A9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3379" y="4859978"/>
              <a:ext cx="4704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n w="0">
                    <a:solidFill>
                      <a:srgbClr val="0A8A9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 MT Extra Bold" panose="02020A06060301020303" pitchFamily="18" charset="0"/>
                </a:rPr>
                <a:t>3</a:t>
              </a:r>
              <a:endParaRPr lang="en-US" sz="6600" b="1" spc="50" dirty="0">
                <a:ln w="0">
                  <a:solidFill>
                    <a:srgbClr val="0A8A90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 MT Extra Bold" panose="02020A06060301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1225762"/>
            <a:ext cx="9143244" cy="563223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10590" y="0"/>
            <a:ext cx="6213765" cy="122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Innovation Center </a:t>
            </a:r>
          </a:p>
          <a:p>
            <a:r>
              <a:rPr lang="en-US" sz="3200" dirty="0" smtClean="0"/>
              <a:t>Knowledge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1231857"/>
            <a:ext cx="9143244" cy="562614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86313" y="186116"/>
            <a:ext cx="6213765" cy="60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Innovation Center Interfaces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99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Motivating people</a:t>
            </a:r>
          </a:p>
          <a:p>
            <a:r>
              <a:rPr lang="en-US" sz="2800" b="0" dirty="0" smtClean="0"/>
              <a:t>Security</a:t>
            </a:r>
          </a:p>
          <a:p>
            <a:r>
              <a:rPr lang="en-US" sz="2800" b="0" dirty="0" smtClean="0"/>
              <a:t>Up-to-date and relevant</a:t>
            </a:r>
          </a:p>
          <a:p>
            <a:r>
              <a:rPr lang="en-US" sz="2800" b="0" dirty="0" smtClean="0"/>
              <a:t>Ownership</a:t>
            </a:r>
          </a:p>
          <a:p>
            <a:r>
              <a:rPr lang="en-US" sz="2800" b="0" dirty="0" smtClean="0"/>
              <a:t>Metrics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182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ranklin Gothic Demi Cond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On-screen Show (4:3)</PresentationFormat>
  <Paragraphs>95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Franklin Gothic Book</vt:lpstr>
      <vt:lpstr>Franklin Gothic Demi</vt:lpstr>
      <vt:lpstr>Franklin Gothic Demi Cond</vt:lpstr>
      <vt:lpstr>Franklin Gothic Medium Cond</vt:lpstr>
      <vt:lpstr>Times New Roman</vt:lpstr>
      <vt:lpstr>Times New Roman MT Extra Bold</vt:lpstr>
      <vt:lpstr>Wingdings</vt:lpstr>
      <vt:lpstr>Office Theme</vt:lpstr>
      <vt:lpstr>PowerPoint Presentation</vt:lpstr>
      <vt:lpstr>SGT and Knowledge Management(KM)</vt:lpstr>
      <vt:lpstr>Types of Knowledge</vt:lpstr>
      <vt:lpstr>Agile applied to KM</vt:lpstr>
      <vt:lpstr>Agile KM Manifesto</vt:lpstr>
      <vt:lpstr>What are we doing today?</vt:lpstr>
      <vt:lpstr>PowerPoint Presentation</vt:lpstr>
      <vt:lpstr>PowerPoint Presentation</vt:lpstr>
      <vt:lpstr>Challenges encountered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2015-06-08T20:02:49Z</dcterms:created>
  <dcterms:modified xsi:type="dcterms:W3CDTF">2015-06-08T20:03:11Z</dcterms:modified>
</cp:coreProperties>
</file>