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6" r:id="rId4"/>
    <p:sldId id="280" r:id="rId5"/>
    <p:sldId id="267" r:id="rId6"/>
    <p:sldId id="268" r:id="rId7"/>
    <p:sldId id="269" r:id="rId8"/>
    <p:sldId id="270" r:id="rId9"/>
    <p:sldId id="258" r:id="rId10"/>
    <p:sldId id="259" r:id="rId11"/>
    <p:sldId id="275" r:id="rId12"/>
    <p:sldId id="274" r:id="rId13"/>
    <p:sldId id="277" r:id="rId14"/>
    <p:sldId id="278" r:id="rId15"/>
    <p:sldId id="279" r:id="rId16"/>
    <p:sldId id="276" r:id="rId17"/>
    <p:sldId id="263" r:id="rId18"/>
    <p:sldId id="260" r:id="rId19"/>
    <p:sldId id="261" r:id="rId20"/>
    <p:sldId id="272" r:id="rId21"/>
    <p:sldId id="271" r:id="rId22"/>
    <p:sldId id="264" r:id="rId23"/>
    <p:sldId id="26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4E08CA-6F4E-40D6-B9A4-0442152CDE3C}">
          <p14:sldIdLst>
            <p14:sldId id="256"/>
            <p14:sldId id="257"/>
            <p14:sldId id="266"/>
            <p14:sldId id="280"/>
            <p14:sldId id="267"/>
            <p14:sldId id="268"/>
            <p14:sldId id="269"/>
            <p14:sldId id="270"/>
            <p14:sldId id="258"/>
            <p14:sldId id="259"/>
            <p14:sldId id="275"/>
            <p14:sldId id="274"/>
            <p14:sldId id="277"/>
            <p14:sldId id="278"/>
            <p14:sldId id="279"/>
            <p14:sldId id="276"/>
            <p14:sldId id="263"/>
            <p14:sldId id="260"/>
            <p14:sldId id="261"/>
            <p14:sldId id="272"/>
            <p14:sldId id="271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60" y="-10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86468-1E77-4BC0-A13B-232CF4C89E97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BC7A-C9E6-41D3-9F0A-BFD133723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4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BC7A-C9E6-41D3-9F0A-BFD13372367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8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49.png"/><Relationship Id="rId3" Type="http://schemas.openxmlformats.org/officeDocument/2006/relationships/image" Target="../media/image10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9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51.png"/><Relationship Id="rId15" Type="http://schemas.openxmlformats.org/officeDocument/2006/relationships/image" Target="../media/image13.png"/><Relationship Id="rId19" Type="http://schemas.openxmlformats.org/officeDocument/2006/relationships/image" Target="../media/image16.png"/><Relationship Id="rId1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8" Type="http://schemas.openxmlformats.org/officeDocument/2006/relationships/image" Target="../media/image150.png"/><Relationship Id="rId3" Type="http://schemas.openxmlformats.org/officeDocument/2006/relationships/image" Target="../media/image130.png"/><Relationship Id="rId7" Type="http://schemas.openxmlformats.org/officeDocument/2006/relationships/image" Target="../media/image26.png"/><Relationship Id="rId12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11" Type="http://schemas.openxmlformats.org/officeDocument/2006/relationships/image" Target="../media/image161.png"/><Relationship Id="rId5" Type="http://schemas.openxmlformats.org/officeDocument/2006/relationships/image" Target="../media/image24.png"/><Relationship Id="rId15" Type="http://schemas.openxmlformats.org/officeDocument/2006/relationships/image" Target="../media/image62.png"/><Relationship Id="rId10" Type="http://schemas.openxmlformats.org/officeDocument/2006/relationships/image" Target="../media/image29.png"/><Relationship Id="rId9" Type="http://schemas.openxmlformats.org/officeDocument/2006/relationships/image" Target="../media/image28.png"/><Relationship Id="rId1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image" Target="../media/image75.png"/><Relationship Id="rId3" Type="http://schemas.openxmlformats.org/officeDocument/2006/relationships/image" Target="../media/image130.png"/><Relationship Id="rId21" Type="http://schemas.openxmlformats.org/officeDocument/2006/relationships/image" Target="../media/image76.png"/><Relationship Id="rId2" Type="http://schemas.openxmlformats.org/officeDocument/2006/relationships/image" Target="../media/image121.png"/><Relationship Id="rId20" Type="http://schemas.openxmlformats.org/officeDocument/2006/relationships/image" Target="../media/image65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15" Type="http://schemas.openxmlformats.org/officeDocument/2006/relationships/image" Target="../media/image66.png"/><Relationship Id="rId19" Type="http://schemas.openxmlformats.org/officeDocument/2006/relationships/image" Target="../media/image21.png"/><Relationship Id="rId4" Type="http://schemas.openxmlformats.org/officeDocument/2006/relationships/image" Target="../media/image18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8" Type="http://schemas.openxmlformats.org/officeDocument/2006/relationships/image" Target="../media/image39.png"/><Relationship Id="rId18" Type="http://schemas.openxmlformats.org/officeDocument/2006/relationships/image" Target="../media/image77.png"/><Relationship Id="rId3" Type="http://schemas.openxmlformats.org/officeDocument/2006/relationships/image" Target="../media/image34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33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15" Type="http://schemas.openxmlformats.org/officeDocument/2006/relationships/image" Target="../media/image71.png"/><Relationship Id="rId10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Relationship Id="rId1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0.png"/><Relationship Id="rId3" Type="http://schemas.openxmlformats.org/officeDocument/2006/relationships/image" Target="../media/image210.png"/><Relationship Id="rId7" Type="http://schemas.openxmlformats.org/officeDocument/2006/relationships/image" Target="../media/image40.png"/><Relationship Id="rId12" Type="http://schemas.openxmlformats.org/officeDocument/2006/relationships/image" Target="../media/image4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7.png"/><Relationship Id="rId5" Type="http://schemas.openxmlformats.org/officeDocument/2006/relationships/image" Target="../media/image37.png"/><Relationship Id="rId10" Type="http://schemas.openxmlformats.org/officeDocument/2006/relationships/image" Target="../media/image46.png"/><Relationship Id="rId4" Type="http://schemas.openxmlformats.org/officeDocument/2006/relationships/image" Target="../media/image30.png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10.png"/><Relationship Id="rId7" Type="http://schemas.openxmlformats.org/officeDocument/2006/relationships/image" Target="../media/image5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170.png"/><Relationship Id="rId4" Type="http://schemas.openxmlformats.org/officeDocument/2006/relationships/image" Target="../media/image500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8.png"/><Relationship Id="rId3" Type="http://schemas.openxmlformats.org/officeDocument/2006/relationships/image" Target="../media/image4.png"/><Relationship Id="rId12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Verification of </a:t>
            </a:r>
            <a:r>
              <a:rPr lang="en-US" altLang="ko-KR" dirty="0" err="1" smtClean="0"/>
              <a:t>ECML</a:t>
            </a:r>
            <a:r>
              <a:rPr lang="en-US" altLang="ko-KR" dirty="0" smtClean="0"/>
              <a:t> Using </a:t>
            </a:r>
            <a:r>
              <a:rPr lang="en-US" altLang="ko-KR" dirty="0" err="1" smtClean="0"/>
              <a:t>SPaceEx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2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State Translation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87289" y="201034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59496" y="201034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4439417" y="2370384"/>
            <a:ext cx="172007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24844" y="1953398"/>
                <a:ext cx="13309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/>
                  <a:t> /</a:t>
                </a:r>
                <a:r>
                  <a:rPr lang="en-US" altLang="ko-KR" dirty="0" smtClean="0"/>
                  <a:t>b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≔0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844" y="1953398"/>
                <a:ext cx="133096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4128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모서리가 둥근 직사각형 19"/>
          <p:cNvSpPr/>
          <p:nvPr/>
        </p:nvSpPr>
        <p:spPr>
          <a:xfrm>
            <a:off x="1000653" y="201034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0" idx="3"/>
            <a:endCxn id="5" idx="1"/>
          </p:cNvCxnSpPr>
          <p:nvPr/>
        </p:nvCxnSpPr>
        <p:spPr>
          <a:xfrm>
            <a:off x="2152781" y="2370384"/>
            <a:ext cx="11345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95736" y="1844824"/>
                <a:ext cx="1072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ko-KR" dirty="0"/>
                  <a:t>/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𝑎</m:t>
                    </m:r>
                    <m:r>
                      <a:rPr lang="en-US" altLang="ko-KR" i="1">
                        <a:latin typeface="Cambria Math"/>
                      </a:rPr>
                      <m:t>≔0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44824"/>
                <a:ext cx="10725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/>
          <p:cNvSpPr/>
          <p:nvPr/>
        </p:nvSpPr>
        <p:spPr>
          <a:xfrm>
            <a:off x="1144669" y="4025770"/>
            <a:ext cx="115212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타원 26"/>
              <p:cNvSpPr/>
              <p:nvPr/>
            </p:nvSpPr>
            <p:spPr>
              <a:xfrm>
                <a:off x="3432394" y="4017912"/>
                <a:ext cx="1152128" cy="8640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≥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타원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94" y="4017912"/>
                <a:ext cx="1152128" cy="864096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/>
          <p:cNvSpPr/>
          <p:nvPr/>
        </p:nvSpPr>
        <p:spPr>
          <a:xfrm>
            <a:off x="6159496" y="4017912"/>
            <a:ext cx="115212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7" idx="6"/>
            <a:endCxn id="28" idx="2"/>
          </p:cNvCxnSpPr>
          <p:nvPr/>
        </p:nvCxnSpPr>
        <p:spPr>
          <a:xfrm>
            <a:off x="4584522" y="4449960"/>
            <a:ext cx="1574974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6" idx="0"/>
            <a:endCxn id="33" idx="2"/>
          </p:cNvCxnSpPr>
          <p:nvPr/>
        </p:nvCxnSpPr>
        <p:spPr>
          <a:xfrm rot="5400000" flipH="1" flipV="1">
            <a:off x="2315298" y="2889231"/>
            <a:ext cx="541974" cy="17311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562509" y="4017912"/>
                <a:ext cx="13309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/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b</m:t>
                    </m:r>
                    <m:r>
                      <a:rPr lang="en-US" altLang="ko-KR" i="1">
                        <a:latin typeface="Cambria Math"/>
                      </a:rPr>
                      <m:t>≔0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509" y="4017912"/>
                <a:ext cx="1330968" cy="646331"/>
              </a:xfrm>
              <a:prstGeom prst="rect">
                <a:avLst/>
              </a:prstGeom>
              <a:blipFill rotWithShape="1">
                <a:blip r:embed="rId12"/>
                <a:stretch>
                  <a:fillRect l="-3653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907704" y="2780928"/>
                <a:ext cx="13309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r>
                      <a:rPr lang="en-US" altLang="ko-KR" b="0" i="1" smtClean="0">
                        <a:latin typeface="Cambria Math"/>
                      </a:rPr>
                      <m:t>&amp;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/>
                  <a:t>/</a:t>
                </a:r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𝑎</m:t>
                      </m:r>
                      <m:r>
                        <a:rPr lang="en-US" altLang="ko-KR" i="1">
                          <a:latin typeface="Cambria Math"/>
                        </a:rPr>
                        <m:t>≔0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/>
                        </a:rPr>
                        <m:t>𝑒</m:t>
                      </m:r>
                      <m:r>
                        <a:rPr lang="en-US" altLang="ko-KR" i="1" dirty="0">
                          <a:latin typeface="Cambria Math"/>
                        </a:rPr>
                        <m:t>≔0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780928"/>
                <a:ext cx="1330968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3438446" y="5195736"/>
                <a:ext cx="1152128" cy="8640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≤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446" y="5195736"/>
                <a:ext cx="1152128" cy="864096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>
            <a:stCxn id="19" idx="6"/>
            <a:endCxn id="28" idx="2"/>
          </p:cNvCxnSpPr>
          <p:nvPr/>
        </p:nvCxnSpPr>
        <p:spPr>
          <a:xfrm flipV="1">
            <a:off x="4590574" y="4449960"/>
            <a:ext cx="1568922" cy="117782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72000" y="4725144"/>
                <a:ext cx="13309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/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b</m:t>
                    </m:r>
                    <m:r>
                      <a:rPr lang="en-US" altLang="ko-KR" i="1">
                        <a:latin typeface="Cambria Math"/>
                      </a:rPr>
                      <m:t>≔0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25144"/>
                <a:ext cx="1330968" cy="646331"/>
              </a:xfrm>
              <a:prstGeom prst="rect">
                <a:avLst/>
              </a:prstGeom>
              <a:blipFill rotWithShape="1">
                <a:blip r:embed="rId15"/>
                <a:stretch>
                  <a:fillRect l="-367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>
            <a:stCxn id="26" idx="6"/>
            <a:endCxn id="27" idx="2"/>
          </p:cNvCxnSpPr>
          <p:nvPr/>
        </p:nvCxnSpPr>
        <p:spPr>
          <a:xfrm flipV="1">
            <a:off x="2296797" y="4449960"/>
            <a:ext cx="1135597" cy="7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6" idx="6"/>
            <a:endCxn id="19" idx="2"/>
          </p:cNvCxnSpPr>
          <p:nvPr/>
        </p:nvCxnSpPr>
        <p:spPr>
          <a:xfrm>
            <a:off x="2296797" y="4457818"/>
            <a:ext cx="1141649" cy="1169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75320" y="3899592"/>
                <a:ext cx="1330968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r>
                      <a:rPr lang="en-US" altLang="ko-KR" b="0" i="1" smtClean="0">
                        <a:latin typeface="Cambria Math"/>
                      </a:rPr>
                      <m:t>&amp;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&gt;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/>
                  <a:t>/</a:t>
                </a:r>
                <a:endParaRPr lang="en-US" altLang="ko-KR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𝑎</m:t>
                      </m:r>
                      <m:r>
                        <a:rPr lang="en-US" altLang="ko-KR" i="1">
                          <a:latin typeface="Cambria Math"/>
                        </a:rPr>
                        <m:t>≔0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20" y="3899592"/>
                <a:ext cx="1330968" cy="916982"/>
              </a:xfrm>
              <a:prstGeom prst="rect">
                <a:avLst/>
              </a:prstGeom>
              <a:blipFill rotWithShape="1">
                <a:blip r:embed="rId16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33781" y="5092952"/>
                <a:ext cx="13309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r>
                      <a:rPr lang="en-US" altLang="ko-KR" b="0" i="1" smtClean="0">
                        <a:latin typeface="Cambria Math"/>
                      </a:rPr>
                      <m:t>&amp;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/>
                  <a:t>/</a:t>
                </a:r>
                <a:endParaRPr lang="en-US" altLang="ko-KR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𝑎</m:t>
                      </m:r>
                      <m:r>
                        <a:rPr lang="en-US" altLang="ko-KR" i="1">
                          <a:latin typeface="Cambria Math"/>
                        </a:rPr>
                        <m:t>≔0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781" y="5092952"/>
                <a:ext cx="1330968" cy="646331"/>
              </a:xfrm>
              <a:prstGeom prst="rect">
                <a:avLst/>
              </a:prstGeom>
              <a:blipFill rotWithShape="1">
                <a:blip r:embed="rId17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/>
              <p:cNvSpPr/>
              <p:nvPr/>
            </p:nvSpPr>
            <p:spPr>
              <a:xfrm>
                <a:off x="3451838" y="3051748"/>
                <a:ext cx="1152128" cy="8640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𝑒</m:t>
                      </m:r>
                      <m:r>
                        <a:rPr lang="en-US" altLang="ko-KR" b="0" i="1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타원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38" y="3051748"/>
                <a:ext cx="1152128" cy="864096"/>
              </a:xfrm>
              <a:prstGeom prst="ellipse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4"/>
          <p:cNvCxnSpPr>
            <a:stCxn id="33" idx="6"/>
            <a:endCxn id="28" idx="0"/>
          </p:cNvCxnSpPr>
          <p:nvPr/>
        </p:nvCxnSpPr>
        <p:spPr>
          <a:xfrm>
            <a:off x="4603966" y="3483796"/>
            <a:ext cx="2131594" cy="53411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932040" y="3114464"/>
                <a:ext cx="13309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𝑒</m:t>
                      </m:r>
                      <m:r>
                        <a:rPr lang="en-US" altLang="ko-KR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/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b</m:t>
                    </m:r>
                    <m:r>
                      <a:rPr lang="en-US" altLang="ko-KR" i="1">
                        <a:latin typeface="Cambria Math"/>
                      </a:rPr>
                      <m:t>≔0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114464"/>
                <a:ext cx="1330968" cy="646331"/>
              </a:xfrm>
              <a:prstGeom prst="rect">
                <a:avLst/>
              </a:prstGeom>
              <a:blipFill rotWithShape="1">
                <a:blip r:embed="rId19"/>
                <a:stretch>
                  <a:fillRect l="-367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6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Translation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87289" y="201034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228184" y="2842632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4" idx="1"/>
          </p:cNvCxnSpPr>
          <p:nvPr/>
        </p:nvCxnSpPr>
        <p:spPr>
          <a:xfrm>
            <a:off x="4439417" y="2370384"/>
            <a:ext cx="1788767" cy="8322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04048" y="2185718"/>
                <a:ext cx="993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185718"/>
                <a:ext cx="99388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1000653" y="201034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3" idx="1"/>
          </p:cNvCxnSpPr>
          <p:nvPr/>
        </p:nvCxnSpPr>
        <p:spPr>
          <a:xfrm>
            <a:off x="2152781" y="2370384"/>
            <a:ext cx="11345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75320" y="1925778"/>
                <a:ext cx="889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20" y="1925778"/>
                <a:ext cx="88942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/>
          <p:cNvSpPr/>
          <p:nvPr/>
        </p:nvSpPr>
        <p:spPr>
          <a:xfrm>
            <a:off x="323528" y="4365104"/>
            <a:ext cx="115212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93885" y="4000513"/>
            <a:ext cx="115212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34"/>
          <p:cNvCxnSpPr>
            <a:stCxn id="10" idx="0"/>
            <a:endCxn id="28" idx="2"/>
          </p:cNvCxnSpPr>
          <p:nvPr/>
        </p:nvCxnSpPr>
        <p:spPr>
          <a:xfrm rot="5400000" flipH="1" flipV="1">
            <a:off x="1774226" y="2693832"/>
            <a:ext cx="796639" cy="254590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96574" y="5501215"/>
                <a:ext cx="1990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𝐶</m:t>
                    </m:r>
                    <m:r>
                      <a:rPr lang="en-US" altLang="ko-KR" i="1" smtClean="0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/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𝑒</m:t>
                    </m:r>
                    <m:r>
                      <a:rPr lang="en-US" altLang="ko-KR" b="0" i="1" dirty="0" smtClean="0">
                        <a:latin typeface="Cambria Math"/>
                      </a:rPr>
                      <m:t>≔0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74" y="5501215"/>
                <a:ext cx="1990716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모서리가 둥근 직사각형 26"/>
          <p:cNvSpPr/>
          <p:nvPr/>
        </p:nvSpPr>
        <p:spPr>
          <a:xfrm>
            <a:off x="6248340" y="1364679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72722" y="1502461"/>
                <a:ext cx="1024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722" y="1502461"/>
                <a:ext cx="1024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>
            <a:stCxn id="3" idx="3"/>
            <a:endCxn id="27" idx="1"/>
          </p:cNvCxnSpPr>
          <p:nvPr/>
        </p:nvCxnSpPr>
        <p:spPr>
          <a:xfrm flipV="1">
            <a:off x="4439417" y="1724719"/>
            <a:ext cx="1808923" cy="64566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6581887" y="5031084"/>
            <a:ext cx="115212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34"/>
          <p:cNvCxnSpPr>
            <a:stCxn id="10" idx="4"/>
            <a:endCxn id="33" idx="2"/>
          </p:cNvCxnSpPr>
          <p:nvPr/>
        </p:nvCxnSpPr>
        <p:spPr>
          <a:xfrm rot="16200000" flipH="1">
            <a:off x="1680245" y="4448547"/>
            <a:ext cx="913362" cy="247466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576717" y="3071387"/>
                <a:ext cx="2005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𝐶</m:t>
                    </m:r>
                    <m:r>
                      <a:rPr lang="en-US" altLang="ko-KR" i="1" smtClean="0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 smtClean="0"/>
                  <a:t>/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𝑒</m:t>
                    </m:r>
                    <m:r>
                      <a:rPr lang="en-US" altLang="ko-KR" i="1" dirty="0" smtClean="0">
                        <a:latin typeface="Cambria Math"/>
                      </a:rPr>
                      <m:t>≔0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717" y="3071387"/>
                <a:ext cx="20050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/>
              <p:cNvSpPr/>
              <p:nvPr/>
            </p:nvSpPr>
            <p:spPr>
              <a:xfrm>
                <a:off x="2556770" y="4289159"/>
                <a:ext cx="2787108" cy="8640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타원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770" y="4289159"/>
                <a:ext cx="2787108" cy="864096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/>
          <p:cNvCxnSpPr>
            <a:stCxn id="10" idx="6"/>
            <a:endCxn id="61" idx="2"/>
          </p:cNvCxnSpPr>
          <p:nvPr/>
        </p:nvCxnSpPr>
        <p:spPr>
          <a:xfrm flipV="1">
            <a:off x="1475656" y="4721207"/>
            <a:ext cx="1081114" cy="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1" idx="6"/>
            <a:endCxn id="12" idx="2"/>
          </p:cNvCxnSpPr>
          <p:nvPr/>
        </p:nvCxnSpPr>
        <p:spPr>
          <a:xfrm flipV="1">
            <a:off x="5343878" y="4432561"/>
            <a:ext cx="1250007" cy="288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1" idx="6"/>
            <a:endCxn id="43" idx="2"/>
          </p:cNvCxnSpPr>
          <p:nvPr/>
        </p:nvCxnSpPr>
        <p:spPr>
          <a:xfrm>
            <a:off x="5343878" y="4721207"/>
            <a:ext cx="1238009" cy="74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87624" y="3901476"/>
                <a:ext cx="2403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  <m:r>
                        <a:rPr lang="en-US" altLang="ko-KR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901476"/>
                <a:ext cx="2403607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873909" y="4104493"/>
                <a:ext cx="1024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909" y="4104493"/>
                <a:ext cx="1024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932040" y="5162875"/>
                <a:ext cx="1019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162875"/>
                <a:ext cx="101951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3445499" y="3136417"/>
                <a:ext cx="1152128" cy="8640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𝑒</m:t>
                      </m:r>
                      <m:r>
                        <a:rPr lang="en-US" altLang="ko-KR" b="0" i="1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499" y="3136417"/>
                <a:ext cx="1152128" cy="864096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4"/>
          <p:cNvCxnSpPr>
            <a:stCxn id="28" idx="6"/>
            <a:endCxn id="12" idx="0"/>
          </p:cNvCxnSpPr>
          <p:nvPr/>
        </p:nvCxnSpPr>
        <p:spPr>
          <a:xfrm>
            <a:off x="4597627" y="3568465"/>
            <a:ext cx="2572322" cy="43204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/>
              <p:cNvSpPr/>
              <p:nvPr/>
            </p:nvSpPr>
            <p:spPr>
              <a:xfrm>
                <a:off x="3374260" y="5710514"/>
                <a:ext cx="1152128" cy="8640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𝑒</m:t>
                      </m:r>
                      <m:r>
                        <a:rPr lang="en-US" altLang="ko-KR" b="0" i="1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altLang="ko-K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타원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260" y="5710514"/>
                <a:ext cx="1152128" cy="864096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4"/>
          <p:cNvCxnSpPr>
            <a:stCxn id="33" idx="6"/>
            <a:endCxn id="43" idx="4"/>
          </p:cNvCxnSpPr>
          <p:nvPr/>
        </p:nvCxnSpPr>
        <p:spPr>
          <a:xfrm flipV="1">
            <a:off x="4526388" y="5895180"/>
            <a:ext cx="2631563" cy="24738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272913" y="3090516"/>
                <a:ext cx="814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𝑒</m:t>
                      </m:r>
                      <m:r>
                        <a:rPr lang="en-US" altLang="ko-KR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913" y="3090516"/>
                <a:ext cx="81490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425313" y="6142562"/>
                <a:ext cx="814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𝑒</m:t>
                      </m:r>
                      <m:r>
                        <a:rPr lang="en-US" altLang="ko-KR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313" y="6142562"/>
                <a:ext cx="814903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0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Translation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87289" y="201034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59496" y="201034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4" idx="1"/>
          </p:cNvCxnSpPr>
          <p:nvPr/>
        </p:nvCxnSpPr>
        <p:spPr>
          <a:xfrm>
            <a:off x="4439417" y="2370384"/>
            <a:ext cx="172007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3968" y="1592918"/>
                <a:ext cx="2117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592918"/>
                <a:ext cx="211706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1000653" y="201034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3" idx="1"/>
          </p:cNvCxnSpPr>
          <p:nvPr/>
        </p:nvCxnSpPr>
        <p:spPr>
          <a:xfrm>
            <a:off x="2152781" y="2370384"/>
            <a:ext cx="11345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75320" y="1925778"/>
                <a:ext cx="889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20" y="1925778"/>
                <a:ext cx="88942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/>
          <p:cNvSpPr/>
          <p:nvPr/>
        </p:nvSpPr>
        <p:spPr>
          <a:xfrm>
            <a:off x="424589" y="3906097"/>
            <a:ext cx="115212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3252815" y="3885520"/>
                <a:ext cx="1571654" cy="8640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815" y="3885520"/>
                <a:ext cx="1571654" cy="864096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/>
          <p:cNvSpPr/>
          <p:nvPr/>
        </p:nvSpPr>
        <p:spPr>
          <a:xfrm>
            <a:off x="7386818" y="3899071"/>
            <a:ext cx="115212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6"/>
            <a:endCxn id="12" idx="2"/>
          </p:cNvCxnSpPr>
          <p:nvPr/>
        </p:nvCxnSpPr>
        <p:spPr>
          <a:xfrm>
            <a:off x="4824469" y="4317568"/>
            <a:ext cx="2562349" cy="13551"/>
          </a:xfrm>
          <a:prstGeom prst="straightConnector1">
            <a:avLst/>
          </a:prstGeom>
          <a:ln cmpd="sng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34"/>
          <p:cNvCxnSpPr>
            <a:stCxn id="10" idx="0"/>
            <a:endCxn id="27" idx="2"/>
          </p:cNvCxnSpPr>
          <p:nvPr/>
        </p:nvCxnSpPr>
        <p:spPr>
          <a:xfrm rot="5400000" flipH="1" flipV="1">
            <a:off x="1982966" y="2392642"/>
            <a:ext cx="531142" cy="249576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32040" y="3878842"/>
                <a:ext cx="2169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878842"/>
                <a:ext cx="216973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00653" y="2736797"/>
                <a:ext cx="23933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r>
                      <a:rPr lang="en-US" altLang="ko-KR" b="0" i="1" smtClean="0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 smtClean="0"/>
                  <a:t>/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𝑒</m:t>
                      </m:r>
                      <m:r>
                        <a:rPr lang="en-US" altLang="ko-KR" b="0" i="1" smtClean="0">
                          <a:latin typeface="Cambria Math"/>
                        </a:rPr>
                        <m:t>≔0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53" y="2736797"/>
                <a:ext cx="2393368" cy="646331"/>
              </a:xfrm>
              <a:prstGeom prst="rect">
                <a:avLst/>
              </a:prstGeom>
              <a:blipFill rotWithShape="1">
                <a:blip r:embed="rId13"/>
                <a:stretch>
                  <a:fillRect t="-4717" r="-20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>
            <a:stCxn id="10" idx="6"/>
            <a:endCxn id="11" idx="2"/>
          </p:cNvCxnSpPr>
          <p:nvPr/>
        </p:nvCxnSpPr>
        <p:spPr>
          <a:xfrm flipV="1">
            <a:off x="1576717" y="4317568"/>
            <a:ext cx="1676098" cy="20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63688" y="3824396"/>
                <a:ext cx="1330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  <m:r>
                        <a:rPr lang="en-US" altLang="ko-KR" b="0" i="1" smtClean="0">
                          <a:latin typeface="Cambria Math"/>
                        </a:rPr>
                        <m:t>&amp;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24396"/>
                <a:ext cx="1330968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/>
              <p:cNvSpPr/>
              <p:nvPr/>
            </p:nvSpPr>
            <p:spPr>
              <a:xfrm>
                <a:off x="3260435" y="5277241"/>
                <a:ext cx="1571654" cy="8640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타원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435" y="5277241"/>
                <a:ext cx="1571654" cy="864096"/>
              </a:xfrm>
              <a:prstGeom prst="ellipse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49865" y="4998951"/>
                <a:ext cx="2169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865" y="4998951"/>
                <a:ext cx="2169731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/>
          <p:cNvCxnSpPr>
            <a:stCxn id="11" idx="5"/>
            <a:endCxn id="37" idx="7"/>
          </p:cNvCxnSpPr>
          <p:nvPr/>
        </p:nvCxnSpPr>
        <p:spPr>
          <a:xfrm>
            <a:off x="4594306" y="4623072"/>
            <a:ext cx="7620" cy="780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587594" y="4814285"/>
                <a:ext cx="1140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594" y="4814285"/>
                <a:ext cx="1140694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>
            <a:stCxn id="37" idx="1"/>
            <a:endCxn id="11" idx="3"/>
          </p:cNvCxnSpPr>
          <p:nvPr/>
        </p:nvCxnSpPr>
        <p:spPr>
          <a:xfrm flipH="1" flipV="1">
            <a:off x="3482978" y="4623072"/>
            <a:ext cx="7620" cy="780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129864" y="5476582"/>
                <a:ext cx="1330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  <m:r>
                        <a:rPr lang="en-US" altLang="ko-KR" b="0" i="1" smtClean="0">
                          <a:latin typeface="Cambria Math"/>
                        </a:rPr>
                        <m:t>&amp;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864" y="5476582"/>
                <a:ext cx="1330968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타원 26"/>
              <p:cNvSpPr/>
              <p:nvPr/>
            </p:nvSpPr>
            <p:spPr>
              <a:xfrm>
                <a:off x="3496421" y="3050919"/>
                <a:ext cx="1224260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𝑒</m:t>
                      </m:r>
                      <m:r>
                        <a:rPr lang="en-US" altLang="ko-KR" i="1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타원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21" y="3050919"/>
                <a:ext cx="1224260" cy="648072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>
            <a:stCxn id="27" idx="6"/>
            <a:endCxn id="12" idx="0"/>
          </p:cNvCxnSpPr>
          <p:nvPr/>
        </p:nvCxnSpPr>
        <p:spPr>
          <a:xfrm>
            <a:off x="4720681" y="3374955"/>
            <a:ext cx="3242201" cy="52411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36096" y="3050919"/>
                <a:ext cx="814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𝑒</m:t>
                      </m:r>
                      <m:r>
                        <a:rPr lang="en-US" altLang="ko-KR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050919"/>
                <a:ext cx="81490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34"/>
          <p:cNvCxnSpPr>
            <a:stCxn id="10" idx="4"/>
            <a:endCxn id="37" idx="2"/>
          </p:cNvCxnSpPr>
          <p:nvPr/>
        </p:nvCxnSpPr>
        <p:spPr>
          <a:xfrm rot="16200000" flipH="1">
            <a:off x="1660996" y="4109850"/>
            <a:ext cx="939096" cy="225978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34"/>
          <p:cNvCxnSpPr>
            <a:stCxn id="37" idx="6"/>
            <a:endCxn id="12" idx="4"/>
          </p:cNvCxnSpPr>
          <p:nvPr/>
        </p:nvCxnSpPr>
        <p:spPr>
          <a:xfrm flipV="1">
            <a:off x="4832089" y="4763167"/>
            <a:ext cx="3130793" cy="94612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19872" y="2118456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76256" y="211044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4" idx="1"/>
          </p:cNvCxnSpPr>
          <p:nvPr/>
        </p:nvCxnSpPr>
        <p:spPr>
          <a:xfrm flipV="1">
            <a:off x="4572000" y="2470484"/>
            <a:ext cx="2304256" cy="801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3968" y="1693018"/>
                <a:ext cx="2117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 smtClean="0"/>
                  <a:t>/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693018"/>
                <a:ext cx="211706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1000653" y="211044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3" idx="1"/>
          </p:cNvCxnSpPr>
          <p:nvPr/>
        </p:nvCxnSpPr>
        <p:spPr>
          <a:xfrm>
            <a:off x="2152781" y="2470484"/>
            <a:ext cx="1267091" cy="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75320" y="2025878"/>
                <a:ext cx="889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20" y="2025878"/>
                <a:ext cx="88942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모서리가 둥근 직사각형 16"/>
          <p:cNvSpPr/>
          <p:nvPr/>
        </p:nvSpPr>
        <p:spPr>
          <a:xfrm>
            <a:off x="6478618" y="3573016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3" idx="3"/>
            <a:endCxn id="17" idx="1"/>
          </p:cNvCxnSpPr>
          <p:nvPr/>
        </p:nvCxnSpPr>
        <p:spPr>
          <a:xfrm>
            <a:off x="4572000" y="2478496"/>
            <a:ext cx="1906618" cy="145456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61552" y="2937520"/>
                <a:ext cx="2117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552" y="2937520"/>
                <a:ext cx="211706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51520" y="3035822"/>
            <a:ext cx="115212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/>
              <p:cNvSpPr/>
              <p:nvPr/>
            </p:nvSpPr>
            <p:spPr>
              <a:xfrm>
                <a:off x="3258132" y="2135231"/>
                <a:ext cx="1728191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" name="타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32" y="2135231"/>
                <a:ext cx="1728191" cy="648072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/>
          <p:cNvSpPr/>
          <p:nvPr/>
        </p:nvSpPr>
        <p:spPr>
          <a:xfrm>
            <a:off x="6664962" y="4282226"/>
            <a:ext cx="115212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6"/>
            <a:endCxn id="23" idx="2"/>
          </p:cNvCxnSpPr>
          <p:nvPr/>
        </p:nvCxnSpPr>
        <p:spPr>
          <a:xfrm>
            <a:off x="4986323" y="2459267"/>
            <a:ext cx="167390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" idx="6"/>
            <a:endCxn id="4" idx="2"/>
          </p:cNvCxnSpPr>
          <p:nvPr/>
        </p:nvCxnSpPr>
        <p:spPr>
          <a:xfrm flipV="1">
            <a:off x="1403648" y="2459267"/>
            <a:ext cx="1854484" cy="1008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" idx="6"/>
            <a:endCxn id="41" idx="2"/>
          </p:cNvCxnSpPr>
          <p:nvPr/>
        </p:nvCxnSpPr>
        <p:spPr>
          <a:xfrm flipV="1">
            <a:off x="1403648" y="3209424"/>
            <a:ext cx="1853532" cy="258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6660232" y="2027219"/>
            <a:ext cx="115212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/>
              <p:cNvSpPr/>
              <p:nvPr/>
            </p:nvSpPr>
            <p:spPr>
              <a:xfrm>
                <a:off x="3257180" y="2885388"/>
                <a:ext cx="1728191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1" name="타원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180" y="2885388"/>
                <a:ext cx="1728191" cy="648072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/>
              <p:cNvSpPr/>
              <p:nvPr/>
            </p:nvSpPr>
            <p:spPr>
              <a:xfrm>
                <a:off x="3257179" y="3671946"/>
                <a:ext cx="1728191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2" name="타원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179" y="3671946"/>
                <a:ext cx="1728191" cy="64807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타원 42"/>
              <p:cNvSpPr/>
              <p:nvPr/>
            </p:nvSpPr>
            <p:spPr>
              <a:xfrm>
                <a:off x="3258132" y="4390238"/>
                <a:ext cx="1728191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3" name="타원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32" y="4390238"/>
                <a:ext cx="1728191" cy="648072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꺾인 연결선 45"/>
          <p:cNvCxnSpPr>
            <a:stCxn id="3" idx="0"/>
            <a:endCxn id="33" idx="2"/>
          </p:cNvCxnSpPr>
          <p:nvPr/>
        </p:nvCxnSpPr>
        <p:spPr>
          <a:xfrm rot="5400000" flipH="1" flipV="1">
            <a:off x="1448038" y="914272"/>
            <a:ext cx="1501096" cy="274200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142359" y="917410"/>
                <a:ext cx="3285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r>
                      <a:rPr lang="en-US" altLang="ko-KR" b="0" i="1" smtClean="0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 smtClean="0"/>
                  <a:t>/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𝑒</m:t>
                    </m:r>
                    <m:r>
                      <a:rPr lang="en-US" altLang="ko-KR" b="0" i="1" dirty="0" smtClean="0">
                        <a:latin typeface="Cambria Math"/>
                      </a:rPr>
                      <m:t>≔0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59" y="917410"/>
                <a:ext cx="328562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/>
          <p:cNvCxnSpPr>
            <a:stCxn id="3" idx="6"/>
            <a:endCxn id="42" idx="2"/>
          </p:cNvCxnSpPr>
          <p:nvPr/>
        </p:nvCxnSpPr>
        <p:spPr>
          <a:xfrm>
            <a:off x="1403648" y="3467870"/>
            <a:ext cx="1853531" cy="52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" idx="6"/>
            <a:endCxn id="43" idx="2"/>
          </p:cNvCxnSpPr>
          <p:nvPr/>
        </p:nvCxnSpPr>
        <p:spPr>
          <a:xfrm>
            <a:off x="1403648" y="3467870"/>
            <a:ext cx="1854484" cy="12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45"/>
          <p:cNvCxnSpPr>
            <a:stCxn id="3" idx="4"/>
            <a:endCxn id="48" idx="2"/>
          </p:cNvCxnSpPr>
          <p:nvPr/>
        </p:nvCxnSpPr>
        <p:spPr>
          <a:xfrm rot="16200000" flipH="1">
            <a:off x="1328427" y="3399075"/>
            <a:ext cx="1734618" cy="273630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24065" y="5589240"/>
                <a:ext cx="3452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r>
                      <a:rPr lang="en-US" altLang="ko-KR" b="0" i="1" smtClean="0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ko-KR" dirty="0" smtClean="0"/>
                  <a:t>/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𝑒</m:t>
                    </m:r>
                    <m:r>
                      <a:rPr lang="en-US" altLang="ko-KR" i="1" dirty="0">
                        <a:latin typeface="Cambria Math"/>
                      </a:rPr>
                      <m:t>≔0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65" y="5589240"/>
                <a:ext cx="34528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/>
          <p:cNvCxnSpPr>
            <a:stCxn id="41" idx="6"/>
            <a:endCxn id="23" idx="2"/>
          </p:cNvCxnSpPr>
          <p:nvPr/>
        </p:nvCxnSpPr>
        <p:spPr>
          <a:xfrm flipV="1">
            <a:off x="4985371" y="2459267"/>
            <a:ext cx="1674861" cy="75015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2" idx="6"/>
            <a:endCxn id="23" idx="2"/>
          </p:cNvCxnSpPr>
          <p:nvPr/>
        </p:nvCxnSpPr>
        <p:spPr>
          <a:xfrm flipV="1">
            <a:off x="4985370" y="2459267"/>
            <a:ext cx="1674862" cy="153671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43" idx="6"/>
            <a:endCxn id="23" idx="2"/>
          </p:cNvCxnSpPr>
          <p:nvPr/>
        </p:nvCxnSpPr>
        <p:spPr>
          <a:xfrm flipV="1">
            <a:off x="4986323" y="2459267"/>
            <a:ext cx="1673909" cy="225500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4" idx="6"/>
            <a:endCxn id="5" idx="2"/>
          </p:cNvCxnSpPr>
          <p:nvPr/>
        </p:nvCxnSpPr>
        <p:spPr>
          <a:xfrm>
            <a:off x="4986323" y="2459267"/>
            <a:ext cx="1678639" cy="225500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41" idx="6"/>
            <a:endCxn id="5" idx="2"/>
          </p:cNvCxnSpPr>
          <p:nvPr/>
        </p:nvCxnSpPr>
        <p:spPr>
          <a:xfrm>
            <a:off x="4985371" y="3209424"/>
            <a:ext cx="1679591" cy="150485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42" idx="6"/>
            <a:endCxn id="5" idx="2"/>
          </p:cNvCxnSpPr>
          <p:nvPr/>
        </p:nvCxnSpPr>
        <p:spPr>
          <a:xfrm>
            <a:off x="4985370" y="3995982"/>
            <a:ext cx="1679592" cy="71829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43" idx="6"/>
            <a:endCxn id="5" idx="2"/>
          </p:cNvCxnSpPr>
          <p:nvPr/>
        </p:nvCxnSpPr>
        <p:spPr>
          <a:xfrm>
            <a:off x="4986323" y="4714274"/>
            <a:ext cx="167863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985370" y="4792089"/>
                <a:ext cx="12446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370" y="4792089"/>
                <a:ext cx="1244662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981448" y="2135231"/>
                <a:ext cx="12446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48" y="2135231"/>
                <a:ext cx="1244662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150472" y="2700722"/>
                <a:ext cx="4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472" y="2700722"/>
                <a:ext cx="41440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직선 화살표 연결선 133"/>
          <p:cNvCxnSpPr>
            <a:stCxn id="4" idx="2"/>
            <a:endCxn id="42" idx="2"/>
          </p:cNvCxnSpPr>
          <p:nvPr/>
        </p:nvCxnSpPr>
        <p:spPr>
          <a:xfrm rot="10800000" flipV="1">
            <a:off x="3257180" y="2459266"/>
            <a:ext cx="953" cy="1536715"/>
          </a:xfrm>
          <a:prstGeom prst="curvedConnector3">
            <a:avLst>
              <a:gd name="adj1" fmla="val 334483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3"/>
          <p:cNvCxnSpPr>
            <a:stCxn id="4" idx="2"/>
            <a:endCxn id="43" idx="2"/>
          </p:cNvCxnSpPr>
          <p:nvPr/>
        </p:nvCxnSpPr>
        <p:spPr>
          <a:xfrm rot="10800000" flipV="1">
            <a:off x="3258132" y="2459266"/>
            <a:ext cx="12700" cy="225500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1575993" y="4529607"/>
                <a:ext cx="1019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993" y="4529607"/>
                <a:ext cx="1019510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/>
              <p:cNvSpPr/>
              <p:nvPr/>
            </p:nvSpPr>
            <p:spPr>
              <a:xfrm>
                <a:off x="3569588" y="1210690"/>
                <a:ext cx="1224260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𝑒</m:t>
                      </m:r>
                      <m:r>
                        <a:rPr lang="en-US" altLang="ko-KR" i="1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타원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588" y="1210690"/>
                <a:ext cx="1224260" cy="648072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꺾인 연결선 45"/>
          <p:cNvCxnSpPr>
            <a:stCxn id="33" idx="6"/>
            <a:endCxn id="23" idx="0"/>
          </p:cNvCxnSpPr>
          <p:nvPr/>
        </p:nvCxnSpPr>
        <p:spPr>
          <a:xfrm>
            <a:off x="4793848" y="1534726"/>
            <a:ext cx="2442448" cy="49249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08104" y="1052736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𝑒</m:t>
                      </m:r>
                      <m:r>
                        <a:rPr lang="en-US" altLang="ko-KR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052736"/>
                <a:ext cx="792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/>
              <p:cNvSpPr/>
              <p:nvPr/>
            </p:nvSpPr>
            <p:spPr>
              <a:xfrm>
                <a:off x="3563888" y="5310500"/>
                <a:ext cx="1224260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𝑒</m:t>
                      </m:r>
                      <m:r>
                        <a:rPr lang="en-US" altLang="ko-KR" i="1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타원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310500"/>
                <a:ext cx="1224260" cy="648072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꺾인 연결선 45"/>
          <p:cNvCxnSpPr>
            <a:stCxn id="48" idx="6"/>
            <a:endCxn id="5" idx="4"/>
          </p:cNvCxnSpPr>
          <p:nvPr/>
        </p:nvCxnSpPr>
        <p:spPr>
          <a:xfrm flipV="1">
            <a:off x="4788148" y="5146322"/>
            <a:ext cx="2452878" cy="48821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60504" y="5579523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𝑒</m:t>
                      </m:r>
                      <m:r>
                        <a:rPr lang="en-US" altLang="ko-KR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04" y="5579523"/>
                <a:ext cx="792088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17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모서리가 둥근 직사각형 2"/>
              <p:cNvSpPr/>
              <p:nvPr/>
            </p:nvSpPr>
            <p:spPr>
              <a:xfrm>
                <a:off x="2110760" y="2338421"/>
                <a:ext cx="4026873" cy="5600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 dirty="0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latin typeface="Cambria Math"/>
                        </a:rPr>
                        <m:t>=</m:t>
                      </m:r>
                      <m:r>
                        <a:rPr lang="en-US" altLang="ko-KR" i="1" dirty="0">
                          <a:latin typeface="Cambria Math"/>
                        </a:rPr>
                        <m:t>1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∧</m:t>
                      </m:r>
                      <m:acc>
                        <m:accPr>
                          <m:chr m:val="̇"/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i="1" dirty="0">
                          <a:latin typeface="Cambria Math"/>
                        </a:rPr>
                        <m:t>=1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∧</m:t>
                      </m:r>
                      <m:acc>
                        <m:accPr>
                          <m:chr m:val="̇"/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ko-KR" i="1" dirty="0">
                          <a:latin typeface="Cambria Math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−</m:t>
                      </m:r>
                      <m:r>
                        <a:rPr lang="en-US" altLang="ko-KR" i="1" dirty="0">
                          <a:latin typeface="Cambria Math"/>
                        </a:rPr>
                        <m:t>1∧</m:t>
                      </m:r>
                      <m:acc>
                        <m:accPr>
                          <m:chr m:val="̇"/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altLang="ko-KR" i="1" dirty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모서리가 둥근 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60" y="2338421"/>
                <a:ext cx="4026873" cy="560063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모서리가 둥근 직사각형 3"/>
          <p:cNvSpPr/>
          <p:nvPr/>
        </p:nvSpPr>
        <p:spPr>
          <a:xfrm>
            <a:off x="7596336" y="143319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4" idx="1"/>
          </p:cNvCxnSpPr>
          <p:nvPr/>
        </p:nvCxnSpPr>
        <p:spPr>
          <a:xfrm flipV="1">
            <a:off x="6137633" y="1793234"/>
            <a:ext cx="1458703" cy="8252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28358" y="1770668"/>
                <a:ext cx="2117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≤10∧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≤10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358" y="1770668"/>
                <a:ext cx="211706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323528" y="2338421"/>
            <a:ext cx="1152128" cy="518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3"/>
            <a:endCxn id="3" idx="1"/>
          </p:cNvCxnSpPr>
          <p:nvPr/>
        </p:nvCxnSpPr>
        <p:spPr>
          <a:xfrm>
            <a:off x="1475656" y="2597655"/>
            <a:ext cx="635104" cy="20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98127" y="2085795"/>
            <a:ext cx="35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96336" y="3206785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3" idx="3"/>
            <a:endCxn id="10" idx="1"/>
          </p:cNvCxnSpPr>
          <p:nvPr/>
        </p:nvCxnSpPr>
        <p:spPr>
          <a:xfrm>
            <a:off x="6137633" y="2618453"/>
            <a:ext cx="1458703" cy="94837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79270" y="3244334"/>
                <a:ext cx="2117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≤10∧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≤10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270" y="3244334"/>
                <a:ext cx="211706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89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Negation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∧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∧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¬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∧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∧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¬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∧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dirty="0" smtClean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¬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)∨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en-US" altLang="ko-KR" sz="20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  <m:r>
                      <a:rPr lang="en-US" altLang="ko-KR" sz="2000" i="1">
                        <a:latin typeface="Cambria Math"/>
                      </a:rPr>
                      <m:t>∧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(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)∨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→(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)∨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  <m:r>
                      <a:rPr lang="en-US" altLang="ko-KR" sz="2000" i="1">
                        <a:latin typeface="Cambria Math"/>
                      </a:rPr>
                      <m:t>∧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)∨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/>
                          </a:rPr>
                          <m:t>∧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∨</m:t>
                    </m:r>
                  </m:oMath>
                </a14:m>
                <a:endParaRPr lang="en-US" altLang="ko-KR" sz="2000" dirty="0" smtClean="0"/>
              </a:p>
              <a:p>
                <a:endParaRPr lang="en-US" altLang="ko-KR" sz="2000" dirty="0" smtClean="0"/>
              </a:p>
              <a:p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8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223963"/>
            <a:ext cx="72390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5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Translation Diagram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87289" y="201034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3" idx="2"/>
          </p:cNvCxnSpPr>
          <p:nvPr/>
        </p:nvCxnSpPr>
        <p:spPr>
          <a:xfrm flipH="1">
            <a:off x="3863353" y="2370384"/>
            <a:ext cx="576064" cy="360040"/>
          </a:xfrm>
          <a:prstGeom prst="curvedConnector4">
            <a:avLst>
              <a:gd name="adj1" fmla="val -39683"/>
              <a:gd name="adj2" fmla="val 210277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27784" y="4005064"/>
                <a:ext cx="1330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𝐶</m:t>
                      </m:r>
                      <m:r>
                        <a:rPr lang="en-US" altLang="ko-KR" i="1">
                          <a:latin typeface="Cambria Math"/>
                        </a:rPr>
                        <m:t>∧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005064"/>
                <a:ext cx="133096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1000653" y="201034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3" idx="1"/>
          </p:cNvCxnSpPr>
          <p:nvPr/>
        </p:nvCxnSpPr>
        <p:spPr>
          <a:xfrm>
            <a:off x="2152781" y="2370384"/>
            <a:ext cx="11345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75320" y="1925778"/>
                <a:ext cx="889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20" y="1925778"/>
                <a:ext cx="88942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/>
          <p:cNvSpPr/>
          <p:nvPr/>
        </p:nvSpPr>
        <p:spPr>
          <a:xfrm>
            <a:off x="971600" y="3717032"/>
            <a:ext cx="115212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6228184" y="3068960"/>
                <a:ext cx="1152128" cy="8640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≥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068960"/>
                <a:ext cx="1152128" cy="864096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13" idx="5"/>
            <a:endCxn id="19" idx="7"/>
          </p:cNvCxnSpPr>
          <p:nvPr/>
        </p:nvCxnSpPr>
        <p:spPr>
          <a:xfrm>
            <a:off x="7211587" y="3806512"/>
            <a:ext cx="72008" cy="20532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84168" y="4653136"/>
                <a:ext cx="887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653136"/>
                <a:ext cx="88751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6300192" y="5733256"/>
                <a:ext cx="1152128" cy="8640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≤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5733256"/>
                <a:ext cx="1152128" cy="864096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>
            <a:stCxn id="19" idx="1"/>
            <a:endCxn id="13" idx="3"/>
          </p:cNvCxnSpPr>
          <p:nvPr/>
        </p:nvCxnSpPr>
        <p:spPr>
          <a:xfrm flipH="1" flipV="1">
            <a:off x="6396909" y="3806512"/>
            <a:ext cx="72008" cy="20532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04248" y="4653136"/>
                <a:ext cx="1028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653136"/>
                <a:ext cx="102817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>
            <a:stCxn id="12" idx="6"/>
            <a:endCxn id="35" idx="2"/>
          </p:cNvCxnSpPr>
          <p:nvPr/>
        </p:nvCxnSpPr>
        <p:spPr>
          <a:xfrm>
            <a:off x="2123728" y="4149080"/>
            <a:ext cx="194421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6"/>
            <a:endCxn id="19" idx="2"/>
          </p:cNvCxnSpPr>
          <p:nvPr/>
        </p:nvCxnSpPr>
        <p:spPr>
          <a:xfrm>
            <a:off x="2123728" y="4149080"/>
            <a:ext cx="417646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71800" y="3356992"/>
                <a:ext cx="1330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  <m:r>
                        <a:rPr lang="en-US" altLang="ko-KR" b="0" i="1" smtClean="0">
                          <a:latin typeface="Cambria Math"/>
                        </a:rPr>
                        <m:t>∧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&gt;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356992"/>
                <a:ext cx="133096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27784" y="4941168"/>
                <a:ext cx="1330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  <m:r>
                        <a:rPr lang="en-US" altLang="ko-KR" b="0" i="1" smtClean="0">
                          <a:latin typeface="Cambria Math"/>
                        </a:rPr>
                        <m:t>&amp;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&lt;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941168"/>
                <a:ext cx="133096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/>
              <p:cNvSpPr/>
              <p:nvPr/>
            </p:nvSpPr>
            <p:spPr>
              <a:xfrm>
                <a:off x="4067944" y="4149080"/>
                <a:ext cx="1224260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𝑒</m:t>
                      </m:r>
                      <m:r>
                        <a:rPr lang="en-US" altLang="ko-KR" i="1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타원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149080"/>
                <a:ext cx="1224260" cy="648072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/>
          <p:cNvCxnSpPr>
            <a:stCxn id="12" idx="6"/>
            <a:endCxn id="13" idx="2"/>
          </p:cNvCxnSpPr>
          <p:nvPr/>
        </p:nvCxnSpPr>
        <p:spPr>
          <a:xfrm flipV="1">
            <a:off x="2123728" y="3501008"/>
            <a:ext cx="410445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5" idx="6"/>
            <a:endCxn id="13" idx="3"/>
          </p:cNvCxnSpPr>
          <p:nvPr/>
        </p:nvCxnSpPr>
        <p:spPr>
          <a:xfrm flipV="1">
            <a:off x="5292204" y="3806512"/>
            <a:ext cx="1104705" cy="666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5" idx="6"/>
            <a:endCxn id="19" idx="1"/>
          </p:cNvCxnSpPr>
          <p:nvPr/>
        </p:nvCxnSpPr>
        <p:spPr>
          <a:xfrm>
            <a:off x="5292204" y="4473116"/>
            <a:ext cx="1176713" cy="1386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148064" y="3789040"/>
                <a:ext cx="887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789040"/>
                <a:ext cx="88751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76056" y="4941168"/>
                <a:ext cx="887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941168"/>
                <a:ext cx="88751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716016" y="2780928"/>
                <a:ext cx="887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780928"/>
                <a:ext cx="887513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6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Translation Diagram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87289" y="201034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4"/>
          <p:cNvCxnSpPr>
            <a:stCxn id="3" idx="3"/>
            <a:endCxn id="3" idx="2"/>
          </p:cNvCxnSpPr>
          <p:nvPr/>
        </p:nvCxnSpPr>
        <p:spPr>
          <a:xfrm flipH="1">
            <a:off x="3863353" y="2370384"/>
            <a:ext cx="576064" cy="360040"/>
          </a:xfrm>
          <a:prstGeom prst="curvedConnector4">
            <a:avLst>
              <a:gd name="adj1" fmla="val -39683"/>
              <a:gd name="adj2" fmla="val 210277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16016" y="2407258"/>
                <a:ext cx="14784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 smtClean="0"/>
                  <a:t>/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𝑎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≔0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407258"/>
                <a:ext cx="1478470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/>
          <p:cNvSpPr/>
          <p:nvPr/>
        </p:nvSpPr>
        <p:spPr>
          <a:xfrm>
            <a:off x="1000653" y="201034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3"/>
            <a:endCxn id="3" idx="1"/>
          </p:cNvCxnSpPr>
          <p:nvPr/>
        </p:nvCxnSpPr>
        <p:spPr>
          <a:xfrm>
            <a:off x="2152781" y="2370384"/>
            <a:ext cx="11345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5320" y="1925778"/>
                <a:ext cx="889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20" y="1925778"/>
                <a:ext cx="88942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/>
          <p:cNvSpPr/>
          <p:nvPr/>
        </p:nvSpPr>
        <p:spPr>
          <a:xfrm>
            <a:off x="988096" y="3555178"/>
            <a:ext cx="115212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4572000" y="3573016"/>
                <a:ext cx="1152128" cy="8640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≥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573016"/>
                <a:ext cx="1152128" cy="864096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>
            <a:stCxn id="9" idx="6"/>
            <a:endCxn id="10" idx="2"/>
          </p:cNvCxnSpPr>
          <p:nvPr/>
        </p:nvCxnSpPr>
        <p:spPr>
          <a:xfrm>
            <a:off x="2140224" y="3987226"/>
            <a:ext cx="2431776" cy="17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15021" y="3540354"/>
                <a:ext cx="1330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21" y="3540354"/>
                <a:ext cx="133096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4"/>
          <p:cNvCxnSpPr>
            <a:stCxn id="10" idx="6"/>
            <a:endCxn id="10" idx="4"/>
          </p:cNvCxnSpPr>
          <p:nvPr/>
        </p:nvCxnSpPr>
        <p:spPr>
          <a:xfrm flipH="1">
            <a:off x="5148064" y="4005064"/>
            <a:ext cx="576064" cy="432048"/>
          </a:xfrm>
          <a:prstGeom prst="curvedConnector4">
            <a:avLst>
              <a:gd name="adj1" fmla="val -39683"/>
              <a:gd name="adj2" fmla="val 152911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5"/>
            <a:endCxn id="17" idx="2"/>
          </p:cNvCxnSpPr>
          <p:nvPr/>
        </p:nvCxnSpPr>
        <p:spPr>
          <a:xfrm>
            <a:off x="1971499" y="4292730"/>
            <a:ext cx="872309" cy="1260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1680" y="4725144"/>
                <a:ext cx="1330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  <m:r>
                        <a:rPr lang="en-US" altLang="ko-KR" b="0" i="1" smtClean="0">
                          <a:latin typeface="Cambria Math"/>
                        </a:rPr>
                        <m:t> &amp; </m:t>
                      </m:r>
                      <m:r>
                        <a:rPr lang="en-US" altLang="ko-KR" i="1">
                          <a:latin typeface="Cambria Math"/>
                        </a:rPr>
                        <m:t>𝑎</m:t>
                      </m:r>
                      <m:r>
                        <a:rPr lang="en-US" altLang="ko-KR" i="1">
                          <a:latin typeface="Cambria Math"/>
                        </a:rPr>
                        <m:t>≤</m:t>
                      </m:r>
                      <m:r>
                        <a:rPr lang="en-US" altLang="ko-KR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725144"/>
                <a:ext cx="133096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68144" y="4149080"/>
                <a:ext cx="14784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 smtClean="0"/>
                  <a:t>/</a:t>
                </a:r>
                <a:br>
                  <a:rPr lang="en-US" altLang="ko-KR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𝑎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≔0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149080"/>
                <a:ext cx="1478470" cy="646331"/>
              </a:xfrm>
              <a:prstGeom prst="rect">
                <a:avLst/>
              </a:prstGeom>
              <a:blipFill rotWithShape="1">
                <a:blip r:embed="rId7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/>
              <p:cNvSpPr/>
              <p:nvPr/>
            </p:nvSpPr>
            <p:spPr>
              <a:xfrm>
                <a:off x="2843808" y="5229200"/>
                <a:ext cx="1224260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𝑒</m:t>
                      </m:r>
                      <m:r>
                        <a:rPr lang="en-US" altLang="ko-KR" i="1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229200"/>
                <a:ext cx="1224260" cy="648072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>
            <a:stCxn id="17" idx="6"/>
            <a:endCxn id="10" idx="4"/>
          </p:cNvCxnSpPr>
          <p:nvPr/>
        </p:nvCxnSpPr>
        <p:spPr>
          <a:xfrm flipV="1">
            <a:off x="4068068" y="4437112"/>
            <a:ext cx="1079996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16016" y="5013176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𝑎</m:t>
                    </m:r>
                    <m:r>
                      <a:rPr lang="en-US" altLang="ko-KR" i="1" dirty="0">
                        <a:latin typeface="Cambria Math"/>
                      </a:rPr>
                      <m:t>≔0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013176"/>
                <a:ext cx="88280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25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1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허용하는 </a:t>
            </a:r>
            <a:r>
              <a:rPr lang="en-US" altLang="ko-KR" dirty="0" smtClean="0"/>
              <a:t>Hybrid Automata </a:t>
            </a:r>
            <a:r>
              <a:rPr lang="ko-KR" altLang="en-US" dirty="0" smtClean="0"/>
              <a:t>형태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343140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PHAVer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SpaceEx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a’+b</a:t>
                      </a:r>
                      <a:r>
                        <a:rPr lang="en-US" altLang="ko-KR" dirty="0" smtClean="0"/>
                        <a:t>’&gt;=3 </a:t>
                      </a:r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a’==1  </a:t>
                      </a:r>
                      <a:r>
                        <a:rPr lang="ko-KR" altLang="en-US" dirty="0" smtClean="0"/>
                        <a:t>형태만 가능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a=a’</a:t>
                      </a:r>
                      <a:r>
                        <a:rPr lang="ko-KR" altLang="en-US" dirty="0" smtClean="0"/>
                        <a:t>불가능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a’==a </a:t>
                      </a:r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Urgent flag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불가능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불가능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복잡한 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불가능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32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Discrete Input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Assign</a:t>
            </a:r>
            <a:r>
              <a:rPr lang="ko-KR" altLang="en-US" dirty="0" smtClean="0"/>
              <a:t>되는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의 범위를 제한</a:t>
            </a:r>
            <a:endParaRPr lang="en-US" altLang="ko-KR" dirty="0" smtClean="0"/>
          </a:p>
          <a:p>
            <a:r>
              <a:rPr lang="ko-KR" altLang="en-US" dirty="0" smtClean="0"/>
              <a:t>입력 받는 즉시 실행 가능</a:t>
            </a:r>
            <a:endParaRPr lang="en-US" altLang="ko-KR" dirty="0" smtClean="0"/>
          </a:p>
          <a:p>
            <a:r>
              <a:rPr lang="ko-KR" altLang="en-US" dirty="0" smtClean="0"/>
              <a:t>위 두 조건이 필요 없으면 </a:t>
            </a:r>
            <a:r>
              <a:rPr lang="en-US" altLang="ko-KR" dirty="0" smtClean="0"/>
              <a:t>input automaton</a:t>
            </a:r>
            <a:r>
              <a:rPr lang="ko-KR" altLang="en-US" dirty="0" smtClean="0"/>
              <a:t>은 필요 없음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56" y="3861048"/>
            <a:ext cx="3343545" cy="234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7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Continuous Input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inflow</a:t>
            </a:r>
            <a:r>
              <a:rPr lang="ko-KR" altLang="en-US" dirty="0" smtClean="0"/>
              <a:t>라는 변수의 값의 범위만 지정</a:t>
            </a:r>
            <a:r>
              <a:rPr lang="en-US" altLang="ko-KR" dirty="0" smtClean="0"/>
              <a:t>(Controlled)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4034623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151875"/>
            <a:ext cx="5225314" cy="183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0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연구정리</a:t>
            </a:r>
            <a:r>
              <a:rPr lang="en-US" altLang="ko-KR" dirty="0" smtClean="0"/>
              <a:t>-Continuous Change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Continuous variable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controlled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uncontrolled</a:t>
            </a:r>
            <a:r>
              <a:rPr lang="ko-KR" altLang="en-US" dirty="0" smtClean="0"/>
              <a:t>의 차이가 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Controlled : </a:t>
            </a:r>
            <a:r>
              <a:rPr lang="ko-KR" altLang="en-US" dirty="0" smtClean="0"/>
              <a:t>값이 변하지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Uncontrolled : </a:t>
            </a:r>
            <a:r>
              <a:rPr lang="ko-KR" altLang="en-US" dirty="0" smtClean="0"/>
              <a:t>값이 변함</a:t>
            </a:r>
            <a:endParaRPr lang="en-US" altLang="ko-KR" dirty="0" smtClean="0"/>
          </a:p>
          <a:p>
            <a:r>
              <a:rPr lang="en-US" altLang="ko-KR" dirty="0" smtClean="0"/>
              <a:t>Parallel composition</a:t>
            </a:r>
            <a:r>
              <a:rPr lang="ko-KR" altLang="en-US" dirty="0" smtClean="0"/>
              <a:t>에서 조사할 필요 있음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en-US" altLang="ko-KR" dirty="0" smtClean="0"/>
              <a:t>location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flow</a:t>
            </a:r>
            <a:r>
              <a:rPr lang="ko-KR" altLang="en-US" dirty="0" smtClean="0"/>
              <a:t>를 써주는 것이 좋음</a:t>
            </a:r>
            <a:endParaRPr lang="en-US" altLang="ko-KR" dirty="0" smtClean="0"/>
          </a:p>
          <a:p>
            <a:r>
              <a:rPr lang="en-US" altLang="ko-KR" dirty="0" err="1" smtClean="0"/>
              <a:t>Asap</a:t>
            </a:r>
            <a:r>
              <a:rPr lang="ko-KR" altLang="en-US" dirty="0" smtClean="0"/>
              <a:t>를 사용하지 않음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8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연구정리 </a:t>
            </a:r>
            <a:r>
              <a:rPr lang="en-US" altLang="ko-KR" dirty="0" smtClean="0"/>
              <a:t>– Discrete Change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Discrete change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Flow</a:t>
            </a:r>
            <a:r>
              <a:rPr lang="ko-KR" altLang="en-US" dirty="0" smtClean="0"/>
              <a:t>를 써주지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아무 입력이나 수시에 들어올 수 있음</a:t>
            </a:r>
            <a:endParaRPr lang="en-US" altLang="ko-KR" dirty="0" smtClean="0"/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Flow</a:t>
            </a:r>
            <a:r>
              <a:rPr lang="ko-KR" altLang="en-US" dirty="0" smtClean="0"/>
              <a:t>를 써주려면</a:t>
            </a:r>
            <a:r>
              <a:rPr lang="en-US" altLang="ko-KR" dirty="0" smtClean="0"/>
              <a:t>, 0</a:t>
            </a:r>
            <a:r>
              <a:rPr lang="ko-KR" altLang="en-US" dirty="0" smtClean="0"/>
              <a:t>로 설정 하는 것이 좋음</a:t>
            </a:r>
            <a:endParaRPr lang="en-US" altLang="ko-KR" dirty="0" smtClean="0"/>
          </a:p>
          <a:p>
            <a:r>
              <a:rPr lang="en-US" altLang="ko-KR" dirty="0" smtClean="0"/>
              <a:t>Discrete Automata</a:t>
            </a:r>
            <a:r>
              <a:rPr lang="ko-KR" altLang="en-US" dirty="0" smtClean="0"/>
              <a:t>가 필요 없어 보임</a:t>
            </a:r>
            <a:endParaRPr lang="en-US" altLang="ko-KR" dirty="0" smtClean="0"/>
          </a:p>
          <a:p>
            <a:r>
              <a:rPr lang="en-US" altLang="ko-KR" dirty="0" smtClean="0"/>
              <a:t>Uncontrolled, Controlled</a:t>
            </a:r>
            <a:r>
              <a:rPr lang="ko-KR" altLang="en-US" dirty="0" smtClean="0"/>
              <a:t>의 차이가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73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SPaceEx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Using Automata Network </a:t>
                </a:r>
              </a:p>
              <a:p>
                <a:r>
                  <a:rPr lang="en-US" altLang="ko-KR" dirty="0" smtClean="0"/>
                  <a:t>Flow of a location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altLang="ko-KR" i="1" smtClean="0">
                            <a:latin typeface="Cambria Math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𝐴𝑥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𝐵𝑢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u is set of nondeterministic inputs</a:t>
                </a:r>
              </a:p>
              <a:p>
                <a:r>
                  <a:rPr lang="en-US" altLang="ko-KR" dirty="0" smtClean="0"/>
                  <a:t>An assignment of 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≔</m:t>
                    </m:r>
                    <m:r>
                      <a:rPr lang="en-US" altLang="ko-KR" b="0" i="1" smtClean="0">
                        <a:latin typeface="Cambria Math"/>
                      </a:rPr>
                      <m:t>𝐴𝑥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𝐵𝑢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u is set of nondeterministic inputs that is constrained only by the invariant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 b="-20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67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PHAVer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𝐴𝑥</m:t>
                    </m:r>
                    <m:r>
                      <a:rPr lang="en-US" altLang="ko-KR" i="1" dirty="0" smtClean="0">
                        <a:latin typeface="Cambria Math"/>
                      </a:rPr>
                      <m:t>’≤</m:t>
                    </m:r>
                    <m:r>
                      <a:rPr lang="en-US" altLang="ko-KR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Assignment form : x is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next value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52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 component -&gt; hybrid automaton</a:t>
            </a:r>
          </a:p>
          <a:p>
            <a:r>
              <a:rPr lang="en-US" altLang="ko-KR" dirty="0" smtClean="0"/>
              <a:t>Network component -&gt; parallel composition of its subcomponent</a:t>
            </a:r>
          </a:p>
          <a:p>
            <a:r>
              <a:rPr lang="en-US" altLang="ko-KR" dirty="0" smtClean="0"/>
              <a:t>Binding two or more variable to the same variable in a network component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89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Recommends time invariant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Pick a time point T</a:t>
            </a:r>
          </a:p>
          <a:p>
            <a:r>
              <a:rPr lang="en-US" altLang="ko-KR" dirty="0" smtClean="0"/>
              <a:t>monitor automaton d</a:t>
            </a:r>
          </a:p>
          <a:p>
            <a:r>
              <a:rPr lang="en-US" altLang="ko-KR" dirty="0" smtClean="0"/>
              <a:t>flow d=1 and invariant d&lt;=t</a:t>
            </a:r>
          </a:p>
          <a:p>
            <a:r>
              <a:rPr lang="en-US" altLang="ko-KR" dirty="0" smtClean="0"/>
              <a:t>monitor and verify from the initial state d=0 the state d=T is reachable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0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시 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flow</a:t>
            </a:r>
            <a:r>
              <a:rPr lang="ko-KR" altLang="en-US" dirty="0" smtClean="0"/>
              <a:t>가 지정되지 않으면 </a:t>
            </a:r>
            <a:r>
              <a:rPr lang="en-US" altLang="ko-KR" dirty="0" smtClean="0"/>
              <a:t>variable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nondeterministic</a:t>
            </a:r>
            <a:r>
              <a:rPr lang="ko-KR" altLang="en-US" dirty="0" smtClean="0"/>
              <a:t>하게 결정됨</a:t>
            </a:r>
            <a:endParaRPr lang="en-US" altLang="ko-KR" dirty="0" smtClean="0"/>
          </a:p>
          <a:p>
            <a:r>
              <a:rPr lang="en-US" altLang="ko-KR" dirty="0" smtClean="0"/>
              <a:t>uncontrolled  variable</a:t>
            </a:r>
          </a:p>
          <a:p>
            <a:pPr lvl="1"/>
            <a:r>
              <a:rPr lang="en-US" altLang="ko-KR" dirty="0" smtClean="0"/>
              <a:t>mapped to input variable</a:t>
            </a:r>
          </a:p>
          <a:p>
            <a:r>
              <a:rPr lang="en-US" altLang="ko-KR" dirty="0" smtClean="0"/>
              <a:t>controlled variable</a:t>
            </a:r>
          </a:p>
          <a:p>
            <a:pPr lvl="1"/>
            <a:r>
              <a:rPr lang="en-US" altLang="ko-KR" dirty="0" smtClean="0"/>
              <a:t>mapped to output variable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9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Compositional </a:t>
            </a:r>
            <a:r>
              <a:rPr lang="ko-KR" altLang="en-US" dirty="0" smtClean="0"/>
              <a:t>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Label</a:t>
            </a:r>
            <a:r>
              <a:rPr lang="ko-KR" altLang="en-US" dirty="0" smtClean="0"/>
              <a:t>을 붙일 경우 </a:t>
            </a:r>
            <a:r>
              <a:rPr lang="en-US" altLang="ko-KR" dirty="0" smtClean="0"/>
              <a:t>local</a:t>
            </a:r>
            <a:r>
              <a:rPr lang="ko-KR" altLang="en-US" dirty="0" smtClean="0"/>
              <a:t>로 설정하면 다른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의 실행과 상관없이 실행 </a:t>
            </a:r>
            <a:r>
              <a:rPr lang="ko-KR" altLang="en-US" dirty="0"/>
              <a:t>될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0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Translation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87289" y="201034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59496" y="201034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4439417" y="2370384"/>
            <a:ext cx="172007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8024" y="1556792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/>
                  <a:t> /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  <m:r>
                      <a:rPr lang="en-US" altLang="ko-KR" i="1">
                        <a:latin typeface="Cambria Math"/>
                      </a:rPr>
                      <m:t>≔0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56792"/>
                <a:ext cx="93610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19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모서리가 둥근 직사각형 19"/>
          <p:cNvSpPr/>
          <p:nvPr/>
        </p:nvSpPr>
        <p:spPr>
          <a:xfrm>
            <a:off x="1000653" y="201034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0" idx="3"/>
            <a:endCxn id="5" idx="1"/>
          </p:cNvCxnSpPr>
          <p:nvPr/>
        </p:nvCxnSpPr>
        <p:spPr>
          <a:xfrm>
            <a:off x="2152781" y="2370384"/>
            <a:ext cx="11345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267744" y="1556792"/>
                <a:ext cx="889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ko-KR" dirty="0"/>
                  <a:t> /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𝑎</m:t>
                    </m:r>
                    <m:r>
                      <a:rPr lang="en-US" altLang="ko-KR" i="1">
                        <a:latin typeface="Cambria Math"/>
                      </a:rPr>
                      <m:t>≔0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556792"/>
                <a:ext cx="889429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5479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/>
          <p:cNvSpPr/>
          <p:nvPr/>
        </p:nvSpPr>
        <p:spPr>
          <a:xfrm>
            <a:off x="1100484" y="3953734"/>
            <a:ext cx="115212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타원 26"/>
              <p:cNvSpPr/>
              <p:nvPr/>
            </p:nvSpPr>
            <p:spPr>
              <a:xfrm>
                <a:off x="3419872" y="3985295"/>
                <a:ext cx="1152128" cy="8640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≥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타원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985295"/>
                <a:ext cx="1152128" cy="864096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/>
          <p:cNvSpPr/>
          <p:nvPr/>
        </p:nvSpPr>
        <p:spPr>
          <a:xfrm>
            <a:off x="6159496" y="3953734"/>
            <a:ext cx="115212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7" idx="6"/>
            <a:endCxn id="28" idx="2"/>
          </p:cNvCxnSpPr>
          <p:nvPr/>
        </p:nvCxnSpPr>
        <p:spPr>
          <a:xfrm flipV="1">
            <a:off x="4572000" y="4385782"/>
            <a:ext cx="1587496" cy="3156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6" idx="0"/>
            <a:endCxn id="22" idx="2"/>
          </p:cNvCxnSpPr>
          <p:nvPr/>
        </p:nvCxnSpPr>
        <p:spPr>
          <a:xfrm rot="5400000" flipH="1" flipV="1">
            <a:off x="2329224" y="2831120"/>
            <a:ext cx="469938" cy="17752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572000" y="3789040"/>
                <a:ext cx="13309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≤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/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b</m:t>
                    </m:r>
                    <m:r>
                      <a:rPr lang="en-US" altLang="ko-KR" i="1">
                        <a:latin typeface="Cambria Math"/>
                      </a:rPr>
                      <m:t>≔0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789040"/>
                <a:ext cx="1330968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367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979712" y="2780928"/>
                <a:ext cx="13309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r>
                      <a:rPr lang="en-US" altLang="ko-KR" b="0" i="1" smtClean="0">
                        <a:latin typeface="Cambria Math"/>
                      </a:rPr>
                      <m:t>&amp;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 smtClean="0"/>
                  <a:t>/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≔0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/>
                        </a:rPr>
                        <m:t>𝑒</m:t>
                      </m:r>
                      <m:r>
                        <a:rPr lang="en-US" altLang="ko-KR" i="1" dirty="0">
                          <a:latin typeface="Cambria Math"/>
                        </a:rPr>
                        <m:t>≔0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780928"/>
                <a:ext cx="1330968" cy="923330"/>
              </a:xfrm>
              <a:prstGeom prst="rect">
                <a:avLst/>
              </a:prstGeom>
              <a:blipFill rotWithShape="1">
                <a:blip r:embed="rId10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/>
          <p:cNvCxnSpPr>
            <a:stCxn id="26" idx="6"/>
            <a:endCxn id="27" idx="2"/>
          </p:cNvCxnSpPr>
          <p:nvPr/>
        </p:nvCxnSpPr>
        <p:spPr>
          <a:xfrm>
            <a:off x="2252612" y="4385782"/>
            <a:ext cx="1167260" cy="31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95736" y="3717032"/>
                <a:ext cx="13309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  <m:r>
                        <a:rPr lang="en-US" altLang="ko-KR" b="0" i="1" smtClean="0">
                          <a:latin typeface="Cambria Math"/>
                        </a:rPr>
                        <m:t>&amp;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&gt;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/>
                  <a:t>/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𝑎</m:t>
                    </m:r>
                    <m:r>
                      <a:rPr lang="en-US" altLang="ko-KR" i="1">
                        <a:latin typeface="Cambria Math"/>
                      </a:rPr>
                      <m:t>≔0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717032"/>
                <a:ext cx="1330968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3653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/>
              <p:cNvSpPr/>
              <p:nvPr/>
            </p:nvSpPr>
            <p:spPr>
              <a:xfrm>
                <a:off x="3451838" y="3051748"/>
                <a:ext cx="1152128" cy="8640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𝑒</m:t>
                      </m:r>
                      <m:r>
                        <a:rPr lang="en-US" altLang="ko-KR" b="0" i="1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타원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38" y="3051748"/>
                <a:ext cx="1152128" cy="864096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34"/>
          <p:cNvCxnSpPr>
            <a:stCxn id="22" idx="6"/>
            <a:endCxn id="28" idx="0"/>
          </p:cNvCxnSpPr>
          <p:nvPr/>
        </p:nvCxnSpPr>
        <p:spPr>
          <a:xfrm>
            <a:off x="4603966" y="3483796"/>
            <a:ext cx="2131594" cy="4699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88024" y="2924944"/>
                <a:ext cx="13309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  <m:r>
                        <a:rPr lang="en-US" altLang="ko-KR" b="0" i="1" smtClean="0">
                          <a:latin typeface="Cambria Math"/>
                        </a:rPr>
                        <m:t>&amp;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≤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/>
                  <a:t>/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𝑏</m:t>
                    </m:r>
                    <m:r>
                      <a:rPr lang="en-US" altLang="ko-KR" i="1">
                        <a:latin typeface="Cambria Math"/>
                      </a:rPr>
                      <m:t>≔0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924944"/>
                <a:ext cx="1330968" cy="646331"/>
              </a:xfrm>
              <a:prstGeom prst="rect">
                <a:avLst/>
              </a:prstGeom>
              <a:blipFill rotWithShape="1">
                <a:blip r:embed="rId13"/>
                <a:stretch>
                  <a:fillRect l="-3653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9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8536</TotalTime>
  <Words>1410</Words>
  <Application>Microsoft Office PowerPoint</Application>
  <PresentationFormat>화면 슬라이드 쇼(4:3)</PresentationFormat>
  <Paragraphs>187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Verification of ECML Using SPaceEx</vt:lpstr>
      <vt:lpstr>허용하는 Hybrid Automata 형태</vt:lpstr>
      <vt:lpstr>SPaceEx 입력</vt:lpstr>
      <vt:lpstr>PHAVer 입력</vt:lpstr>
      <vt:lpstr>Network</vt:lpstr>
      <vt:lpstr>Recommends time invariant</vt:lpstr>
      <vt:lpstr>입력 시 주의점</vt:lpstr>
      <vt:lpstr>Compositional 주의점</vt:lpstr>
      <vt:lpstr>State Translation</vt:lpstr>
      <vt:lpstr>State Translation</vt:lpstr>
      <vt:lpstr>State Translation</vt:lpstr>
      <vt:lpstr>State Translation</vt:lpstr>
      <vt:lpstr>PowerPoint 프레젠테이션</vt:lpstr>
      <vt:lpstr>PowerPoint 프레젠테이션</vt:lpstr>
      <vt:lpstr>Example</vt:lpstr>
      <vt:lpstr>Negation Process</vt:lpstr>
      <vt:lpstr>Example</vt:lpstr>
      <vt:lpstr>Translation Diagram</vt:lpstr>
      <vt:lpstr>Translation Diagram</vt:lpstr>
      <vt:lpstr>Discrete Input</vt:lpstr>
      <vt:lpstr>Continuous Input</vt:lpstr>
      <vt:lpstr>연구정리-Continuous Change</vt:lpstr>
      <vt:lpstr>연구정리 – Discrete Change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SPaceEx VS PHAVer</dc:title>
  <dc:creator>Microsoft Corporation</dc:creator>
  <cp:lastModifiedBy>Jaeyeon</cp:lastModifiedBy>
  <cp:revision>70</cp:revision>
  <dcterms:created xsi:type="dcterms:W3CDTF">2006-10-05T04:04:58Z</dcterms:created>
  <dcterms:modified xsi:type="dcterms:W3CDTF">2012-08-20T00:58:23Z</dcterms:modified>
</cp:coreProperties>
</file>