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59" r:id="rId10"/>
    <p:sldId id="258" r:id="rId11"/>
    <p:sldId id="260" r:id="rId12"/>
    <p:sldId id="272" r:id="rId13"/>
    <p:sldId id="273" r:id="rId14"/>
    <p:sldId id="274" r:id="rId15"/>
    <p:sldId id="262" r:id="rId16"/>
    <p:sldId id="275" r:id="rId17"/>
    <p:sldId id="276" r:id="rId18"/>
    <p:sldId id="265" r:id="rId19"/>
    <p:sldId id="266" r:id="rId20"/>
    <p:sldId id="267" r:id="rId21"/>
    <p:sldId id="269" r:id="rId22"/>
    <p:sldId id="270" r:id="rId23"/>
    <p:sldId id="271" r:id="rId24"/>
    <p:sldId id="263" r:id="rId25"/>
    <p:sldId id="264" r:id="rId2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18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37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55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74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5932" algn="l" defTabSz="457187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118" algn="l" defTabSz="457187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304" algn="l" defTabSz="457187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490" algn="l" defTabSz="457187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7" autoAdjust="0"/>
    <p:restoredTop sz="90885" autoAdjust="0"/>
  </p:normalViewPr>
  <p:slideViewPr>
    <p:cSldViewPr>
      <p:cViewPr varScale="1">
        <p:scale>
          <a:sx n="49" d="100"/>
          <a:sy n="49" d="100"/>
        </p:scale>
        <p:origin x="-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0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F28BC8-0B29-934A-9068-13729BCD3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18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3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55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74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5932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8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0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10C61-0A1F-0F48-934A-C8E995AE0C7B}" type="slidenum">
              <a:rPr lang="en-US"/>
              <a:pPr/>
              <a:t>15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Longer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Clyther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FA5A4-E9DA-6F4C-A1B3-C9BFD87DFC1A}" type="slidenum">
              <a:rPr lang="en-US"/>
              <a:pPr/>
              <a:t>16</a:t>
            </a:fld>
            <a:endParaRPr lang="en-US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Longer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Clyther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FA5A4-E9DA-6F4C-A1B3-C9BFD87DFC1A}" type="slidenum">
              <a:rPr lang="en-US"/>
              <a:pPr/>
              <a:t>17</a:t>
            </a:fld>
            <a:endParaRPr lang="en-US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Longer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Clyther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B391D-A1A7-3E4F-AFDF-977B072F4B90}" type="slidenum">
              <a:rPr lang="en-US"/>
              <a:pPr/>
              <a:t>18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Plot data created in OpenCL demo.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73225-A267-B84B-80B6-DC5DCEDFA4F2}" type="slidenum">
              <a:rPr lang="en-US"/>
              <a:pPr/>
              <a:t>19</a:t>
            </a:fld>
            <a:endParaRPr lang="en-US"/>
          </a:p>
        </p:txBody>
      </p:sp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333333"/>
                </a:solidFill>
                <a:latin typeface="Arial" charset="0"/>
              </a:rPr>
              <a:t>Give me lots of money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E875E-CD17-2C42-A0C9-F1CCE743B044}" type="slidenum">
              <a:rPr lang="en-US"/>
              <a:pPr/>
              <a:t>20</a:t>
            </a:fld>
            <a:endParaRPr lang="en-US"/>
          </a:p>
        </p:txBody>
      </p:sp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333333"/>
                </a:solidFill>
                <a:latin typeface="Arial" charset="0"/>
              </a:rPr>
              <a:t>Need to create timeline? budget?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53412-9A7A-BC4B-A87A-BAE485DDE475}" type="slidenum">
              <a:rPr lang="en-US"/>
              <a:pPr/>
              <a:t>23</a:t>
            </a:fld>
            <a:endParaRPr lang="en-US"/>
          </a:p>
        </p:txBody>
      </p:sp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Short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Ipython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python syntax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numpy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8225F-83B9-9A47-8931-77E90E4BEBE6}" type="slidenum">
              <a:rPr lang="en-US"/>
              <a:pPr/>
              <a:t>24</a:t>
            </a:fld>
            <a:endParaRPr lang="en-US"/>
          </a:p>
        </p:txBody>
      </p:sp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Longer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Clyther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FA5A4-E9DA-6F4C-A1B3-C9BFD87DFC1A}" type="slidenum">
              <a:rPr lang="en-US"/>
              <a:pPr/>
              <a:t>25</a:t>
            </a:fld>
            <a:endParaRPr lang="en-US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Arial" charset="0"/>
              </a:rPr>
              <a:t>Longer demo of </a:t>
            </a:r>
            <a:r>
              <a:rPr lang="en-US" sz="1600" dirty="0" err="1">
                <a:solidFill>
                  <a:srgbClr val="333333"/>
                </a:solidFill>
                <a:latin typeface="Arial" charset="0"/>
              </a:rPr>
              <a:t>Clyther</a:t>
            </a:r>
            <a:r>
              <a:rPr lang="en-US" sz="1600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/>
            </a:lvl1pPr>
            <a:lvl2pPr marL="507995" indent="0" algn="ctr">
              <a:buNone/>
              <a:defRPr/>
            </a:lvl2pPr>
            <a:lvl3pPr marL="1015990" indent="0" algn="ctr">
              <a:buNone/>
              <a:defRPr/>
            </a:lvl3pPr>
            <a:lvl4pPr marL="1523985" indent="0" algn="ctr">
              <a:buNone/>
              <a:defRPr/>
            </a:lvl4pPr>
            <a:lvl5pPr marL="2031980" indent="0" algn="ctr">
              <a:buNone/>
              <a:defRPr/>
            </a:lvl5pPr>
            <a:lvl6pPr marL="2539975" indent="0" algn="ctr">
              <a:buNone/>
              <a:defRPr/>
            </a:lvl6pPr>
            <a:lvl7pPr marL="3047970" indent="0" algn="ctr">
              <a:buNone/>
              <a:defRPr/>
            </a:lvl7pPr>
            <a:lvl8pPr marL="3555964" indent="0" algn="ctr">
              <a:buNone/>
              <a:defRPr/>
            </a:lvl8pPr>
            <a:lvl9pPr marL="4063959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DD8318-AF12-7D4C-893E-E9FE4894F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D22CC7-E784-8349-B9F1-1B88E391F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194" y="169334"/>
            <a:ext cx="2271889" cy="65951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1" y="169334"/>
            <a:ext cx="6649861" cy="659518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5C788C-6E47-F344-B13B-73F9C538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169334"/>
            <a:ext cx="8627181" cy="126118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762000" y="6942667"/>
            <a:ext cx="2107848" cy="49918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71334" y="6942667"/>
            <a:ext cx="3208514" cy="49918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874000" y="7112001"/>
            <a:ext cx="2107848" cy="499181"/>
          </a:xfrm>
        </p:spPr>
        <p:txBody>
          <a:bodyPr/>
          <a:lstStyle>
            <a:lvl1pPr>
              <a:defRPr/>
            </a:lvl1pPr>
          </a:lstStyle>
          <a:p>
            <a:fld id="{FDF16D50-0EF2-134B-8EF1-09A06E2AB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169334"/>
            <a:ext cx="8627181" cy="126118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7903" y="2201334"/>
            <a:ext cx="8627180" cy="4563181"/>
          </a:xfrm>
        </p:spPr>
        <p:txBody>
          <a:bodyPr/>
          <a:lstStyle/>
          <a:p>
            <a:r>
              <a:rPr lang="en-CA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62000" y="6942667"/>
            <a:ext cx="2107848" cy="49918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71334" y="6942667"/>
            <a:ext cx="3208514" cy="49918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7874000" y="7112001"/>
            <a:ext cx="2107848" cy="499181"/>
          </a:xfrm>
        </p:spPr>
        <p:txBody>
          <a:bodyPr/>
          <a:lstStyle>
            <a:lvl1pPr>
              <a:defRPr/>
            </a:lvl1pPr>
          </a:lstStyle>
          <a:p>
            <a:fld id="{FDF16D50-0EF2-134B-8EF1-09A06E2AB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BE10F5-6326-5149-8AA7-C745ED30C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7995" indent="0">
              <a:buNone/>
              <a:defRPr sz="2000"/>
            </a:lvl2pPr>
            <a:lvl3pPr marL="1015990" indent="0">
              <a:buNone/>
              <a:defRPr sz="1800"/>
            </a:lvl3pPr>
            <a:lvl4pPr marL="1523985" indent="0">
              <a:buNone/>
              <a:defRPr sz="1600"/>
            </a:lvl4pPr>
            <a:lvl5pPr marL="2031980" indent="0">
              <a:buNone/>
              <a:defRPr sz="1600"/>
            </a:lvl5pPr>
            <a:lvl6pPr marL="2539975" indent="0">
              <a:buNone/>
              <a:defRPr sz="1600"/>
            </a:lvl6pPr>
            <a:lvl7pPr marL="3047970" indent="0">
              <a:buNone/>
              <a:defRPr sz="1600"/>
            </a:lvl7pPr>
            <a:lvl8pPr marL="3555964" indent="0">
              <a:buNone/>
              <a:defRPr sz="1600"/>
            </a:lvl8pPr>
            <a:lvl9pPr marL="4063959" indent="0">
              <a:buNone/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EE26DF-04E8-104B-B4B0-EE5693D0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904" y="2201334"/>
            <a:ext cx="4228041" cy="456318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278" y="2201334"/>
            <a:ext cx="4229806" cy="456318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617F27-8501-F04A-AEAC-43A3B1852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D355A4-1F92-A449-8355-C0DE87880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5FC0C-19AD-FD47-8B24-ABBBDA33E5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C1DAA4-5D37-C34D-9864-240FFF88F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08652E-C202-D44A-B3B9-34C3DEA95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5C29A9-6DEA-2F45-AD14-B4B4D5F06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0"/>
            <a:ext cx="10158237" cy="1331737"/>
            <a:chOff x="0" y="0"/>
            <a:chExt cx="5759" cy="7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1" y="169334"/>
            <a:ext cx="8627181" cy="1261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903" y="2201334"/>
            <a:ext cx="8627180" cy="456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GB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942667"/>
            <a:ext cx="2107848" cy="499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507995" algn="l"/>
                <a:tab pos="1015990" algn="l"/>
                <a:tab pos="1523985" algn="l"/>
                <a:tab pos="2031980" algn="l"/>
                <a:tab pos="2539975" algn="l"/>
                <a:tab pos="3047970" algn="l"/>
                <a:tab pos="3555964" algn="l"/>
                <a:tab pos="4063959" algn="l"/>
                <a:tab pos="4571954" algn="l"/>
                <a:tab pos="5079949" algn="l"/>
                <a:tab pos="5587944" algn="l"/>
                <a:tab pos="6095939" algn="l"/>
                <a:tab pos="6603934" algn="l"/>
                <a:tab pos="7111929" algn="l"/>
                <a:tab pos="7619924" algn="l"/>
                <a:tab pos="8127919" algn="l"/>
                <a:tab pos="8635914" algn="l"/>
                <a:tab pos="9143909" algn="l"/>
                <a:tab pos="9651903" algn="l"/>
                <a:tab pos="10159898" algn="l"/>
              </a:tabLst>
              <a:defRPr sz="16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471334" y="6942667"/>
            <a:ext cx="3208514" cy="499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tabLst>
                <a:tab pos="0" algn="l"/>
                <a:tab pos="507995" algn="l"/>
                <a:tab pos="1015990" algn="l"/>
                <a:tab pos="1523985" algn="l"/>
                <a:tab pos="2031980" algn="l"/>
                <a:tab pos="2539975" algn="l"/>
                <a:tab pos="3047970" algn="l"/>
                <a:tab pos="3555964" algn="l"/>
                <a:tab pos="4063959" algn="l"/>
                <a:tab pos="4571954" algn="l"/>
                <a:tab pos="5079949" algn="l"/>
                <a:tab pos="5587944" algn="l"/>
                <a:tab pos="6095939" algn="l"/>
                <a:tab pos="6603934" algn="l"/>
                <a:tab pos="7111929" algn="l"/>
                <a:tab pos="7619924" algn="l"/>
                <a:tab pos="8127919" algn="l"/>
                <a:tab pos="8635914" algn="l"/>
                <a:tab pos="9143909" algn="l"/>
                <a:tab pos="9651903" algn="l"/>
                <a:tab pos="10159898" algn="l"/>
              </a:tabLst>
              <a:defRPr sz="16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874000" y="7112001"/>
            <a:ext cx="2107848" cy="499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507995" algn="l"/>
                <a:tab pos="1015990" algn="l"/>
                <a:tab pos="1523985" algn="l"/>
                <a:tab pos="2031980" algn="l"/>
                <a:tab pos="2539975" algn="l"/>
                <a:tab pos="3047970" algn="l"/>
                <a:tab pos="3555964" algn="l"/>
                <a:tab pos="4063959" algn="l"/>
                <a:tab pos="4571954" algn="l"/>
                <a:tab pos="5079949" algn="l"/>
                <a:tab pos="5587944" algn="l"/>
                <a:tab pos="6095939" algn="l"/>
                <a:tab pos="6603934" algn="l"/>
                <a:tab pos="7111929" algn="l"/>
                <a:tab pos="7619924" algn="l"/>
                <a:tab pos="8127919" algn="l"/>
                <a:tab pos="8635914" algn="l"/>
                <a:tab pos="9143909" algn="l"/>
                <a:tab pos="9651903" algn="l"/>
                <a:tab pos="10159898" algn="l"/>
              </a:tabLst>
              <a:defRPr sz="16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DF16D50-0EF2-134B-8EF1-09A06E2AB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marL="825492" indent="-3174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2pPr>
      <a:lvl3pPr marL="1269987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3pPr>
      <a:lvl4pPr marL="1777982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4pPr>
      <a:lvl5pPr marL="2285977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5pPr>
      <a:lvl6pPr marL="2793972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3301967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809962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4317957" indent="-253997" algn="l" defTabSz="50799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80996" indent="-380996" algn="l" defTabSz="507995" rtl="0" eaLnBrk="1" fontAlgn="base" hangingPunct="1">
        <a:spcBef>
          <a:spcPts val="889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25492" indent="-317497" algn="l" defTabSz="507995" rtl="0" eaLnBrk="1" fontAlgn="base" hangingPunct="1">
        <a:spcBef>
          <a:spcPts val="77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2pPr>
      <a:lvl3pPr marL="1269987" indent="-253997" algn="l" defTabSz="507995" rtl="0" eaLnBrk="1" fontAlgn="base" hangingPunct="1">
        <a:spcBef>
          <a:spcPts val="66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3pPr>
      <a:lvl4pPr marL="1777982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285977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793972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3301967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809962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4317957" indent="-253997" algn="l" defTabSz="507995" rtl="0" eaLnBrk="1" fontAlgn="base" hangingPunct="1">
        <a:spcBef>
          <a:spcPts val="556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667125" y="4800600"/>
            <a:ext cx="2774950" cy="1219200"/>
          </a:xfrm>
        </p:spPr>
        <p:txBody>
          <a:bodyPr lIns="0" tIns="0" rIns="0" bIns="0" anchor="t"/>
          <a:lstStyle/>
          <a:p>
            <a:pPr algn="ctr">
              <a:lnSpc>
                <a:spcPct val="95000"/>
              </a:lnSpc>
            </a:pPr>
            <a:r>
              <a:rPr lang="en-US" sz="4800" dirty="0">
                <a:solidFill>
                  <a:srgbClr val="333333"/>
                </a:solidFill>
                <a:latin typeface="Arial" charset="0"/>
              </a:rPr>
              <a:t>CLyther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4267200"/>
            <a:ext cx="6616700" cy="914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999999"/>
                </a:solidFill>
                <a:latin typeface="Arial" charset="0"/>
              </a:rPr>
              <a:t>pronounced slither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1905000"/>
            <a:ext cx="2387600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38826"/>
            <a:ext cx="106203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5791200"/>
            <a:ext cx="623888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862513" y="5892803"/>
            <a:ext cx="38417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333333"/>
                </a:solidFill>
                <a:latin typeface="Arial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800" y="6858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247650" y="304800"/>
            <a:ext cx="96647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825492" indent="-3174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2pPr>
            <a:lvl3pPr marL="1269987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3pPr>
            <a:lvl4pPr marL="1777982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4pPr>
            <a:lvl5pPr marL="2285977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5pPr>
            <a:lvl6pPr marL="2793972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6pPr>
            <a:lvl7pPr marL="3301967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7pPr>
            <a:lvl8pPr marL="3809962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8pPr>
            <a:lvl9pPr marL="4317957" indent="-253997" algn="l" defTabSz="5079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FFFFFF"/>
                </a:solidFill>
                <a:latin typeface="Arial Unicode MS" pitchFamily="34" charset="-128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latin typeface="Arial" charset="0"/>
              </a:rPr>
              <a:t>Python OpenCL Integration</a:t>
            </a:r>
            <a:endParaRPr lang="en-US" sz="43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1526" cy="90805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Objective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Make OpenCL easy to use.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Make it easy for developers to take advantage of OpenCL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Python developers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OpenCL developers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Increase adoption of OpenCL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Take advantage existing Python numerical algorithms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Smooth the learning curve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Improve time to market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Accelerate my code!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3113" cy="90805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chemeClr val="bg1"/>
                </a:solidFill>
                <a:latin typeface="Arial" charset="0"/>
              </a:rPr>
              <a:t>Existing Solution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513" y="1676383"/>
            <a:ext cx="4132263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18000" y="1600200"/>
            <a:ext cx="6019800" cy="560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pyopencl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cl</a:t>
            </a:r>
          </a:p>
          <a:p>
            <a:r>
              <a:rPr lang="en-US" sz="14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numpy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numpy.linalg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la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numpy.arange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=numpy.float32)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b =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numpy.arange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=numpy.float32)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cl.create_some_context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queue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cl.CommandQueue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mf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cl.mem_flags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cl.Buffer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mf.FLAGS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hostbuf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=a)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b_buf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cl.Buffer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mf.FLAGS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hostbuf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=b)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dest_buf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cl.Buffer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mf.WRITE_ONLY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b.nbytes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prg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cl.Program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"""</a:t>
            </a:r>
          </a:p>
          <a:p>
            <a:r>
              <a:rPr lang="en-US" sz="1400" i="1" dirty="0">
                <a:solidFill>
                  <a:srgbClr val="00AA00"/>
                </a:solidFill>
                <a:latin typeface="Monaco"/>
              </a:rPr>
              <a:t>    __kernel void sum(__global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const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 float *a,</a:t>
            </a:r>
          </a:p>
          <a:p>
            <a:r>
              <a:rPr lang="en-US" sz="1400" i="1" dirty="0">
                <a:solidFill>
                  <a:srgbClr val="00AA00"/>
                </a:solidFill>
                <a:latin typeface="Monaco"/>
              </a:rPr>
              <a:t>    __global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const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 float *b, __global float *c)</a:t>
            </a:r>
          </a:p>
          <a:p>
            <a:r>
              <a:rPr lang="en-US" sz="1400" i="1" dirty="0">
                <a:solidFill>
                  <a:srgbClr val="00AA00"/>
                </a:solidFill>
                <a:latin typeface="Monaco"/>
              </a:rPr>
              <a:t>    {</a:t>
            </a:r>
          </a:p>
          <a:p>
            <a:r>
              <a:rPr lang="tr-TR" sz="1400" i="1" dirty="0">
                <a:solidFill>
                  <a:srgbClr val="00AA00"/>
                </a:solidFill>
                <a:latin typeface="Monaco"/>
              </a:rPr>
              <a:t>      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int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 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gid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 = 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get_global_id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(0);</a:t>
            </a:r>
          </a:p>
          <a:p>
            <a:r>
              <a:rPr lang="tr-TR" sz="1400" i="1" dirty="0">
                <a:solidFill>
                  <a:srgbClr val="00AA00"/>
                </a:solidFill>
                <a:latin typeface="Monaco"/>
              </a:rPr>
              <a:t>      c[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gid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] = a[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gid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] + b[</a:t>
            </a:r>
            <a:r>
              <a:rPr lang="tr-TR" sz="1400" i="1" u="sng" dirty="0" err="1">
                <a:solidFill>
                  <a:srgbClr val="00AA00"/>
                </a:solidFill>
                <a:latin typeface="Monaco"/>
              </a:rPr>
              <a:t>gid</a:t>
            </a:r>
            <a:r>
              <a:rPr lang="tr-TR" sz="1400" i="1" u="sng" dirty="0">
                <a:solidFill>
                  <a:srgbClr val="00AA00"/>
                </a:solidFill>
                <a:latin typeface="Monaco"/>
              </a:rPr>
              <a:t>];</a:t>
            </a:r>
          </a:p>
          <a:p>
            <a:r>
              <a:rPr lang="tr-TR" sz="1400" i="1" dirty="0">
                <a:solidFill>
                  <a:srgbClr val="00AA00"/>
                </a:solidFill>
                <a:latin typeface="Monaco"/>
              </a:rPr>
              <a:t>    }</a:t>
            </a:r>
          </a:p>
          <a:p>
            <a:r>
              <a:rPr lang="en-US" sz="1400" i="1" dirty="0">
                <a:solidFill>
                  <a:srgbClr val="00AA00"/>
                </a:solidFill>
                <a:latin typeface="Monaco"/>
              </a:rPr>
              <a:t>    """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).build()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prg.sum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(queue,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a.shape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b_buf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dest_buf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a_plus_b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numpy.empty_like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(a)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cl.enqueue_copy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(queue,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a_plus_b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dest_buf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5284" y="5715000"/>
            <a:ext cx="4684716" cy="176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14287" lvl="1" indent="0">
              <a:lnSpc>
                <a:spcPct val="120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Adds 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two arrays</a:t>
            </a:r>
            <a:endParaRPr lang="en-US" dirty="0"/>
          </a:p>
          <a:p>
            <a:pPr marL="114287" lvl="1" indent="0">
              <a:lnSpc>
                <a:spcPct val="120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Too 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complex</a:t>
            </a:r>
            <a:endParaRPr lang="en-US" dirty="0"/>
          </a:p>
          <a:p>
            <a:pPr marL="114287" lvl="1" indent="0">
              <a:lnSpc>
                <a:spcPct val="120000"/>
              </a:lnSpc>
              <a:buClr>
                <a:srgbClr val="333333"/>
              </a:buClr>
              <a:buSzPct val="100000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Could be written much more concisely.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3113" cy="90805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chemeClr val="bg1"/>
                </a:solidFill>
                <a:latin typeface="Arial" charset="0"/>
              </a:rPr>
              <a:t>Python OpenCL Integration</a:t>
            </a:r>
            <a:endParaRPr lang="en-US" sz="43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676400"/>
            <a:ext cx="4065588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46600" y="3032122"/>
            <a:ext cx="5486400" cy="270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opencl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cl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cl.ArrayContext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a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cl.float32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b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cl.float32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 a + b</a:t>
            </a:r>
          </a:p>
          <a:p>
            <a:endParaRPr lang="en-US" sz="1600" dirty="0" smtClean="0">
              <a:latin typeface="Monaco"/>
            </a:endParaRPr>
          </a:p>
          <a:p>
            <a:r>
              <a:rPr lang="en-US" sz="1600" dirty="0" smtClean="0">
                <a:latin typeface="Monaco"/>
              </a:rPr>
              <a:t>with </a:t>
            </a:r>
            <a:r>
              <a:rPr lang="en-US" sz="1600" dirty="0" err="1" smtClean="0">
                <a:latin typeface="Monaco"/>
              </a:rPr>
              <a:t>dest.map</a:t>
            </a:r>
            <a:r>
              <a:rPr lang="en-US" sz="1600" dirty="0" smtClean="0">
                <a:latin typeface="Monaco"/>
              </a:rPr>
              <a:t>() as </a:t>
            </a:r>
            <a:r>
              <a:rPr lang="en-US" sz="1600" dirty="0" err="1" smtClean="0">
                <a:latin typeface="Monaco"/>
              </a:rPr>
              <a:t>np_dest</a:t>
            </a:r>
            <a:r>
              <a:rPr lang="en-US" sz="1600" dirty="0" smtClean="0">
                <a:latin typeface="Monaco"/>
              </a:rPr>
              <a:t>:</a:t>
            </a:r>
          </a:p>
          <a:p>
            <a:r>
              <a:rPr lang="en-US" sz="1600" dirty="0"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   print </a:t>
            </a:r>
            <a:r>
              <a:rPr lang="en-US" sz="1600" dirty="0" err="1">
                <a:latin typeface="Monaco"/>
              </a:rPr>
              <a:t>np_dest</a:t>
            </a:r>
            <a:endParaRPr lang="en-US" sz="1600" dirty="0">
              <a:latin typeface="Monaco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5600" y="6248400"/>
            <a:ext cx="41910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14287" lvl="1" indent="0">
              <a:lnSpc>
                <a:spcPct val="95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Lets start from the basics</a:t>
            </a:r>
            <a:endParaRPr lang="en-US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3113" cy="90805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chemeClr val="bg1"/>
                </a:solidFill>
                <a:latin typeface="Arial" charset="0"/>
              </a:rPr>
              <a:t>Python OpenCL </a:t>
            </a:r>
            <a:r>
              <a:rPr lang="en-US" sz="4300" dirty="0" smtClean="0">
                <a:solidFill>
                  <a:schemeClr val="bg1"/>
                </a:solidFill>
                <a:latin typeface="Arial" charset="0"/>
              </a:rPr>
              <a:t>Integration</a:t>
            </a:r>
            <a:endParaRPr lang="en-US" sz="43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676400"/>
            <a:ext cx="4065588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46600" y="3032122"/>
            <a:ext cx="54864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opencl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cl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cl.ArrayContext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a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=cl.float32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b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=cl.float32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i="1" dirty="0" smtClean="0">
                <a:solidFill>
                  <a:srgbClr val="7D7D7D"/>
                </a:solidFill>
                <a:latin typeface="Monaco"/>
              </a:rPr>
              <a:t>@</a:t>
            </a:r>
            <a:r>
              <a:rPr lang="en-US" sz="1600" i="1" dirty="0" err="1" smtClean="0">
                <a:solidFill>
                  <a:srgbClr val="7D7D7D"/>
                </a:solidFill>
                <a:latin typeface="Monaco"/>
              </a:rPr>
              <a:t>np.binary_ufunc</a:t>
            </a:r>
            <a:endParaRPr lang="en-US" sz="1600" i="1" dirty="0">
              <a:solidFill>
                <a:srgbClr val="7D7D7D"/>
              </a:solidFill>
              <a:latin typeface="Monaco"/>
            </a:endParaRPr>
          </a:p>
          <a:p>
            <a:r>
              <a:rPr lang="en-US" sz="1600" dirty="0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add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a_elem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b_elem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a_elem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+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b_elem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 add(a, b)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5600" y="6172200"/>
            <a:ext cx="4572000" cy="8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14287" lvl="1" indent="0">
              <a:lnSpc>
                <a:spcPct val="95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I need more control</a:t>
            </a:r>
          </a:p>
          <a:p>
            <a:pPr marL="114287" lvl="1" indent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Lets define a kernel</a:t>
            </a:r>
          </a:p>
        </p:txBody>
      </p:sp>
    </p:spTree>
    <p:extLst>
      <p:ext uri="{BB962C8B-B14F-4D97-AF65-F5344CB8AC3E}">
        <p14:creationId xmlns:p14="http://schemas.microsoft.com/office/powerpoint/2010/main" val="244464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3113" cy="90805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chemeClr val="bg1"/>
                </a:solidFill>
                <a:latin typeface="Arial" charset="0"/>
              </a:rPr>
              <a:t>Python OpenCL </a:t>
            </a:r>
            <a:r>
              <a:rPr lang="en-US" sz="4300" dirty="0" smtClean="0">
                <a:solidFill>
                  <a:schemeClr val="bg1"/>
                </a:solidFill>
                <a:latin typeface="Arial" charset="0"/>
              </a:rPr>
              <a:t>Integration</a:t>
            </a:r>
            <a:endParaRPr lang="en-US" sz="43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676400"/>
            <a:ext cx="4065588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22800" y="1981200"/>
            <a:ext cx="5791200" cy="41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u="sng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600" u="sng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1600" u="sng" dirty="0" err="1">
                <a:solidFill>
                  <a:srgbClr val="000000"/>
                </a:solidFill>
                <a:latin typeface="Monaco"/>
              </a:rPr>
              <a:t>opencl</a:t>
            </a:r>
            <a:r>
              <a:rPr lang="en-US" sz="1600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600" u="sng" dirty="0">
                <a:solidFill>
                  <a:srgbClr val="000000"/>
                </a:solidFill>
                <a:latin typeface="Monaco"/>
              </a:rPr>
              <a:t> cl</a:t>
            </a:r>
          </a:p>
          <a:p>
            <a:r>
              <a:rPr lang="en-US" sz="16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clyther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cly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clyther.runtime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clrt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endParaRPr lang="en-US" sz="1600" dirty="0"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cl.ArrayContext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a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cl.cl_float32</a:t>
            </a:r>
            <a:r>
              <a:rPr lang="de-DE" sz="1600" dirty="0" smtClean="0">
                <a:solidFill>
                  <a:srgbClr val="000000"/>
                </a:solidFill>
                <a:latin typeface="Monaco"/>
              </a:rPr>
              <a:t>)</a:t>
            </a:r>
            <a:endParaRPr lang="de-DE" sz="1600" dirty="0">
              <a:solidFill>
                <a:srgbClr val="000000"/>
              </a:solidFill>
              <a:latin typeface="Monaco"/>
            </a:endParaRPr>
          </a:p>
          <a:p>
            <a:r>
              <a:rPr lang="de-DE" sz="1600" dirty="0">
                <a:solidFill>
                  <a:srgbClr val="000000"/>
                </a:solidFill>
                <a:latin typeface="Monaco"/>
              </a:rPr>
              <a:t>b = </a:t>
            </a:r>
            <a:r>
              <a:rPr lang="de-DE" sz="1600" dirty="0" err="1" smtClean="0">
                <a:solidFill>
                  <a:srgbClr val="000000"/>
                </a:solidFill>
                <a:latin typeface="Monaco"/>
              </a:rPr>
              <a:t>np.arange</a:t>
            </a:r>
            <a:r>
              <a:rPr lang="de-DE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600" dirty="0" smtClean="0">
                <a:solidFill>
                  <a:srgbClr val="800000"/>
                </a:solidFill>
                <a:latin typeface="Monaco"/>
              </a:rPr>
              <a:t>50000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Monaco"/>
              </a:rPr>
              <a:t>ctype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Monaco"/>
              </a:rPr>
              <a:t>cl.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cl_</a:t>
            </a:r>
            <a:r>
              <a:rPr lang="de-DE" sz="1600" dirty="0" smtClean="0">
                <a:solidFill>
                  <a:srgbClr val="000000"/>
                </a:solidFill>
                <a:latin typeface="Monaco"/>
              </a:rPr>
              <a:t>float32)</a:t>
            </a:r>
            <a:endParaRPr lang="de-DE" sz="1600" dirty="0">
              <a:solidFill>
                <a:srgbClr val="000000"/>
              </a:solidFill>
              <a:latin typeface="Monaco"/>
            </a:endParaRPr>
          </a:p>
          <a:p>
            <a:endParaRPr lang="de-DE" sz="1600" dirty="0">
              <a:latin typeface="Monaco"/>
            </a:endParaRPr>
          </a:p>
          <a:p>
            <a:r>
              <a:rPr lang="de-DE" sz="1600" i="1" dirty="0">
                <a:solidFill>
                  <a:srgbClr val="7D7D7D"/>
                </a:solidFill>
                <a:latin typeface="Monaco"/>
              </a:rPr>
              <a:t>@</a:t>
            </a:r>
            <a:r>
              <a:rPr lang="de-DE" sz="1600" i="1" dirty="0" err="1">
                <a:solidFill>
                  <a:srgbClr val="7D7D7D"/>
                </a:solidFill>
                <a:latin typeface="Monaco"/>
              </a:rPr>
              <a:t>cly.global_work_size</a:t>
            </a:r>
            <a:r>
              <a:rPr lang="de-DE" sz="16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600" i="1" dirty="0" err="1">
                <a:solidFill>
                  <a:srgbClr val="0000FF"/>
                </a:solidFill>
                <a:latin typeface="Monaco"/>
              </a:rPr>
              <a:t>lambda</a:t>
            </a:r>
            <a:r>
              <a:rPr lang="de-DE" sz="1600" i="1" dirty="0">
                <a:solidFill>
                  <a:srgbClr val="000000"/>
                </a:solidFill>
                <a:latin typeface="Monaco"/>
              </a:rPr>
              <a:t> x: </a:t>
            </a:r>
            <a:r>
              <a:rPr lang="de-DE" sz="1600" i="1" dirty="0" err="1">
                <a:solidFill>
                  <a:srgbClr val="000000"/>
                </a:solidFill>
                <a:latin typeface="Monaco"/>
              </a:rPr>
              <a:t>x.shape</a:t>
            </a:r>
            <a:r>
              <a:rPr lang="de-DE" sz="16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de-DE" sz="1600" i="1" dirty="0">
                <a:solidFill>
                  <a:srgbClr val="7D7D7D"/>
                </a:solidFill>
                <a:latin typeface="Monaco"/>
              </a:rPr>
              <a:t>@</a:t>
            </a:r>
            <a:r>
              <a:rPr lang="de-DE" sz="1600" i="1" dirty="0" err="1">
                <a:solidFill>
                  <a:srgbClr val="7D7D7D"/>
                </a:solidFill>
                <a:latin typeface="Monaco"/>
              </a:rPr>
              <a:t>cly.kernel</a:t>
            </a:r>
            <a:endParaRPr lang="de-DE" sz="1600" i="1" dirty="0">
              <a:solidFill>
                <a:srgbClr val="7D7D7D"/>
              </a:solidFill>
              <a:latin typeface="Monaco"/>
            </a:endParaRPr>
          </a:p>
          <a:p>
            <a:r>
              <a:rPr lang="de-DE" sz="1600" dirty="0">
                <a:solidFill>
                  <a:srgbClr val="0000FF"/>
                </a:solidFill>
                <a:latin typeface="Monaco"/>
              </a:rPr>
              <a:t>def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Monaco"/>
              </a:rPr>
              <a:t>add</a:t>
            </a:r>
            <a:r>
              <a:rPr lang="de-DE" sz="1600" b="1" dirty="0" smtClean="0">
                <a:solidFill>
                  <a:srgbClr val="000000"/>
                </a:solidFill>
                <a:latin typeface="Monaco"/>
              </a:rPr>
              <a:t>(x, </a:t>
            </a:r>
            <a:r>
              <a:rPr lang="de-DE" sz="1600" b="1" dirty="0" err="1">
                <a:solidFill>
                  <a:srgbClr val="000000"/>
                </a:solidFill>
                <a:latin typeface="Monaco"/>
              </a:rPr>
              <a:t>y</a:t>
            </a:r>
            <a:r>
              <a:rPr lang="de-DE" sz="1600" b="1" dirty="0">
                <a:solidFill>
                  <a:srgbClr val="000000"/>
                </a:solidFill>
                <a:latin typeface="Monaco"/>
              </a:rPr>
              <a:t>, out):</a:t>
            </a:r>
          </a:p>
          <a:p>
            <a:r>
              <a:rPr lang="de-D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onaco"/>
              </a:rPr>
              <a:t>gid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Monaco"/>
              </a:rPr>
              <a:t>clrt.get_global_id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600" dirty="0">
                <a:solidFill>
                  <a:srgbClr val="800000"/>
                </a:solidFill>
                <a:latin typeface="Monaco"/>
              </a:rPr>
              <a:t>0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out[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gid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] = x[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gid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] + y[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gid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np.empty_like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add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(a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b,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5600" y="5937849"/>
            <a:ext cx="457200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14287" lvl="1" indent="0">
              <a:lnSpc>
                <a:spcPct val="95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OK that’s great what about OpenCL?</a:t>
            </a:r>
          </a:p>
          <a:p>
            <a:pPr marL="114287" lvl="1" indent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Lets define a real kernel</a:t>
            </a:r>
          </a:p>
        </p:txBody>
      </p:sp>
    </p:spTree>
    <p:extLst>
      <p:ext uri="{BB962C8B-B14F-4D97-AF65-F5344CB8AC3E}">
        <p14:creationId xmlns:p14="http://schemas.microsoft.com/office/powerpoint/2010/main" val="366690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latin typeface="Arial" charset="0"/>
              </a:rPr>
              <a:t>CLyther</a:t>
            </a:r>
            <a:endParaRPr lang="en-US" sz="4300" dirty="0">
              <a:latin typeface="Arial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Philosophy: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Enable users to have 100% control via Python.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Access 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one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to 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one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mapping from 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Python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to OpenCL.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Endorse native Python abstractions for convenience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e.g. Slice an array, pass a function as an argument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latin typeface="Arial" charset="0"/>
              </a:rPr>
              <a:t>OpenCL Learning Curve</a:t>
            </a:r>
            <a:endParaRPr lang="en-US" sz="43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84200" y="2286000"/>
            <a:ext cx="88392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812800" y="3733800"/>
            <a:ext cx="4114800" cy="1371601"/>
          </a:xfrm>
          <a:prstGeom prst="bentConnector3">
            <a:avLst>
              <a:gd name="adj1" fmla="val 63394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927600" y="2514600"/>
            <a:ext cx="4114800" cy="1219200"/>
          </a:xfrm>
          <a:prstGeom prst="bentConnector3">
            <a:avLst>
              <a:gd name="adj1" fmla="val 32239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12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9400" y="6248400"/>
            <a:ext cx="289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domain (C/C++)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403600" y="5562600"/>
            <a:ext cx="0" cy="12192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955800" y="7010400"/>
            <a:ext cx="2908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OpenCL Basics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6299200" y="5486400"/>
            <a:ext cx="0" cy="6858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394200" y="6400800"/>
            <a:ext cx="384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OpenCL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80761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latin typeface="Arial" charset="0"/>
              </a:rPr>
              <a:t>Python OpenCL Learning Curve</a:t>
            </a:r>
            <a:endParaRPr lang="en-US" sz="43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84200" y="2286000"/>
            <a:ext cx="88392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270000" y="5486400"/>
            <a:ext cx="0" cy="5334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9400" y="6248400"/>
            <a:ext cx="191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NumPy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336800" y="5486400"/>
            <a:ext cx="0" cy="12954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54105" y="6934200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Learning OpenCL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975600" y="5486400"/>
            <a:ext cx="0" cy="6858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0600" y="6400800"/>
            <a:ext cx="384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OpenCL Optimizations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9000" y="2438400"/>
            <a:ext cx="8229600" cy="2696786"/>
          </a:xfrm>
          <a:custGeom>
            <a:avLst/>
            <a:gdLst>
              <a:gd name="connsiteX0" fmla="*/ 0 w 6495922"/>
              <a:gd name="connsiteY0" fmla="*/ 2925386 h 2925386"/>
              <a:gd name="connsiteX1" fmla="*/ 1769722 w 6495922"/>
              <a:gd name="connsiteY1" fmla="*/ 2071714 h 2925386"/>
              <a:gd name="connsiteX2" fmla="*/ 4819891 w 6495922"/>
              <a:gd name="connsiteY2" fmla="*/ 1457487 h 2925386"/>
              <a:gd name="connsiteX3" fmla="*/ 5871314 w 6495922"/>
              <a:gd name="connsiteY3" fmla="*/ 260265 h 2925386"/>
              <a:gd name="connsiteX4" fmla="*/ 6495922 w 6495922"/>
              <a:gd name="connsiteY4" fmla="*/ 0 h 2925386"/>
              <a:gd name="connsiteX5" fmla="*/ 6495922 w 6495922"/>
              <a:gd name="connsiteY5" fmla="*/ 0 h 2925386"/>
              <a:gd name="connsiteX6" fmla="*/ 6495922 w 6495922"/>
              <a:gd name="connsiteY6" fmla="*/ 0 h 292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5922" h="2925386">
                <a:moveTo>
                  <a:pt x="0" y="2925386"/>
                </a:moveTo>
                <a:cubicBezTo>
                  <a:pt x="483203" y="2620875"/>
                  <a:pt x="966407" y="2316364"/>
                  <a:pt x="1769722" y="2071714"/>
                </a:cubicBezTo>
                <a:cubicBezTo>
                  <a:pt x="2573037" y="1827064"/>
                  <a:pt x="4136292" y="1759395"/>
                  <a:pt x="4819891" y="1457487"/>
                </a:cubicBezTo>
                <a:cubicBezTo>
                  <a:pt x="5503490" y="1155579"/>
                  <a:pt x="5591976" y="503179"/>
                  <a:pt x="5871314" y="260265"/>
                </a:cubicBezTo>
                <a:cubicBezTo>
                  <a:pt x="6150653" y="17350"/>
                  <a:pt x="6495922" y="0"/>
                  <a:pt x="6495922" y="0"/>
                </a:cubicBezTo>
                <a:lnTo>
                  <a:pt x="6495922" y="0"/>
                </a:lnTo>
                <a:lnTo>
                  <a:pt x="6495922" y="0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OpenGL integration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Natively view or plot OpenCL memory objects.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Enable rapid development of lightning fast data visualization applications. </a:t>
            </a: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QA on data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endParaRPr lang="en-US" sz="2700" dirty="0">
              <a:solidFill>
                <a:srgbClr val="333333"/>
              </a:solidFill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endParaRPr lang="en-US" sz="27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What Exists Today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Minimal framework developed: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Python bindings are fully developed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Python to OpenCL converter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Supports a subset of Python</a:t>
            </a:r>
            <a:endParaRPr lang="en-US" dirty="0"/>
          </a:p>
          <a:p>
            <a:pPr marL="1714448" lvl="4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Numerical algorithms only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Supports a subset of OpenCL</a:t>
            </a:r>
            <a:endParaRPr lang="en-US" dirty="0"/>
          </a:p>
          <a:p>
            <a:pPr marL="1714448" lvl="4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OpenCL runtime types float, float2 </a:t>
            </a:r>
            <a:r>
              <a:rPr lang="en-US" sz="2700" dirty="0" err="1">
                <a:solidFill>
                  <a:srgbClr val="333333"/>
                </a:solidFill>
                <a:latin typeface="Arial" charset="0"/>
              </a:rPr>
              <a:t>int</a:t>
            </a:r>
            <a:endParaRPr lang="en-US" dirty="0"/>
          </a:p>
          <a:p>
            <a:pPr marL="1714448" lvl="4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OpenCL runtime functions sin(), get_**_id()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Completed a lot of the complicated 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Objective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Why GPU programming</a:t>
            </a:r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Introduction to OpenCL</a:t>
            </a:r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Python OpenCL Integration</a:t>
            </a:r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What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is CLyther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CLyther Overview</a:t>
            </a:r>
            <a:endParaRPr lang="en-US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Roadmap</a:t>
            </a:r>
            <a:endParaRPr lang="en-US" sz="2700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Roadmap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36538" y="1827213"/>
            <a:ext cx="9663112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Phase I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100% 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coverage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 of OpenCL syntax and semantics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“80%” coverage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 of Python syntax and 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semantics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Excellent error reporting and usability.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Starting NumPy integration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.*</a:t>
            </a:r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endParaRPr lang="en-US" dirty="0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Phase II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Comprehensive 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coverage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of 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Python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 syntax and semantics.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NumPy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 integration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Focus on Accelerations and benchmarking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:*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AMD specific optimizations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Benchmark examples and applications</a:t>
            </a:r>
            <a:endParaRPr lang="en-US" dirty="0">
              <a:solidFill>
                <a:srgbClr val="33333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A note on Benchmarking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Performance cost of Python C binding have been very well explored.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Very small </a:t>
            </a:r>
            <a:r>
              <a:rPr lang="en-US" dirty="0" err="1">
                <a:solidFill>
                  <a:srgbClr val="333333"/>
                </a:solidFill>
                <a:latin typeface="Arial" charset="0"/>
              </a:rPr>
              <a:t>contant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 time operation.</a:t>
            </a:r>
            <a:endParaRPr lang="en-US" dirty="0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Python -&gt; OpenCL conversion cost.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One time cost.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OpenCL binaries cached to disc.</a:t>
            </a:r>
            <a:endParaRPr lang="en-US" dirty="0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err="1">
                <a:solidFill>
                  <a:srgbClr val="333333"/>
                </a:solidFill>
                <a:latin typeface="Arial" charset="0"/>
              </a:rPr>
              <a:t>Performace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 leakage due to abstraction: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Advances users can have 100% control.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Abstractions will be slower in the beginning: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Potential to be faster than all but a small fraction of the most experienced </a:t>
            </a:r>
            <a:r>
              <a:rPr lang="en-US" sz="2700" dirty="0" err="1">
                <a:solidFill>
                  <a:srgbClr val="333333"/>
                </a:solidFill>
                <a:latin typeface="Arial" charset="0"/>
              </a:rPr>
              <a:t>openCL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 developers.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Potential to be optimized on a per device basis.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Issues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Statically typed</a:t>
            </a:r>
            <a:endParaRPr lang="en-US" dirty="0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Not </a:t>
            </a:r>
            <a:r>
              <a:rPr lang="en-US" sz="2700" dirty="0" err="1">
                <a:solidFill>
                  <a:srgbClr val="333333"/>
                </a:solidFill>
                <a:latin typeface="Arial" charset="0"/>
              </a:rPr>
              <a:t>pythonic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 / Where is the convenience? </a:t>
            </a:r>
            <a:endParaRPr lang="en-US" dirty="0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Python users are typically not going to use this.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Can be summarized in 2 lines of </a:t>
            </a:r>
            <a:r>
              <a:rPr lang="en-US" dirty="0" err="1">
                <a:solidFill>
                  <a:srgbClr val="333333"/>
                </a:solidFill>
                <a:latin typeface="Arial" charset="0"/>
              </a:rPr>
              <a:t>Numpy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8" y="301626"/>
            <a:ext cx="9661526" cy="90805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Python Overview: Executive Summary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Interpreted, high-level programming language</a:t>
            </a:r>
            <a:endParaRPr lang="en-US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333333"/>
                </a:solidFill>
                <a:latin typeface="Arial" charset="0"/>
              </a:rPr>
              <a:t>Can run interactively </a:t>
            </a:r>
            <a:endParaRPr lang="en-US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Rapid Application Development</a:t>
            </a:r>
            <a:endParaRPr lang="en-US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Glue language to connect existing components together</a:t>
            </a:r>
            <a:endParaRPr lang="en-US"/>
          </a:p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Has a growing scientific and HPC community.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CLyther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Spectrum of users: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End User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May not know they are using OpenCL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Biggest user group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Provides feedback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Bug reports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CLyther developer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Knowledge of OpenCL </a:t>
            </a:r>
            <a:r>
              <a:rPr lang="en-US" sz="2700" dirty="0" err="1">
                <a:solidFill>
                  <a:srgbClr val="333333"/>
                </a:solidFill>
                <a:latin typeface="Arial" charset="0"/>
              </a:rPr>
              <a:t>kenel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 concepts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Needs to get a task accomplished</a:t>
            </a:r>
            <a:endParaRPr lang="en-US" dirty="0"/>
          </a:p>
          <a:p>
            <a:pPr marL="857225" lvl="2" indent="-285742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 Framework developer</a:t>
            </a:r>
            <a:endParaRPr lang="en-US" dirty="0"/>
          </a:p>
          <a:p>
            <a:pPr marL="1257262" lvl="3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Build for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Learning Curves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3" y="1703388"/>
            <a:ext cx="94424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Cost /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1" dirty="0" smtClean="0"/>
              <a:t>Open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ompute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marL="571500" indent="-571500">
              <a:buFont typeface="Arial"/>
              <a:buChar char="•"/>
            </a:pP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dirty="0"/>
              <a:t>Open and royalty free </a:t>
            </a:r>
            <a:r>
              <a:rPr lang="en-US" dirty="0" smtClean="0"/>
              <a:t>API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/>
              <a:t>Enables GPU, DSP, co-processors to work in tandem with CPU </a:t>
            </a:r>
          </a:p>
          <a:p>
            <a:pPr marL="1015996" lvl="1" indent="-5715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03" y="1693685"/>
            <a:ext cx="8627180" cy="5392915"/>
          </a:xfrm>
        </p:spPr>
        <p:txBody>
          <a:bodyPr/>
          <a:lstStyle/>
          <a:p>
            <a:r>
              <a:rPr lang="en-US" dirty="0"/>
              <a:t>• Language </a:t>
            </a:r>
            <a:r>
              <a:rPr lang="en-US" dirty="0" smtClean="0"/>
              <a:t>Specification</a:t>
            </a:r>
            <a:endParaRPr lang="en-US" dirty="0"/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Based </a:t>
            </a:r>
            <a:r>
              <a:rPr lang="en-US" dirty="0"/>
              <a:t>on ISO C99 with added extension and </a:t>
            </a:r>
            <a:r>
              <a:rPr lang="en-US" dirty="0" smtClean="0"/>
              <a:t>restrictions </a:t>
            </a:r>
            <a:endParaRPr lang="en-US" dirty="0"/>
          </a:p>
          <a:p>
            <a:r>
              <a:rPr lang="en-US" dirty="0"/>
              <a:t>• Platform </a:t>
            </a:r>
            <a:r>
              <a:rPr lang="en-US" dirty="0" smtClean="0"/>
              <a:t>API</a:t>
            </a:r>
            <a:endParaRPr lang="en-US" dirty="0"/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Application </a:t>
            </a:r>
            <a:r>
              <a:rPr lang="en-US" dirty="0"/>
              <a:t>routines to query system and setup </a:t>
            </a:r>
            <a:r>
              <a:rPr lang="en-US" dirty="0" smtClean="0"/>
              <a:t>OpenCL resources </a:t>
            </a:r>
            <a:endParaRPr lang="en-US" dirty="0"/>
          </a:p>
          <a:p>
            <a:r>
              <a:rPr lang="en-US" dirty="0" smtClean="0"/>
              <a:t>•Runtime API</a:t>
            </a:r>
            <a:endParaRPr lang="en-US" dirty="0"/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Manage </a:t>
            </a:r>
            <a:r>
              <a:rPr lang="en-US" dirty="0"/>
              <a:t>kernels objects, memory objects, and </a:t>
            </a:r>
            <a:r>
              <a:rPr lang="en-US" dirty="0" smtClean="0"/>
              <a:t>executing </a:t>
            </a:r>
            <a:r>
              <a:rPr lang="en-US" dirty="0"/>
              <a:t>kernels on </a:t>
            </a:r>
            <a:r>
              <a:rPr lang="en-US" dirty="0" err="1"/>
              <a:t>OpenCLTM</a:t>
            </a:r>
            <a:r>
              <a:rPr lang="en-US" dirty="0"/>
              <a:t> devices </a:t>
            </a:r>
          </a:p>
          <a:p>
            <a:pPr marL="571500" indent="-5715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</a:t>
            </a:r>
            <a:r>
              <a:rPr lang="en-US" dirty="0" err="1" smtClean="0"/>
              <a:t>Archetecture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Kernel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Basic unit of executable code that runs on the device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Data-parallel or task-parallel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Host Program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Executes </a:t>
            </a:r>
            <a:r>
              <a:rPr lang="en-US" dirty="0"/>
              <a:t>on the host system </a:t>
            </a:r>
            <a:endParaRPr lang="en-US" dirty="0" smtClean="0"/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Sends </a:t>
            </a:r>
            <a:r>
              <a:rPr lang="en-US" dirty="0"/>
              <a:t>kernels to execute on </a:t>
            </a:r>
            <a:r>
              <a:rPr lang="en-US" dirty="0" smtClean="0"/>
              <a:t>OpenCL </a:t>
            </a:r>
            <a:r>
              <a:rPr lang="en-US" dirty="0"/>
              <a:t>devices using command queue </a:t>
            </a:r>
          </a:p>
          <a:p>
            <a:pPr marL="1015996" lvl="1" indent="-5715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Define N-dimensional domain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/>
              <a:t>Each element in the domain is called a </a:t>
            </a:r>
            <a:r>
              <a:rPr lang="en-US" b="1" dirty="0"/>
              <a:t>work-</a:t>
            </a:r>
            <a:r>
              <a:rPr lang="en-US" b="1" dirty="0" smtClean="0"/>
              <a:t>item</a:t>
            </a:r>
          </a:p>
          <a:p>
            <a:pPr marL="571500" indent="-5715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89200" y="5867400"/>
            <a:ext cx="5080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Process 1024x1024 image:</a:t>
            </a:r>
          </a:p>
          <a:p>
            <a:r>
              <a:rPr lang="en-US" b="1" baseline="30000" dirty="0"/>
              <a:t>Global problem dimension: 1024x1024</a:t>
            </a:r>
          </a:p>
          <a:p>
            <a:r>
              <a:rPr lang="en-US" b="1" baseline="30000" dirty="0"/>
              <a:t>1 kernel execution per pixel: 1,048,576 total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/>
              <a:t>Work-items are grouped into work-</a:t>
            </a:r>
            <a:r>
              <a:rPr lang="en-US" dirty="0" smtClean="0"/>
              <a:t>groups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Execute </a:t>
            </a:r>
            <a:r>
              <a:rPr lang="en-US" dirty="0"/>
              <a:t>together on same compute </a:t>
            </a:r>
            <a:r>
              <a:rPr lang="en-US" dirty="0" smtClean="0"/>
              <a:t>unit</a:t>
            </a:r>
          </a:p>
          <a:p>
            <a:pPr marL="1015996" lvl="1" indent="-571500">
              <a:buFont typeface="Arial"/>
              <a:buChar char="•"/>
            </a:pPr>
            <a:r>
              <a:rPr lang="en-US" dirty="0" smtClean="0"/>
              <a:t>Share </a:t>
            </a:r>
            <a:r>
              <a:rPr lang="en-US" dirty="0"/>
              <a:t>local memory and synchronization </a:t>
            </a:r>
          </a:p>
          <a:p>
            <a:pPr marL="1015996" lvl="1" indent="-571500"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4724400"/>
            <a:ext cx="5905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latin typeface="Arial" charset="0"/>
              </a:rPr>
              <a:t>What is CLyther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b="1" dirty="0">
                <a:solidFill>
                  <a:srgbClr val="333333"/>
                </a:solidFill>
                <a:latin typeface="Arial" charset="0"/>
              </a:rPr>
              <a:t>Write OpenCL code natively in </a:t>
            </a:r>
            <a:r>
              <a:rPr lang="en-US" sz="2700" b="1" dirty="0" smtClean="0">
                <a:solidFill>
                  <a:srgbClr val="333333"/>
                </a:solidFill>
                <a:latin typeface="Arial" charset="0"/>
              </a:rPr>
              <a:t>Python</a:t>
            </a:r>
            <a:r>
              <a:rPr lang="en-US" sz="2700" b="1" dirty="0">
                <a:solidFill>
                  <a:srgbClr val="333333"/>
                </a:solidFill>
                <a:latin typeface="Arial" charset="0"/>
              </a:rPr>
              <a:t>.</a:t>
            </a:r>
            <a:endParaRPr lang="en-US" b="1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b="1" dirty="0" smtClean="0">
                <a:solidFill>
                  <a:srgbClr val="333333"/>
                </a:solidFill>
                <a:latin typeface="Arial" charset="0"/>
              </a:rPr>
              <a:t>Python </a:t>
            </a:r>
            <a:r>
              <a:rPr lang="en-US" b="1" dirty="0">
                <a:solidFill>
                  <a:srgbClr val="333333"/>
                </a:solidFill>
                <a:latin typeface="Arial" charset="0"/>
              </a:rPr>
              <a:t>to OpenCL translator</a:t>
            </a:r>
            <a:endParaRPr lang="en-US" b="1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b="1" dirty="0">
                <a:solidFill>
                  <a:srgbClr val="333333"/>
                </a:solidFill>
                <a:latin typeface="Arial" charset="0"/>
              </a:rPr>
              <a:t>Take Python byte-code and translate it to OpenCL</a:t>
            </a:r>
            <a:r>
              <a:rPr lang="en-US" sz="2700" b="1" dirty="0" smtClean="0">
                <a:solidFill>
                  <a:srgbClr val="333333"/>
                </a:solidFill>
                <a:latin typeface="Arial" charset="0"/>
              </a:rPr>
              <a:t>.</a:t>
            </a:r>
            <a:endParaRPr lang="en-US" b="1" dirty="0"/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marL="457187" lvl="1" indent="-342890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A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set of Python Bindings to the </a:t>
            </a:r>
            <a:r>
              <a:rPr lang="en-US" sz="2700">
                <a:solidFill>
                  <a:srgbClr val="333333"/>
                </a:solidFill>
                <a:latin typeface="Arial" charset="0"/>
              </a:rPr>
              <a:t>OpenCL </a:t>
            </a:r>
            <a:r>
              <a:rPr lang="en-US" sz="2700" smtClean="0">
                <a:solidFill>
                  <a:srgbClr val="333333"/>
                </a:solidFill>
                <a:latin typeface="Arial" charset="0"/>
              </a:rPr>
              <a:t>Runtime C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library.</a:t>
            </a:r>
            <a:endParaRPr lang="en-US" dirty="0"/>
          </a:p>
          <a:p>
            <a:pPr marL="857225" lvl="2" indent="-285742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</a:rPr>
              <a:t>OpenCL already has 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C++ bindings</a:t>
            </a:r>
            <a:endParaRPr lang="en-US" dirty="0"/>
          </a:p>
          <a:p>
            <a:pPr marL="1257262" lvl="3">
              <a:lnSpc>
                <a:spcPct val="120000"/>
              </a:lnSpc>
              <a:spcBef>
                <a:spcPct val="0"/>
              </a:spcBef>
              <a:buClr>
                <a:srgbClr val="333333"/>
              </a:buClr>
              <a:buFont typeface="Wingdings" charset="0"/>
              <a:buChar char="§"/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Java bindings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nthought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Enthought.thmx</Template>
  <TotalTime>1866</TotalTime>
  <Words>685</Words>
  <Application>Microsoft Macintosh PowerPoint</Application>
  <PresentationFormat>Custom</PresentationFormat>
  <Paragraphs>237</Paragraphs>
  <Slides>25</Slides>
  <Notes>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Enthought</vt:lpstr>
      <vt:lpstr>CLyther</vt:lpstr>
      <vt:lpstr>Overview</vt:lpstr>
      <vt:lpstr>Why GPU</vt:lpstr>
      <vt:lpstr>What is OpenCL</vt:lpstr>
      <vt:lpstr>Anatomy of OpenCL</vt:lpstr>
      <vt:lpstr>OpenCL Archetecture</vt:lpstr>
      <vt:lpstr>Kernels</vt:lpstr>
      <vt:lpstr>Kernels</vt:lpstr>
      <vt:lpstr>What is CLyther</vt:lpstr>
      <vt:lpstr>Objective</vt:lpstr>
      <vt:lpstr>Existing Solution</vt:lpstr>
      <vt:lpstr>Python OpenCL Integration</vt:lpstr>
      <vt:lpstr>Python OpenCL Integration</vt:lpstr>
      <vt:lpstr>Python OpenCL Integration</vt:lpstr>
      <vt:lpstr>CLyther</vt:lpstr>
      <vt:lpstr>OpenCL Learning Curve</vt:lpstr>
      <vt:lpstr>Python OpenCL Learning Curve</vt:lpstr>
      <vt:lpstr>OpenGL integration</vt:lpstr>
      <vt:lpstr>What Exists Today</vt:lpstr>
      <vt:lpstr>Roadmap</vt:lpstr>
      <vt:lpstr>A note on Benchmarking</vt:lpstr>
      <vt:lpstr>Issues</vt:lpstr>
      <vt:lpstr>Python Overview: Executive Summary</vt:lpstr>
      <vt:lpstr>CLyther</vt:lpstr>
      <vt:lpstr>Learning Curves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 Ross-Ross</cp:lastModifiedBy>
  <cp:revision>98</cp:revision>
  <dcterms:created xsi:type="dcterms:W3CDTF">2004-05-06T09:28:21Z</dcterms:created>
  <dcterms:modified xsi:type="dcterms:W3CDTF">2012-06-15T14:22:26Z</dcterms:modified>
</cp:coreProperties>
</file>