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8229600" cx="14630400"/>
  <p:notesSz cx="8229600" cy="14630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1.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t>‹#›</a:t>
            </a:fld>
            <a:endParaRPr b="0" i="0" sz="1200" u="none" cap="none" strike="noStrik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 name="Google Shape;5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 name="Google Shape;54;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8" name="Google Shape;228;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 name="Google Shape;68;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7" name="Google Shape;87;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 name="Google Shape;115;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8" name="Google Shape;148;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0" name="Google Shape;160;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2" name="Google Shape;172;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4" name="Google Shape;184;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6" name="Google Shape;206;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1 master">
  <p:cSld name="Slide 1 master">
    <p:spTree>
      <p:nvGrpSpPr>
        <p:cNvPr id="10" name="Shape 10"/>
        <p:cNvGrpSpPr/>
        <p:nvPr/>
      </p:nvGrpSpPr>
      <p:grpSpPr>
        <a:xfrm>
          <a:off x="0" y="0"/>
          <a:ext cx="0" cy="0"/>
          <a:chOff x="0" y="0"/>
          <a:chExt cx="0" cy="0"/>
        </a:xfrm>
      </p:grpSpPr>
      <p:sp>
        <p:nvSpPr>
          <p:cNvPr id="11" name="Google Shape;11;p2"/>
          <p:cNvSpPr/>
          <p:nvPr/>
        </p:nvSpPr>
        <p:spPr>
          <a:xfrm>
            <a:off x="0" y="0"/>
            <a:ext cx="14630400" cy="8229600"/>
          </a:xfrm>
          <a:prstGeom prst="rect">
            <a:avLst/>
          </a:prstGeom>
          <a:solidFill>
            <a:srgbClr val="EDF1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0" y="0"/>
            <a:ext cx="14630400" cy="8229600"/>
          </a:xfrm>
          <a:prstGeom prst="rect">
            <a:avLst/>
          </a:prstGeom>
          <a:solidFill>
            <a:srgbClr val="FBFC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13" name="Google Shape;13;p2">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10 master">
  <p:cSld name="Slide 10 master">
    <p:spTree>
      <p:nvGrpSpPr>
        <p:cNvPr id="46" name="Shape 46"/>
        <p:cNvGrpSpPr/>
        <p:nvPr/>
      </p:nvGrpSpPr>
      <p:grpSpPr>
        <a:xfrm>
          <a:off x="0" y="0"/>
          <a:ext cx="0" cy="0"/>
          <a:chOff x="0" y="0"/>
          <a:chExt cx="0" cy="0"/>
        </a:xfrm>
      </p:grpSpPr>
      <p:sp>
        <p:nvSpPr>
          <p:cNvPr id="47" name="Google Shape;47;p11"/>
          <p:cNvSpPr/>
          <p:nvPr/>
        </p:nvSpPr>
        <p:spPr>
          <a:xfrm>
            <a:off x="0" y="0"/>
            <a:ext cx="14630400" cy="8229600"/>
          </a:xfrm>
          <a:prstGeom prst="rect">
            <a:avLst/>
          </a:prstGeom>
          <a:solidFill>
            <a:srgbClr val="EDF1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11"/>
          <p:cNvSpPr/>
          <p:nvPr/>
        </p:nvSpPr>
        <p:spPr>
          <a:xfrm>
            <a:off x="0" y="0"/>
            <a:ext cx="14630400" cy="8229600"/>
          </a:xfrm>
          <a:prstGeom prst="rect">
            <a:avLst/>
          </a:prstGeom>
          <a:solidFill>
            <a:srgbClr val="FBFC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49" name="Google Shape;49;p11">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p:cSld name="DEFAULT">
    <p:bg>
      <p:bgPr>
        <a:solidFill>
          <a:schemeClr val="lt1"/>
        </a:solidFill>
      </p:bgPr>
    </p:bg>
    <p:spTree>
      <p:nvGrpSpPr>
        <p:cNvPr id="50" name="Shape 5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2 master">
  <p:cSld name="Slide 2 master">
    <p:spTree>
      <p:nvGrpSpPr>
        <p:cNvPr id="14" name="Shape 14"/>
        <p:cNvGrpSpPr/>
        <p:nvPr/>
      </p:nvGrpSpPr>
      <p:grpSpPr>
        <a:xfrm>
          <a:off x="0" y="0"/>
          <a:ext cx="0" cy="0"/>
          <a:chOff x="0" y="0"/>
          <a:chExt cx="0" cy="0"/>
        </a:xfrm>
      </p:grpSpPr>
      <p:sp>
        <p:nvSpPr>
          <p:cNvPr id="15" name="Google Shape;15;p3"/>
          <p:cNvSpPr/>
          <p:nvPr/>
        </p:nvSpPr>
        <p:spPr>
          <a:xfrm>
            <a:off x="0" y="0"/>
            <a:ext cx="14630400" cy="8229600"/>
          </a:xfrm>
          <a:prstGeom prst="rect">
            <a:avLst/>
          </a:prstGeom>
          <a:solidFill>
            <a:srgbClr val="EDF1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p:nvPr/>
        </p:nvSpPr>
        <p:spPr>
          <a:xfrm>
            <a:off x="0" y="0"/>
            <a:ext cx="14630400" cy="8229600"/>
          </a:xfrm>
          <a:prstGeom prst="rect">
            <a:avLst/>
          </a:prstGeom>
          <a:solidFill>
            <a:srgbClr val="FBFC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17" name="Google Shape;17;p3">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3 master">
  <p:cSld name="Slide 3 master">
    <p:spTree>
      <p:nvGrpSpPr>
        <p:cNvPr id="18" name="Shape 18"/>
        <p:cNvGrpSpPr/>
        <p:nvPr/>
      </p:nvGrpSpPr>
      <p:grpSpPr>
        <a:xfrm>
          <a:off x="0" y="0"/>
          <a:ext cx="0" cy="0"/>
          <a:chOff x="0" y="0"/>
          <a:chExt cx="0" cy="0"/>
        </a:xfrm>
      </p:grpSpPr>
      <p:sp>
        <p:nvSpPr>
          <p:cNvPr id="19" name="Google Shape;19;p4"/>
          <p:cNvSpPr/>
          <p:nvPr/>
        </p:nvSpPr>
        <p:spPr>
          <a:xfrm>
            <a:off x="0" y="0"/>
            <a:ext cx="14630400" cy="8229600"/>
          </a:xfrm>
          <a:prstGeom prst="rect">
            <a:avLst/>
          </a:prstGeom>
          <a:solidFill>
            <a:srgbClr val="EDF1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0"/>
            <a:ext cx="14630400" cy="8229600"/>
          </a:xfrm>
          <a:prstGeom prst="rect">
            <a:avLst/>
          </a:prstGeom>
          <a:solidFill>
            <a:srgbClr val="FBFC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21" name="Google Shape;21;p4">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4 master">
  <p:cSld name="Slide 4 master">
    <p:spTree>
      <p:nvGrpSpPr>
        <p:cNvPr id="22" name="Shape 22"/>
        <p:cNvGrpSpPr/>
        <p:nvPr/>
      </p:nvGrpSpPr>
      <p:grpSpPr>
        <a:xfrm>
          <a:off x="0" y="0"/>
          <a:ext cx="0" cy="0"/>
          <a:chOff x="0" y="0"/>
          <a:chExt cx="0" cy="0"/>
        </a:xfrm>
      </p:grpSpPr>
      <p:sp>
        <p:nvSpPr>
          <p:cNvPr id="23" name="Google Shape;23;p5"/>
          <p:cNvSpPr/>
          <p:nvPr/>
        </p:nvSpPr>
        <p:spPr>
          <a:xfrm>
            <a:off x="0" y="0"/>
            <a:ext cx="14630400" cy="8229600"/>
          </a:xfrm>
          <a:prstGeom prst="rect">
            <a:avLst/>
          </a:prstGeom>
          <a:solidFill>
            <a:srgbClr val="EDF1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5"/>
          <p:cNvSpPr/>
          <p:nvPr/>
        </p:nvSpPr>
        <p:spPr>
          <a:xfrm>
            <a:off x="0" y="0"/>
            <a:ext cx="14630400" cy="8229600"/>
          </a:xfrm>
          <a:prstGeom prst="rect">
            <a:avLst/>
          </a:prstGeom>
          <a:solidFill>
            <a:srgbClr val="FBFC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25" name="Google Shape;25;p5">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5 master">
  <p:cSld name="Slide 5 master">
    <p:spTree>
      <p:nvGrpSpPr>
        <p:cNvPr id="26" name="Shape 26"/>
        <p:cNvGrpSpPr/>
        <p:nvPr/>
      </p:nvGrpSpPr>
      <p:grpSpPr>
        <a:xfrm>
          <a:off x="0" y="0"/>
          <a:ext cx="0" cy="0"/>
          <a:chOff x="0" y="0"/>
          <a:chExt cx="0" cy="0"/>
        </a:xfrm>
      </p:grpSpPr>
      <p:sp>
        <p:nvSpPr>
          <p:cNvPr id="27" name="Google Shape;27;p6"/>
          <p:cNvSpPr/>
          <p:nvPr/>
        </p:nvSpPr>
        <p:spPr>
          <a:xfrm>
            <a:off x="0" y="0"/>
            <a:ext cx="14630400" cy="8229600"/>
          </a:xfrm>
          <a:prstGeom prst="rect">
            <a:avLst/>
          </a:prstGeom>
          <a:solidFill>
            <a:srgbClr val="EDF1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6"/>
          <p:cNvSpPr/>
          <p:nvPr/>
        </p:nvSpPr>
        <p:spPr>
          <a:xfrm>
            <a:off x="0" y="0"/>
            <a:ext cx="14630400" cy="8229600"/>
          </a:xfrm>
          <a:prstGeom prst="rect">
            <a:avLst/>
          </a:prstGeom>
          <a:solidFill>
            <a:srgbClr val="FBFC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29" name="Google Shape;29;p6">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6 master">
  <p:cSld name="Slide 6 master">
    <p:spTree>
      <p:nvGrpSpPr>
        <p:cNvPr id="30" name="Shape 30"/>
        <p:cNvGrpSpPr/>
        <p:nvPr/>
      </p:nvGrpSpPr>
      <p:grpSpPr>
        <a:xfrm>
          <a:off x="0" y="0"/>
          <a:ext cx="0" cy="0"/>
          <a:chOff x="0" y="0"/>
          <a:chExt cx="0" cy="0"/>
        </a:xfrm>
      </p:grpSpPr>
      <p:sp>
        <p:nvSpPr>
          <p:cNvPr id="31" name="Google Shape;31;p7"/>
          <p:cNvSpPr/>
          <p:nvPr/>
        </p:nvSpPr>
        <p:spPr>
          <a:xfrm>
            <a:off x="0" y="0"/>
            <a:ext cx="14630400" cy="8229600"/>
          </a:xfrm>
          <a:prstGeom prst="rect">
            <a:avLst/>
          </a:prstGeom>
          <a:solidFill>
            <a:srgbClr val="EDF1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7"/>
          <p:cNvSpPr/>
          <p:nvPr/>
        </p:nvSpPr>
        <p:spPr>
          <a:xfrm>
            <a:off x="0" y="0"/>
            <a:ext cx="14630400" cy="8229600"/>
          </a:xfrm>
          <a:prstGeom prst="rect">
            <a:avLst/>
          </a:prstGeom>
          <a:solidFill>
            <a:srgbClr val="FBFC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33" name="Google Shape;33;p7">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7 master">
  <p:cSld name="Slide 7 master">
    <p:spTree>
      <p:nvGrpSpPr>
        <p:cNvPr id="34" name="Shape 34"/>
        <p:cNvGrpSpPr/>
        <p:nvPr/>
      </p:nvGrpSpPr>
      <p:grpSpPr>
        <a:xfrm>
          <a:off x="0" y="0"/>
          <a:ext cx="0" cy="0"/>
          <a:chOff x="0" y="0"/>
          <a:chExt cx="0" cy="0"/>
        </a:xfrm>
      </p:grpSpPr>
      <p:sp>
        <p:nvSpPr>
          <p:cNvPr id="35" name="Google Shape;35;p8"/>
          <p:cNvSpPr/>
          <p:nvPr/>
        </p:nvSpPr>
        <p:spPr>
          <a:xfrm>
            <a:off x="0" y="0"/>
            <a:ext cx="14630400" cy="8229600"/>
          </a:xfrm>
          <a:prstGeom prst="rect">
            <a:avLst/>
          </a:prstGeom>
          <a:solidFill>
            <a:srgbClr val="EDF1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8"/>
          <p:cNvSpPr/>
          <p:nvPr/>
        </p:nvSpPr>
        <p:spPr>
          <a:xfrm>
            <a:off x="0" y="0"/>
            <a:ext cx="14630400" cy="8229600"/>
          </a:xfrm>
          <a:prstGeom prst="rect">
            <a:avLst/>
          </a:prstGeom>
          <a:solidFill>
            <a:srgbClr val="FBFC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37" name="Google Shape;37;p8">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8 master">
  <p:cSld name="Slide 8 master">
    <p:spTree>
      <p:nvGrpSpPr>
        <p:cNvPr id="38" name="Shape 38"/>
        <p:cNvGrpSpPr/>
        <p:nvPr/>
      </p:nvGrpSpPr>
      <p:grpSpPr>
        <a:xfrm>
          <a:off x="0" y="0"/>
          <a:ext cx="0" cy="0"/>
          <a:chOff x="0" y="0"/>
          <a:chExt cx="0" cy="0"/>
        </a:xfrm>
      </p:grpSpPr>
      <p:sp>
        <p:nvSpPr>
          <p:cNvPr id="39" name="Google Shape;39;p9"/>
          <p:cNvSpPr/>
          <p:nvPr/>
        </p:nvSpPr>
        <p:spPr>
          <a:xfrm>
            <a:off x="0" y="0"/>
            <a:ext cx="14630400" cy="8229600"/>
          </a:xfrm>
          <a:prstGeom prst="rect">
            <a:avLst/>
          </a:prstGeom>
          <a:solidFill>
            <a:srgbClr val="EDF1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9"/>
          <p:cNvSpPr/>
          <p:nvPr/>
        </p:nvSpPr>
        <p:spPr>
          <a:xfrm>
            <a:off x="0" y="0"/>
            <a:ext cx="14630400" cy="8229600"/>
          </a:xfrm>
          <a:prstGeom prst="rect">
            <a:avLst/>
          </a:prstGeom>
          <a:solidFill>
            <a:srgbClr val="FBFC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41" name="Google Shape;41;p9">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9 master">
  <p:cSld name="Slide 9 master">
    <p:spTree>
      <p:nvGrpSpPr>
        <p:cNvPr id="42" name="Shape 42"/>
        <p:cNvGrpSpPr/>
        <p:nvPr/>
      </p:nvGrpSpPr>
      <p:grpSpPr>
        <a:xfrm>
          <a:off x="0" y="0"/>
          <a:ext cx="0" cy="0"/>
          <a:chOff x="0" y="0"/>
          <a:chExt cx="0" cy="0"/>
        </a:xfrm>
      </p:grpSpPr>
      <p:sp>
        <p:nvSpPr>
          <p:cNvPr id="43" name="Google Shape;43;p10"/>
          <p:cNvSpPr/>
          <p:nvPr/>
        </p:nvSpPr>
        <p:spPr>
          <a:xfrm>
            <a:off x="0" y="0"/>
            <a:ext cx="14630400" cy="8229600"/>
          </a:xfrm>
          <a:prstGeom prst="rect">
            <a:avLst/>
          </a:prstGeom>
          <a:solidFill>
            <a:srgbClr val="EDF1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10"/>
          <p:cNvSpPr/>
          <p:nvPr/>
        </p:nvSpPr>
        <p:spPr>
          <a:xfrm>
            <a:off x="0" y="0"/>
            <a:ext cx="14630400" cy="8229600"/>
          </a:xfrm>
          <a:prstGeom prst="rect">
            <a:avLst/>
          </a:prstGeom>
          <a:solidFill>
            <a:srgbClr val="FBFC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45" name="Google Shape;45;p10">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1.png"/><Relationship Id="rId4" Type="http://schemas.openxmlformats.org/officeDocument/2006/relationships/image" Target="../media/image9.png"/><Relationship Id="rId5" Type="http://schemas.openxmlformats.org/officeDocument/2006/relationships/image" Target="../media/image17.png"/><Relationship Id="rId6" Type="http://schemas.openxmlformats.org/officeDocument/2006/relationships/image" Target="../media/image16.png"/><Relationship Id="rId7" Type="http://schemas.openxmlformats.org/officeDocument/2006/relationships/image" Target="../media/image23.png"/><Relationship Id="rId8" Type="http://schemas.openxmlformats.org/officeDocument/2006/relationships/image" Target="../media/image2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2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pic>
        <p:nvPicPr>
          <p:cNvPr descr="preencoded.png" id="56" name="Google Shape;56;p13"/>
          <p:cNvPicPr preferRelativeResize="0"/>
          <p:nvPr/>
        </p:nvPicPr>
        <p:blipFill rotWithShape="1">
          <a:blip r:embed="rId3">
            <a:alphaModFix/>
          </a:blip>
          <a:srcRect b="0" l="0" r="0" t="0"/>
          <a:stretch/>
        </p:blipFill>
        <p:spPr>
          <a:xfrm>
            <a:off x="0" y="0"/>
            <a:ext cx="5486400" cy="8229600"/>
          </a:xfrm>
          <a:prstGeom prst="rect">
            <a:avLst/>
          </a:prstGeom>
          <a:noFill/>
          <a:ln>
            <a:noFill/>
          </a:ln>
        </p:spPr>
      </p:pic>
      <p:sp>
        <p:nvSpPr>
          <p:cNvPr id="57" name="Google Shape;57;p13"/>
          <p:cNvSpPr/>
          <p:nvPr/>
        </p:nvSpPr>
        <p:spPr>
          <a:xfrm>
            <a:off x="6280190" y="1867376"/>
            <a:ext cx="5955863" cy="620078"/>
          </a:xfrm>
          <a:prstGeom prst="rect">
            <a:avLst/>
          </a:prstGeom>
          <a:noFill/>
          <a:ln>
            <a:noFill/>
          </a:ln>
        </p:spPr>
        <p:txBody>
          <a:bodyPr anchorCtr="0" anchor="t" bIns="0" lIns="0" spcFirstLastPara="1" rIns="0" wrap="square" tIns="0">
            <a:noAutofit/>
          </a:bodyPr>
          <a:lstStyle/>
          <a:p>
            <a:pPr indent="0" lvl="0" marL="0" marR="0" rtl="0" algn="l">
              <a:lnSpc>
                <a:spcPct val="124358"/>
              </a:lnSpc>
              <a:spcBef>
                <a:spcPts val="0"/>
              </a:spcBef>
              <a:spcAft>
                <a:spcPts val="0"/>
              </a:spcAft>
              <a:buClr>
                <a:srgbClr val="3257B8"/>
              </a:buClr>
              <a:buSzPts val="3900"/>
              <a:buFont typeface="Roboto Slab"/>
              <a:buNone/>
            </a:pPr>
            <a:r>
              <a:rPr b="0" i="0" lang="en-US" sz="3900" u="none" cap="none" strike="noStrike">
                <a:solidFill>
                  <a:srgbClr val="3257B8"/>
                </a:solidFill>
                <a:latin typeface="Roboto Slab"/>
                <a:ea typeface="Roboto Slab"/>
                <a:cs typeface="Roboto Slab"/>
                <a:sym typeface="Roboto Slab"/>
              </a:rPr>
              <a:t>Word Guess Game Course</a:t>
            </a:r>
            <a:endParaRPr b="0" i="0" sz="3900" u="none" cap="none" strike="noStrike"/>
          </a:p>
        </p:txBody>
      </p:sp>
      <p:sp>
        <p:nvSpPr>
          <p:cNvPr id="58" name="Google Shape;58;p13"/>
          <p:cNvSpPr/>
          <p:nvPr/>
        </p:nvSpPr>
        <p:spPr>
          <a:xfrm>
            <a:off x="6280190" y="2785110"/>
            <a:ext cx="7556421" cy="793909"/>
          </a:xfrm>
          <a:prstGeom prst="rect">
            <a:avLst/>
          </a:prstGeom>
          <a:noFill/>
          <a:ln>
            <a:noFill/>
          </a:ln>
        </p:spPr>
        <p:txBody>
          <a:bodyPr anchorCtr="0" anchor="t" bIns="0" lIns="0" spcFirstLastPara="1" rIns="0" wrap="square" tIns="0">
            <a:noAutofit/>
          </a:bodyPr>
          <a:lstStyle/>
          <a:p>
            <a:pPr indent="0" lvl="0" marL="0" marR="0" rtl="0" algn="l">
              <a:lnSpc>
                <a:spcPct val="158974"/>
              </a:lnSpc>
              <a:spcBef>
                <a:spcPts val="0"/>
              </a:spcBef>
              <a:spcAft>
                <a:spcPts val="0"/>
              </a:spcAft>
              <a:buClr>
                <a:srgbClr val="15213F"/>
              </a:buClr>
              <a:buSzPts val="1950"/>
              <a:buFont typeface="Roboto"/>
              <a:buNone/>
            </a:pPr>
            <a:r>
              <a:rPr b="0" i="0" lang="en-US" sz="1950" u="none" cap="none" strike="noStrike">
                <a:solidFill>
                  <a:srgbClr val="15213F"/>
                </a:solidFill>
                <a:latin typeface="Roboto"/>
                <a:ea typeface="Roboto"/>
                <a:cs typeface="Roboto"/>
                <a:sym typeface="Roboto"/>
              </a:rPr>
              <a:t>Micro Project (Experiment 12): PCITL307 Programming in Python Lab</a:t>
            </a:r>
            <a:endParaRPr b="0" i="0" sz="1950" u="none" cap="none" strike="noStrike"/>
          </a:p>
        </p:txBody>
      </p:sp>
      <p:sp>
        <p:nvSpPr>
          <p:cNvPr id="59" name="Google Shape;59;p13"/>
          <p:cNvSpPr/>
          <p:nvPr/>
        </p:nvSpPr>
        <p:spPr>
          <a:xfrm>
            <a:off x="6280190" y="3802261"/>
            <a:ext cx="7556421" cy="317540"/>
          </a:xfrm>
          <a:prstGeom prst="rect">
            <a:avLst/>
          </a:prstGeom>
          <a:noFill/>
          <a:ln>
            <a:noFill/>
          </a:ln>
        </p:spPr>
        <p:txBody>
          <a:bodyPr anchorCtr="0" anchor="t" bIns="0" lIns="0" spcFirstLastPara="1" rIns="0" wrap="square" tIns="0">
            <a:noAutofit/>
          </a:bodyPr>
          <a:lstStyle/>
          <a:p>
            <a:pPr indent="0" lvl="0" marL="0" marR="0" rtl="0" algn="l">
              <a:lnSpc>
                <a:spcPct val="161290"/>
              </a:lnSpc>
              <a:spcBef>
                <a:spcPts val="0"/>
              </a:spcBef>
              <a:spcAft>
                <a:spcPts val="0"/>
              </a:spcAft>
              <a:buClr>
                <a:srgbClr val="15213F"/>
              </a:buClr>
              <a:buSzPts val="1550"/>
              <a:buFont typeface="Roboto"/>
              <a:buNone/>
            </a:pPr>
            <a:r>
              <a:rPr b="1" i="0" lang="en-US" sz="1550" u="none" cap="none" strike="noStrike">
                <a:solidFill>
                  <a:srgbClr val="15213F"/>
                </a:solidFill>
                <a:latin typeface="Roboto"/>
                <a:ea typeface="Roboto"/>
                <a:cs typeface="Roboto"/>
                <a:sym typeface="Roboto"/>
              </a:rPr>
              <a:t>Submitted To:</a:t>
            </a:r>
            <a:r>
              <a:rPr b="0" i="0" lang="en-US" sz="1550" u="none" cap="none" strike="noStrike">
                <a:solidFill>
                  <a:srgbClr val="15213F"/>
                </a:solidFill>
                <a:latin typeface="Roboto"/>
                <a:ea typeface="Roboto"/>
                <a:cs typeface="Roboto"/>
                <a:sym typeface="Roboto"/>
              </a:rPr>
              <a:t> Miss Divya</a:t>
            </a:r>
            <a:endParaRPr b="0" i="0" sz="1550" u="none" cap="none" strike="noStrike"/>
          </a:p>
        </p:txBody>
      </p:sp>
      <p:sp>
        <p:nvSpPr>
          <p:cNvPr id="60" name="Google Shape;60;p13"/>
          <p:cNvSpPr/>
          <p:nvPr/>
        </p:nvSpPr>
        <p:spPr>
          <a:xfrm>
            <a:off x="6280190" y="4343043"/>
            <a:ext cx="7556421" cy="317540"/>
          </a:xfrm>
          <a:prstGeom prst="rect">
            <a:avLst/>
          </a:prstGeom>
          <a:noFill/>
          <a:ln>
            <a:noFill/>
          </a:ln>
        </p:spPr>
        <p:txBody>
          <a:bodyPr anchorCtr="0" anchor="t" bIns="0" lIns="0" spcFirstLastPara="1" rIns="0" wrap="square" tIns="0">
            <a:noAutofit/>
          </a:bodyPr>
          <a:lstStyle/>
          <a:p>
            <a:pPr indent="0" lvl="0" marL="0" marR="0" rtl="0" algn="l">
              <a:lnSpc>
                <a:spcPct val="161290"/>
              </a:lnSpc>
              <a:spcBef>
                <a:spcPts val="0"/>
              </a:spcBef>
              <a:spcAft>
                <a:spcPts val="0"/>
              </a:spcAft>
              <a:buClr>
                <a:srgbClr val="15213F"/>
              </a:buClr>
              <a:buSzPts val="1550"/>
              <a:buFont typeface="Roboto"/>
              <a:buNone/>
            </a:pPr>
            <a:r>
              <a:rPr b="1" i="0" lang="en-US" sz="1550" u="none" cap="none" strike="noStrike">
                <a:solidFill>
                  <a:srgbClr val="15213F"/>
                </a:solidFill>
                <a:latin typeface="Roboto"/>
                <a:ea typeface="Roboto"/>
                <a:cs typeface="Roboto"/>
                <a:sym typeface="Roboto"/>
              </a:rPr>
              <a:t>Submitted By - Group Number 9:</a:t>
            </a:r>
            <a:endParaRPr b="0" i="0" sz="1550" u="none" cap="none" strike="noStrike"/>
          </a:p>
        </p:txBody>
      </p:sp>
      <p:sp>
        <p:nvSpPr>
          <p:cNvPr id="61" name="Google Shape;61;p13"/>
          <p:cNvSpPr/>
          <p:nvPr/>
        </p:nvSpPr>
        <p:spPr>
          <a:xfrm>
            <a:off x="6280190" y="4883825"/>
            <a:ext cx="7556421" cy="317540"/>
          </a:xfrm>
          <a:prstGeom prst="rect">
            <a:avLst/>
          </a:prstGeom>
          <a:noFill/>
          <a:ln>
            <a:noFill/>
          </a:ln>
        </p:spPr>
        <p:txBody>
          <a:bodyPr anchorCtr="0" anchor="t" bIns="0" lIns="0" spcFirstLastPara="1" rIns="0" wrap="square" tIns="0">
            <a:noAutofit/>
          </a:bodyPr>
          <a:lstStyle/>
          <a:p>
            <a:pPr indent="-342900" lvl="0" marL="342900" marR="0" rtl="0" algn="l">
              <a:lnSpc>
                <a:spcPct val="161290"/>
              </a:lnSpc>
              <a:spcBef>
                <a:spcPts val="0"/>
              </a:spcBef>
              <a:spcAft>
                <a:spcPts val="0"/>
              </a:spcAft>
              <a:buClr>
                <a:srgbClr val="15213F"/>
              </a:buClr>
              <a:buSzPts val="1550"/>
              <a:buFont typeface="Roboto"/>
              <a:buChar char="•"/>
            </a:pPr>
            <a:r>
              <a:rPr b="0" i="0" lang="en-US" sz="1550" u="none" cap="none" strike="noStrike">
                <a:solidFill>
                  <a:srgbClr val="15213F"/>
                </a:solidFill>
                <a:latin typeface="Roboto"/>
                <a:ea typeface="Roboto"/>
                <a:cs typeface="Roboto"/>
                <a:sym typeface="Roboto"/>
              </a:rPr>
              <a:t>Abhiraj Krishna - 3</a:t>
            </a:r>
            <a:endParaRPr b="0" i="0" sz="1550" u="none" cap="none" strike="noStrike"/>
          </a:p>
        </p:txBody>
      </p:sp>
      <p:sp>
        <p:nvSpPr>
          <p:cNvPr id="62" name="Google Shape;62;p13"/>
          <p:cNvSpPr/>
          <p:nvPr/>
        </p:nvSpPr>
        <p:spPr>
          <a:xfrm>
            <a:off x="6280190" y="5270778"/>
            <a:ext cx="7556421" cy="317540"/>
          </a:xfrm>
          <a:prstGeom prst="rect">
            <a:avLst/>
          </a:prstGeom>
          <a:noFill/>
          <a:ln>
            <a:noFill/>
          </a:ln>
        </p:spPr>
        <p:txBody>
          <a:bodyPr anchorCtr="0" anchor="t" bIns="0" lIns="0" spcFirstLastPara="1" rIns="0" wrap="square" tIns="0">
            <a:noAutofit/>
          </a:bodyPr>
          <a:lstStyle/>
          <a:p>
            <a:pPr indent="-342900" lvl="0" marL="342900" marR="0" rtl="0" algn="l">
              <a:lnSpc>
                <a:spcPct val="161290"/>
              </a:lnSpc>
              <a:spcBef>
                <a:spcPts val="0"/>
              </a:spcBef>
              <a:spcAft>
                <a:spcPts val="0"/>
              </a:spcAft>
              <a:buClr>
                <a:srgbClr val="15213F"/>
              </a:buClr>
              <a:buSzPts val="1550"/>
              <a:buFont typeface="Roboto"/>
              <a:buChar char="•"/>
            </a:pPr>
            <a:r>
              <a:rPr b="0" i="0" lang="en-US" sz="1550" u="none" cap="none" strike="noStrike">
                <a:solidFill>
                  <a:srgbClr val="15213F"/>
                </a:solidFill>
                <a:latin typeface="Roboto"/>
                <a:ea typeface="Roboto"/>
                <a:cs typeface="Roboto"/>
                <a:sym typeface="Roboto"/>
              </a:rPr>
              <a:t>Leon P Pauly - 33</a:t>
            </a:r>
            <a:endParaRPr b="0" i="0" sz="1550" u="none" cap="none" strike="noStrike"/>
          </a:p>
        </p:txBody>
      </p:sp>
      <p:sp>
        <p:nvSpPr>
          <p:cNvPr id="63" name="Google Shape;63;p13"/>
          <p:cNvSpPr/>
          <p:nvPr/>
        </p:nvSpPr>
        <p:spPr>
          <a:xfrm>
            <a:off x="6280190" y="5657731"/>
            <a:ext cx="7556421" cy="317540"/>
          </a:xfrm>
          <a:prstGeom prst="rect">
            <a:avLst/>
          </a:prstGeom>
          <a:noFill/>
          <a:ln>
            <a:noFill/>
          </a:ln>
        </p:spPr>
        <p:txBody>
          <a:bodyPr anchorCtr="0" anchor="t" bIns="0" lIns="0" spcFirstLastPara="1" rIns="0" wrap="square" tIns="0">
            <a:noAutofit/>
          </a:bodyPr>
          <a:lstStyle/>
          <a:p>
            <a:pPr indent="-342900" lvl="0" marL="342900" marR="0" rtl="0" algn="l">
              <a:lnSpc>
                <a:spcPct val="161290"/>
              </a:lnSpc>
              <a:spcBef>
                <a:spcPts val="0"/>
              </a:spcBef>
              <a:spcAft>
                <a:spcPts val="0"/>
              </a:spcAft>
              <a:buClr>
                <a:srgbClr val="15213F"/>
              </a:buClr>
              <a:buSzPts val="1550"/>
              <a:buFont typeface="Roboto"/>
              <a:buChar char="•"/>
            </a:pPr>
            <a:r>
              <a:rPr b="0" i="0" lang="en-US" sz="1550" u="none" cap="none" strike="noStrike">
                <a:solidFill>
                  <a:srgbClr val="15213F"/>
                </a:solidFill>
                <a:latin typeface="Roboto"/>
                <a:ea typeface="Roboto"/>
                <a:cs typeface="Roboto"/>
                <a:sym typeface="Roboto"/>
              </a:rPr>
              <a:t>Muhammad Nasih N - 37</a:t>
            </a:r>
            <a:endParaRPr b="0" i="0" sz="1550" u="none" cap="none" strike="noStrike"/>
          </a:p>
        </p:txBody>
      </p:sp>
      <p:sp>
        <p:nvSpPr>
          <p:cNvPr id="64" name="Google Shape;64;p13"/>
          <p:cNvSpPr/>
          <p:nvPr/>
        </p:nvSpPr>
        <p:spPr>
          <a:xfrm>
            <a:off x="6280190" y="6044684"/>
            <a:ext cx="7556421" cy="317540"/>
          </a:xfrm>
          <a:prstGeom prst="rect">
            <a:avLst/>
          </a:prstGeom>
          <a:noFill/>
          <a:ln>
            <a:noFill/>
          </a:ln>
        </p:spPr>
        <p:txBody>
          <a:bodyPr anchorCtr="0" anchor="t" bIns="0" lIns="0" spcFirstLastPara="1" rIns="0" wrap="square" tIns="0">
            <a:noAutofit/>
          </a:bodyPr>
          <a:lstStyle/>
          <a:p>
            <a:pPr indent="-342900" lvl="0" marL="342900" marR="0" rtl="0" algn="l">
              <a:lnSpc>
                <a:spcPct val="161290"/>
              </a:lnSpc>
              <a:spcBef>
                <a:spcPts val="0"/>
              </a:spcBef>
              <a:spcAft>
                <a:spcPts val="0"/>
              </a:spcAft>
              <a:buClr>
                <a:srgbClr val="15213F"/>
              </a:buClr>
              <a:buSzPts val="1550"/>
              <a:buFont typeface="Roboto"/>
              <a:buChar char="•"/>
            </a:pPr>
            <a:r>
              <a:rPr b="0" i="0" lang="en-US" sz="1550" u="none" cap="none" strike="noStrike">
                <a:solidFill>
                  <a:srgbClr val="15213F"/>
                </a:solidFill>
                <a:latin typeface="Roboto"/>
                <a:ea typeface="Roboto"/>
                <a:cs typeface="Roboto"/>
                <a:sym typeface="Roboto"/>
              </a:rPr>
              <a:t>Pritam Krishna - 48</a:t>
            </a:r>
            <a:endParaRPr b="0" i="0" sz="1550" u="none" cap="none" strike="noStrike"/>
          </a:p>
        </p:txBody>
      </p:sp>
      <p:sp>
        <p:nvSpPr>
          <p:cNvPr id="65" name="Google Shape;65;p13"/>
          <p:cNvSpPr/>
          <p:nvPr/>
        </p:nvSpPr>
        <p:spPr>
          <a:xfrm>
            <a:off x="12769100" y="7630800"/>
            <a:ext cx="1740600" cy="598800"/>
          </a:xfrm>
          <a:prstGeom prst="rect">
            <a:avLst/>
          </a:prstGeom>
          <a:solidFill>
            <a:schemeClr val="lt1"/>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2"/>
          <p:cNvSpPr/>
          <p:nvPr/>
        </p:nvSpPr>
        <p:spPr>
          <a:xfrm>
            <a:off x="748070" y="515064"/>
            <a:ext cx="5875139" cy="584359"/>
          </a:xfrm>
          <a:prstGeom prst="rect">
            <a:avLst/>
          </a:prstGeom>
          <a:noFill/>
          <a:ln>
            <a:noFill/>
          </a:ln>
        </p:spPr>
        <p:txBody>
          <a:bodyPr anchorCtr="0" anchor="t" bIns="0" lIns="0" spcFirstLastPara="1" rIns="0" wrap="square" tIns="0">
            <a:noAutofit/>
          </a:bodyPr>
          <a:lstStyle/>
          <a:p>
            <a:pPr indent="0" lvl="0" marL="0" marR="0" rtl="0" algn="l">
              <a:lnSpc>
                <a:spcPct val="126027"/>
              </a:lnSpc>
              <a:spcBef>
                <a:spcPts val="0"/>
              </a:spcBef>
              <a:spcAft>
                <a:spcPts val="0"/>
              </a:spcAft>
              <a:buClr>
                <a:srgbClr val="3257B8"/>
              </a:buClr>
              <a:buSzPts val="3650"/>
              <a:buFont typeface="Roboto Slab"/>
              <a:buNone/>
            </a:pPr>
            <a:r>
              <a:rPr b="0" i="0" lang="en-US" sz="3650" u="none" cap="none" strike="noStrike">
                <a:solidFill>
                  <a:srgbClr val="3257B8"/>
                </a:solidFill>
                <a:latin typeface="Roboto Slab"/>
                <a:ea typeface="Roboto Slab"/>
                <a:cs typeface="Roboto Slab"/>
                <a:sym typeface="Roboto Slab"/>
              </a:rPr>
              <a:t>Conclusion &amp; Future Scope</a:t>
            </a:r>
            <a:endParaRPr b="0" i="0" sz="3650" u="none" cap="none" strike="noStrike"/>
          </a:p>
        </p:txBody>
      </p:sp>
      <p:sp>
        <p:nvSpPr>
          <p:cNvPr id="232" name="Google Shape;232;p22"/>
          <p:cNvSpPr/>
          <p:nvPr/>
        </p:nvSpPr>
        <p:spPr>
          <a:xfrm>
            <a:off x="748070" y="1473398"/>
            <a:ext cx="13134261" cy="897612"/>
          </a:xfrm>
          <a:prstGeom prst="rect">
            <a:avLst/>
          </a:prstGeom>
          <a:noFill/>
          <a:ln>
            <a:noFill/>
          </a:ln>
        </p:spPr>
        <p:txBody>
          <a:bodyPr anchorCtr="0" anchor="t" bIns="0" lIns="0" spcFirstLastPara="1" rIns="0" wrap="square" tIns="0">
            <a:noAutofit/>
          </a:bodyPr>
          <a:lstStyle/>
          <a:p>
            <a:pPr indent="0" lvl="0" marL="0" marR="0" rtl="0" algn="l">
              <a:lnSpc>
                <a:spcPct val="162068"/>
              </a:lnSpc>
              <a:spcBef>
                <a:spcPts val="0"/>
              </a:spcBef>
              <a:spcAft>
                <a:spcPts val="0"/>
              </a:spcAft>
              <a:buClr>
                <a:srgbClr val="15213F"/>
              </a:buClr>
              <a:buSzPts val="1450"/>
              <a:buFont typeface="Roboto"/>
              <a:buNone/>
            </a:pPr>
            <a:r>
              <a:rPr b="0" i="0" lang="en-US" sz="1450" u="none" cap="none" strike="noStrike">
                <a:solidFill>
                  <a:srgbClr val="15213F"/>
                </a:solidFill>
                <a:latin typeface="Roboto"/>
                <a:ea typeface="Roboto"/>
                <a:cs typeface="Roboto"/>
                <a:sym typeface="Roboto"/>
              </a:rPr>
              <a:t>We successfully created a complete, interactive Python game that applies file handling, JSON parsing, exception handling, functional programming, and data structures—all requirements of the lab syllabus. The project demonstrates practical integration of Experiments 1-11 concepts into a cohesive, working application that provides engaging user experience with robust error handling and clear game mechanics.</a:t>
            </a:r>
            <a:endParaRPr b="0" i="0" sz="1450" u="none" cap="none" strike="noStrike"/>
          </a:p>
        </p:txBody>
      </p:sp>
      <p:pic>
        <p:nvPicPr>
          <p:cNvPr descr="preencoded.png" id="233" name="Google Shape;233;p22"/>
          <p:cNvPicPr preferRelativeResize="0"/>
          <p:nvPr/>
        </p:nvPicPr>
        <p:blipFill rotWithShape="1">
          <a:blip r:embed="rId3">
            <a:alphaModFix/>
          </a:blip>
          <a:srcRect b="0" l="0" r="0" t="0"/>
          <a:stretch/>
        </p:blipFill>
        <p:spPr>
          <a:xfrm>
            <a:off x="748070" y="2861905"/>
            <a:ext cx="6473666" cy="1143000"/>
          </a:xfrm>
          <a:prstGeom prst="rect">
            <a:avLst/>
          </a:prstGeom>
          <a:noFill/>
          <a:ln>
            <a:noFill/>
          </a:ln>
        </p:spPr>
      </p:pic>
      <p:sp>
        <p:nvSpPr>
          <p:cNvPr id="234" name="Google Shape;234;p22"/>
          <p:cNvSpPr/>
          <p:nvPr/>
        </p:nvSpPr>
        <p:spPr>
          <a:xfrm>
            <a:off x="934998" y="3609856"/>
            <a:ext cx="2361367" cy="292298"/>
          </a:xfrm>
          <a:prstGeom prst="rect">
            <a:avLst/>
          </a:prstGeom>
          <a:noFill/>
          <a:ln>
            <a:noFill/>
          </a:ln>
        </p:spPr>
        <p:txBody>
          <a:bodyPr anchorCtr="0" anchor="t" bIns="0" lIns="0" spcFirstLastPara="1" rIns="0" wrap="square" tIns="0">
            <a:noAutofit/>
          </a:bodyPr>
          <a:lstStyle/>
          <a:p>
            <a:pPr indent="0" lvl="0" marL="0" marR="0" rtl="0" algn="l">
              <a:lnSpc>
                <a:spcPct val="127777"/>
              </a:lnSpc>
              <a:spcBef>
                <a:spcPts val="0"/>
              </a:spcBef>
              <a:spcAft>
                <a:spcPts val="0"/>
              </a:spcAft>
              <a:buClr>
                <a:srgbClr val="15213F"/>
              </a:buClr>
              <a:buSzPts val="1800"/>
              <a:buFont typeface="Roboto Slab"/>
              <a:buNone/>
            </a:pPr>
            <a:r>
              <a:rPr b="0" i="0" lang="en-US" sz="1800" u="none" cap="none" strike="noStrike">
                <a:solidFill>
                  <a:srgbClr val="15213F"/>
                </a:solidFill>
                <a:latin typeface="Roboto Slab"/>
                <a:ea typeface="Roboto Slab"/>
                <a:cs typeface="Roboto Slab"/>
                <a:sym typeface="Roboto Slab"/>
              </a:rPr>
              <a:t>Current Achievement</a:t>
            </a:r>
            <a:endParaRPr b="0" i="0" sz="1800" u="none" cap="none" strike="noStrike"/>
          </a:p>
        </p:txBody>
      </p:sp>
      <p:sp>
        <p:nvSpPr>
          <p:cNvPr id="235" name="Google Shape;235;p22"/>
          <p:cNvSpPr/>
          <p:nvPr/>
        </p:nvSpPr>
        <p:spPr>
          <a:xfrm>
            <a:off x="934998" y="4014311"/>
            <a:ext cx="6099810" cy="598408"/>
          </a:xfrm>
          <a:prstGeom prst="rect">
            <a:avLst/>
          </a:prstGeom>
          <a:noFill/>
          <a:ln>
            <a:noFill/>
          </a:ln>
        </p:spPr>
        <p:txBody>
          <a:bodyPr anchorCtr="0" anchor="t" bIns="0" lIns="0" spcFirstLastPara="1" rIns="0" wrap="square" tIns="0">
            <a:noAutofit/>
          </a:bodyPr>
          <a:lstStyle/>
          <a:p>
            <a:pPr indent="0" lvl="0" marL="0" marR="0" rtl="0" algn="l">
              <a:lnSpc>
                <a:spcPct val="162068"/>
              </a:lnSpc>
              <a:spcBef>
                <a:spcPts val="0"/>
              </a:spcBef>
              <a:spcAft>
                <a:spcPts val="0"/>
              </a:spcAft>
              <a:buClr>
                <a:srgbClr val="15213F"/>
              </a:buClr>
              <a:buSzPts val="1450"/>
              <a:buFont typeface="Roboto"/>
              <a:buNone/>
            </a:pPr>
            <a:r>
              <a:rPr b="0" i="0" lang="en-US" sz="1450" u="none" cap="none" strike="noStrike">
                <a:solidFill>
                  <a:srgbClr val="15213F"/>
                </a:solidFill>
                <a:latin typeface="Roboto"/>
                <a:ea typeface="Roboto"/>
                <a:cs typeface="Roboto"/>
                <a:sym typeface="Roboto"/>
              </a:rPr>
              <a:t>Fully functional command-line word-guessing game with Wordle-style feedback and customizable difficulty levels</a:t>
            </a:r>
            <a:endParaRPr b="0" i="0" sz="1450" u="none" cap="none" strike="noStrike"/>
          </a:p>
        </p:txBody>
      </p:sp>
      <p:pic>
        <p:nvPicPr>
          <p:cNvPr descr="preencoded.png" id="236" name="Google Shape;236;p22"/>
          <p:cNvPicPr preferRelativeResize="0"/>
          <p:nvPr/>
        </p:nvPicPr>
        <p:blipFill rotWithShape="1">
          <a:blip r:embed="rId3">
            <a:alphaModFix/>
          </a:blip>
          <a:srcRect b="0" l="0" r="0" t="0"/>
          <a:stretch/>
        </p:blipFill>
        <p:spPr>
          <a:xfrm>
            <a:off x="7408664" y="2581394"/>
            <a:ext cx="6473666" cy="1143000"/>
          </a:xfrm>
          <a:prstGeom prst="rect">
            <a:avLst/>
          </a:prstGeom>
          <a:noFill/>
          <a:ln>
            <a:noFill/>
          </a:ln>
        </p:spPr>
      </p:pic>
      <p:sp>
        <p:nvSpPr>
          <p:cNvPr id="237" name="Google Shape;237;p22"/>
          <p:cNvSpPr/>
          <p:nvPr/>
        </p:nvSpPr>
        <p:spPr>
          <a:xfrm>
            <a:off x="7595592" y="3329345"/>
            <a:ext cx="2338030" cy="292298"/>
          </a:xfrm>
          <a:prstGeom prst="rect">
            <a:avLst/>
          </a:prstGeom>
          <a:noFill/>
          <a:ln>
            <a:noFill/>
          </a:ln>
        </p:spPr>
        <p:txBody>
          <a:bodyPr anchorCtr="0" anchor="t" bIns="0" lIns="0" spcFirstLastPara="1" rIns="0" wrap="square" tIns="0">
            <a:noAutofit/>
          </a:bodyPr>
          <a:lstStyle/>
          <a:p>
            <a:pPr indent="0" lvl="0" marL="0" marR="0" rtl="0" algn="l">
              <a:lnSpc>
                <a:spcPct val="127777"/>
              </a:lnSpc>
              <a:spcBef>
                <a:spcPts val="0"/>
              </a:spcBef>
              <a:spcAft>
                <a:spcPts val="0"/>
              </a:spcAft>
              <a:buClr>
                <a:srgbClr val="15213F"/>
              </a:buClr>
              <a:buSzPts val="1800"/>
              <a:buFont typeface="Roboto Slab"/>
              <a:buNone/>
            </a:pPr>
            <a:r>
              <a:rPr b="0" i="0" lang="en-US" sz="1800" u="none" cap="none" strike="noStrike">
                <a:solidFill>
                  <a:srgbClr val="15213F"/>
                </a:solidFill>
                <a:latin typeface="Roboto Slab"/>
                <a:ea typeface="Roboto Slab"/>
                <a:cs typeface="Roboto Slab"/>
                <a:sym typeface="Roboto Slab"/>
              </a:rPr>
              <a:t>GUI Enhancement</a:t>
            </a:r>
            <a:endParaRPr b="0" i="0" sz="1800" u="none" cap="none" strike="noStrike"/>
          </a:p>
        </p:txBody>
      </p:sp>
      <p:sp>
        <p:nvSpPr>
          <p:cNvPr id="238" name="Google Shape;238;p22"/>
          <p:cNvSpPr/>
          <p:nvPr/>
        </p:nvSpPr>
        <p:spPr>
          <a:xfrm>
            <a:off x="7595592" y="3733800"/>
            <a:ext cx="6099810" cy="598408"/>
          </a:xfrm>
          <a:prstGeom prst="rect">
            <a:avLst/>
          </a:prstGeom>
          <a:noFill/>
          <a:ln>
            <a:noFill/>
          </a:ln>
        </p:spPr>
        <p:txBody>
          <a:bodyPr anchorCtr="0" anchor="t" bIns="0" lIns="0" spcFirstLastPara="1" rIns="0" wrap="square" tIns="0">
            <a:noAutofit/>
          </a:bodyPr>
          <a:lstStyle/>
          <a:p>
            <a:pPr indent="0" lvl="0" marL="0" marR="0" rtl="0" algn="l">
              <a:lnSpc>
                <a:spcPct val="162068"/>
              </a:lnSpc>
              <a:spcBef>
                <a:spcPts val="0"/>
              </a:spcBef>
              <a:spcAft>
                <a:spcPts val="0"/>
              </a:spcAft>
              <a:buClr>
                <a:srgbClr val="15213F"/>
              </a:buClr>
              <a:buSzPts val="1450"/>
              <a:buFont typeface="Roboto"/>
              <a:buNone/>
            </a:pPr>
            <a:r>
              <a:rPr b="0" i="0" lang="en-US" sz="1450" u="none" cap="none" strike="noStrike">
                <a:solidFill>
                  <a:srgbClr val="15213F"/>
                </a:solidFill>
                <a:latin typeface="Roboto"/>
                <a:ea typeface="Roboto"/>
                <a:cs typeface="Roboto"/>
                <a:sym typeface="Roboto"/>
              </a:rPr>
              <a:t>Develop graphical user interface using Tkinter or Pygame for improved user experience and visual appeal</a:t>
            </a:r>
            <a:endParaRPr b="0" i="0" sz="1450" u="none" cap="none" strike="noStrike"/>
          </a:p>
        </p:txBody>
      </p:sp>
      <p:pic>
        <p:nvPicPr>
          <p:cNvPr descr="preencoded.png" id="239" name="Google Shape;239;p22"/>
          <p:cNvPicPr preferRelativeResize="0"/>
          <p:nvPr/>
        </p:nvPicPr>
        <p:blipFill rotWithShape="1">
          <a:blip r:embed="rId3">
            <a:alphaModFix/>
          </a:blip>
          <a:srcRect b="0" l="0" r="0" t="0"/>
          <a:stretch/>
        </p:blipFill>
        <p:spPr>
          <a:xfrm>
            <a:off x="748070" y="5267087"/>
            <a:ext cx="6473666" cy="1143000"/>
          </a:xfrm>
          <a:prstGeom prst="rect">
            <a:avLst/>
          </a:prstGeom>
          <a:noFill/>
          <a:ln>
            <a:noFill/>
          </a:ln>
        </p:spPr>
      </p:pic>
      <p:sp>
        <p:nvSpPr>
          <p:cNvPr id="240" name="Google Shape;240;p22"/>
          <p:cNvSpPr/>
          <p:nvPr/>
        </p:nvSpPr>
        <p:spPr>
          <a:xfrm>
            <a:off x="934998" y="6015037"/>
            <a:ext cx="2338030" cy="292298"/>
          </a:xfrm>
          <a:prstGeom prst="rect">
            <a:avLst/>
          </a:prstGeom>
          <a:noFill/>
          <a:ln>
            <a:noFill/>
          </a:ln>
        </p:spPr>
        <p:txBody>
          <a:bodyPr anchorCtr="0" anchor="t" bIns="0" lIns="0" spcFirstLastPara="1" rIns="0" wrap="square" tIns="0">
            <a:noAutofit/>
          </a:bodyPr>
          <a:lstStyle/>
          <a:p>
            <a:pPr indent="0" lvl="0" marL="0" marR="0" rtl="0" algn="l">
              <a:lnSpc>
                <a:spcPct val="127777"/>
              </a:lnSpc>
              <a:spcBef>
                <a:spcPts val="0"/>
              </a:spcBef>
              <a:spcAft>
                <a:spcPts val="0"/>
              </a:spcAft>
              <a:buClr>
                <a:srgbClr val="15213F"/>
              </a:buClr>
              <a:buSzPts val="1800"/>
              <a:buFont typeface="Roboto Slab"/>
              <a:buNone/>
            </a:pPr>
            <a:r>
              <a:rPr b="0" i="0" lang="en-US" sz="1800" u="none" cap="none" strike="noStrike">
                <a:solidFill>
                  <a:srgbClr val="15213F"/>
                </a:solidFill>
                <a:latin typeface="Roboto Slab"/>
                <a:ea typeface="Roboto Slab"/>
                <a:cs typeface="Roboto Slab"/>
                <a:sym typeface="Roboto Slab"/>
              </a:rPr>
              <a:t>Expanded Content</a:t>
            </a:r>
            <a:endParaRPr b="0" i="0" sz="1800" u="none" cap="none" strike="noStrike"/>
          </a:p>
        </p:txBody>
      </p:sp>
      <p:sp>
        <p:nvSpPr>
          <p:cNvPr id="241" name="Google Shape;241;p22"/>
          <p:cNvSpPr/>
          <p:nvPr/>
        </p:nvSpPr>
        <p:spPr>
          <a:xfrm>
            <a:off x="934998" y="6419493"/>
            <a:ext cx="6099810" cy="598408"/>
          </a:xfrm>
          <a:prstGeom prst="rect">
            <a:avLst/>
          </a:prstGeom>
          <a:noFill/>
          <a:ln>
            <a:noFill/>
          </a:ln>
        </p:spPr>
        <p:txBody>
          <a:bodyPr anchorCtr="0" anchor="t" bIns="0" lIns="0" spcFirstLastPara="1" rIns="0" wrap="square" tIns="0">
            <a:noAutofit/>
          </a:bodyPr>
          <a:lstStyle/>
          <a:p>
            <a:pPr indent="0" lvl="0" marL="0" marR="0" rtl="0" algn="l">
              <a:lnSpc>
                <a:spcPct val="162068"/>
              </a:lnSpc>
              <a:spcBef>
                <a:spcPts val="0"/>
              </a:spcBef>
              <a:spcAft>
                <a:spcPts val="0"/>
              </a:spcAft>
              <a:buClr>
                <a:srgbClr val="15213F"/>
              </a:buClr>
              <a:buSzPts val="1450"/>
              <a:buFont typeface="Roboto"/>
              <a:buNone/>
            </a:pPr>
            <a:r>
              <a:rPr b="0" i="0" lang="en-US" sz="1450" u="none" cap="none" strike="noStrike">
                <a:solidFill>
                  <a:srgbClr val="15213F"/>
                </a:solidFill>
                <a:latin typeface="Roboto"/>
                <a:ea typeface="Roboto"/>
                <a:cs typeface="Roboto"/>
                <a:sym typeface="Roboto"/>
              </a:rPr>
              <a:t>Increase words.json to include thousands of words across multiple categories and languages</a:t>
            </a:r>
            <a:endParaRPr b="0" i="0" sz="1450" u="none" cap="none" strike="noStrike"/>
          </a:p>
        </p:txBody>
      </p:sp>
      <p:pic>
        <p:nvPicPr>
          <p:cNvPr descr="preencoded.png" id="242" name="Google Shape;242;p22"/>
          <p:cNvPicPr preferRelativeResize="0"/>
          <p:nvPr/>
        </p:nvPicPr>
        <p:blipFill rotWithShape="1">
          <a:blip r:embed="rId3">
            <a:alphaModFix/>
          </a:blip>
          <a:srcRect b="0" l="0" r="0" t="0"/>
          <a:stretch/>
        </p:blipFill>
        <p:spPr>
          <a:xfrm>
            <a:off x="7408664" y="4986576"/>
            <a:ext cx="6473666" cy="1143000"/>
          </a:xfrm>
          <a:prstGeom prst="rect">
            <a:avLst/>
          </a:prstGeom>
          <a:noFill/>
          <a:ln>
            <a:noFill/>
          </a:ln>
        </p:spPr>
      </p:pic>
      <p:sp>
        <p:nvSpPr>
          <p:cNvPr id="243" name="Google Shape;243;p22"/>
          <p:cNvSpPr/>
          <p:nvPr/>
        </p:nvSpPr>
        <p:spPr>
          <a:xfrm>
            <a:off x="7595592" y="5734526"/>
            <a:ext cx="2338030" cy="292298"/>
          </a:xfrm>
          <a:prstGeom prst="rect">
            <a:avLst/>
          </a:prstGeom>
          <a:noFill/>
          <a:ln>
            <a:noFill/>
          </a:ln>
        </p:spPr>
        <p:txBody>
          <a:bodyPr anchorCtr="0" anchor="t" bIns="0" lIns="0" spcFirstLastPara="1" rIns="0" wrap="square" tIns="0">
            <a:noAutofit/>
          </a:bodyPr>
          <a:lstStyle/>
          <a:p>
            <a:pPr indent="0" lvl="0" marL="0" marR="0" rtl="0" algn="l">
              <a:lnSpc>
                <a:spcPct val="127777"/>
              </a:lnSpc>
              <a:spcBef>
                <a:spcPts val="0"/>
              </a:spcBef>
              <a:spcAft>
                <a:spcPts val="0"/>
              </a:spcAft>
              <a:buClr>
                <a:srgbClr val="15213F"/>
              </a:buClr>
              <a:buSzPts val="1800"/>
              <a:buFont typeface="Roboto Slab"/>
              <a:buNone/>
            </a:pPr>
            <a:r>
              <a:rPr b="0" i="0" lang="en-US" sz="1800" u="none" cap="none" strike="noStrike">
                <a:solidFill>
                  <a:srgbClr val="15213F"/>
                </a:solidFill>
                <a:latin typeface="Roboto Slab"/>
                <a:ea typeface="Roboto Slab"/>
                <a:cs typeface="Roboto Slab"/>
                <a:sym typeface="Roboto Slab"/>
              </a:rPr>
              <a:t>Advanced Features</a:t>
            </a:r>
            <a:endParaRPr b="0" i="0" sz="1800" u="none" cap="none" strike="noStrike"/>
          </a:p>
        </p:txBody>
      </p:sp>
      <p:sp>
        <p:nvSpPr>
          <p:cNvPr id="244" name="Google Shape;244;p22"/>
          <p:cNvSpPr/>
          <p:nvPr/>
        </p:nvSpPr>
        <p:spPr>
          <a:xfrm>
            <a:off x="7595592" y="6138982"/>
            <a:ext cx="6099810" cy="598408"/>
          </a:xfrm>
          <a:prstGeom prst="rect">
            <a:avLst/>
          </a:prstGeom>
          <a:noFill/>
          <a:ln>
            <a:noFill/>
          </a:ln>
        </p:spPr>
        <p:txBody>
          <a:bodyPr anchorCtr="0" anchor="t" bIns="0" lIns="0" spcFirstLastPara="1" rIns="0" wrap="square" tIns="0">
            <a:noAutofit/>
          </a:bodyPr>
          <a:lstStyle/>
          <a:p>
            <a:pPr indent="0" lvl="0" marL="0" marR="0" rtl="0" algn="l">
              <a:lnSpc>
                <a:spcPct val="162068"/>
              </a:lnSpc>
              <a:spcBef>
                <a:spcPts val="0"/>
              </a:spcBef>
              <a:spcAft>
                <a:spcPts val="0"/>
              </a:spcAft>
              <a:buClr>
                <a:srgbClr val="15213F"/>
              </a:buClr>
              <a:buSzPts val="1450"/>
              <a:buFont typeface="Roboto"/>
              <a:buNone/>
            </a:pPr>
            <a:r>
              <a:rPr b="0" i="0" lang="en-US" sz="1450" u="none" cap="none" strike="noStrike">
                <a:solidFill>
                  <a:srgbClr val="15213F"/>
                </a:solidFill>
                <a:latin typeface="Roboto"/>
                <a:ea typeface="Roboto"/>
                <a:cs typeface="Roboto"/>
                <a:sym typeface="Roboto"/>
              </a:rPr>
              <a:t>Implement scoring system based on guesses remaining, leaderboards, multiplayer modes, and difficulty progression</a:t>
            </a:r>
            <a:endParaRPr b="0" i="0" sz="1450" u="none" cap="none" strike="noStrike"/>
          </a:p>
        </p:txBody>
      </p:sp>
      <p:sp>
        <p:nvSpPr>
          <p:cNvPr id="245" name="Google Shape;245;p22"/>
          <p:cNvSpPr/>
          <p:nvPr/>
        </p:nvSpPr>
        <p:spPr>
          <a:xfrm>
            <a:off x="748070" y="7415213"/>
            <a:ext cx="13134261" cy="299204"/>
          </a:xfrm>
          <a:prstGeom prst="rect">
            <a:avLst/>
          </a:prstGeom>
          <a:noFill/>
          <a:ln>
            <a:noFill/>
          </a:ln>
        </p:spPr>
        <p:txBody>
          <a:bodyPr anchorCtr="0" anchor="t" bIns="0" lIns="0" spcFirstLastPara="1" rIns="0" wrap="square" tIns="0">
            <a:noAutofit/>
          </a:bodyPr>
          <a:lstStyle/>
          <a:p>
            <a:pPr indent="0" lvl="0" marL="0" marR="0" rtl="0" algn="ctr">
              <a:lnSpc>
                <a:spcPct val="162068"/>
              </a:lnSpc>
              <a:spcBef>
                <a:spcPts val="0"/>
              </a:spcBef>
              <a:spcAft>
                <a:spcPts val="0"/>
              </a:spcAft>
              <a:buClr>
                <a:srgbClr val="15213F"/>
              </a:buClr>
              <a:buSzPts val="1450"/>
              <a:buFont typeface="Roboto"/>
              <a:buNone/>
            </a:pPr>
            <a:r>
              <a:rPr b="0" i="0" lang="en-US" sz="1450" u="none" cap="none" strike="noStrike">
                <a:solidFill>
                  <a:srgbClr val="15213F"/>
                </a:solidFill>
                <a:latin typeface="Roboto"/>
                <a:ea typeface="Roboto"/>
                <a:cs typeface="Roboto"/>
                <a:sym typeface="Roboto"/>
              </a:rPr>
              <a:t>Thank You | Questions?</a:t>
            </a:r>
            <a:endParaRPr b="0" i="0" sz="1450" u="none" cap="none" strike="noStrike"/>
          </a:p>
        </p:txBody>
      </p:sp>
      <p:sp>
        <p:nvSpPr>
          <p:cNvPr id="246" name="Google Shape;246;p22"/>
          <p:cNvSpPr/>
          <p:nvPr/>
        </p:nvSpPr>
        <p:spPr>
          <a:xfrm>
            <a:off x="12755175" y="7755550"/>
            <a:ext cx="1740600" cy="306900"/>
          </a:xfrm>
          <a:prstGeom prst="rect">
            <a:avLst/>
          </a:prstGeom>
          <a:solidFill>
            <a:schemeClr val="lt1"/>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247" name="Google Shape;247;p22"/>
          <p:cNvSpPr/>
          <p:nvPr/>
        </p:nvSpPr>
        <p:spPr>
          <a:xfrm>
            <a:off x="12755175" y="7755550"/>
            <a:ext cx="1740600" cy="502500"/>
          </a:xfrm>
          <a:prstGeom prst="rect">
            <a:avLst/>
          </a:prstGeom>
          <a:solidFill>
            <a:schemeClr val="lt1"/>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pic>
        <p:nvPicPr>
          <p:cNvPr descr="preencoded.png" id="71" name="Google Shape;71;p14"/>
          <p:cNvPicPr preferRelativeResize="0"/>
          <p:nvPr/>
        </p:nvPicPr>
        <p:blipFill rotWithShape="1">
          <a:blip r:embed="rId3">
            <a:alphaModFix/>
          </a:blip>
          <a:srcRect b="0" l="0" r="0" t="0"/>
          <a:stretch/>
        </p:blipFill>
        <p:spPr>
          <a:xfrm>
            <a:off x="0" y="0"/>
            <a:ext cx="5486400" cy="8229600"/>
          </a:xfrm>
          <a:prstGeom prst="rect">
            <a:avLst/>
          </a:prstGeom>
          <a:noFill/>
          <a:ln>
            <a:noFill/>
          </a:ln>
        </p:spPr>
      </p:pic>
      <p:sp>
        <p:nvSpPr>
          <p:cNvPr id="72" name="Google Shape;72;p14"/>
          <p:cNvSpPr/>
          <p:nvPr/>
        </p:nvSpPr>
        <p:spPr>
          <a:xfrm>
            <a:off x="6280190" y="761048"/>
            <a:ext cx="4961811" cy="620078"/>
          </a:xfrm>
          <a:prstGeom prst="rect">
            <a:avLst/>
          </a:prstGeom>
          <a:noFill/>
          <a:ln>
            <a:noFill/>
          </a:ln>
        </p:spPr>
        <p:txBody>
          <a:bodyPr anchorCtr="0" anchor="t" bIns="0" lIns="0" spcFirstLastPara="1" rIns="0" wrap="square" tIns="0">
            <a:noAutofit/>
          </a:bodyPr>
          <a:lstStyle/>
          <a:p>
            <a:pPr indent="0" lvl="0" marL="0" marR="0" rtl="0" algn="l">
              <a:lnSpc>
                <a:spcPct val="124358"/>
              </a:lnSpc>
              <a:spcBef>
                <a:spcPts val="0"/>
              </a:spcBef>
              <a:spcAft>
                <a:spcPts val="0"/>
              </a:spcAft>
              <a:buClr>
                <a:srgbClr val="3257B8"/>
              </a:buClr>
              <a:buSzPts val="3900"/>
              <a:buFont typeface="Roboto Slab"/>
              <a:buNone/>
            </a:pPr>
            <a:r>
              <a:rPr b="0" i="0" lang="en-US" sz="3900" u="none" cap="none" strike="noStrike">
                <a:solidFill>
                  <a:srgbClr val="3257B8"/>
                </a:solidFill>
                <a:latin typeface="Roboto Slab"/>
                <a:ea typeface="Roboto Slab"/>
                <a:cs typeface="Roboto Slab"/>
                <a:sym typeface="Roboto Slab"/>
              </a:rPr>
              <a:t>Project Objective</a:t>
            </a:r>
            <a:endParaRPr b="0" i="0" sz="3900" u="none" cap="none" strike="noStrike"/>
          </a:p>
        </p:txBody>
      </p:sp>
      <p:sp>
        <p:nvSpPr>
          <p:cNvPr id="73" name="Google Shape;73;p14"/>
          <p:cNvSpPr/>
          <p:nvPr/>
        </p:nvSpPr>
        <p:spPr>
          <a:xfrm>
            <a:off x="6280190" y="1678781"/>
            <a:ext cx="7556421" cy="1270159"/>
          </a:xfrm>
          <a:prstGeom prst="rect">
            <a:avLst/>
          </a:prstGeom>
          <a:noFill/>
          <a:ln>
            <a:noFill/>
          </a:ln>
        </p:spPr>
        <p:txBody>
          <a:bodyPr anchorCtr="0" anchor="t" bIns="0" lIns="0" spcFirstLastPara="1" rIns="0" wrap="square" tIns="0">
            <a:noAutofit/>
          </a:bodyPr>
          <a:lstStyle/>
          <a:p>
            <a:pPr indent="0" lvl="0" marL="0" marR="0" rtl="0" algn="l">
              <a:lnSpc>
                <a:spcPct val="161290"/>
              </a:lnSpc>
              <a:spcBef>
                <a:spcPts val="0"/>
              </a:spcBef>
              <a:spcAft>
                <a:spcPts val="0"/>
              </a:spcAft>
              <a:buClr>
                <a:srgbClr val="15213F"/>
              </a:buClr>
              <a:buSzPts val="1550"/>
              <a:buFont typeface="Roboto"/>
              <a:buNone/>
            </a:pPr>
            <a:r>
              <a:rPr b="0" i="0" lang="en-US" sz="1550" u="none" cap="none" strike="noStrike">
                <a:solidFill>
                  <a:srgbClr val="15213F"/>
                </a:solidFill>
                <a:latin typeface="Roboto"/>
                <a:ea typeface="Roboto"/>
                <a:cs typeface="Roboto"/>
                <a:sym typeface="Roboto"/>
              </a:rPr>
              <a:t>Our primary goal was to satisfy the requirements of Experiment 12 by building a micro-project that integrates concepts from Experiments 1-11 of the Python Lab syllabus. We developed a command-line word-guessing game that combines features from "Hangman" and "Wordle" to create an engaging, interactive experience.</a:t>
            </a:r>
            <a:endParaRPr b="0" i="0" sz="1550" u="none" cap="none" strike="noStrike"/>
          </a:p>
        </p:txBody>
      </p:sp>
      <p:sp>
        <p:nvSpPr>
          <p:cNvPr id="74" name="Google Shape;74;p14"/>
          <p:cNvSpPr/>
          <p:nvPr/>
        </p:nvSpPr>
        <p:spPr>
          <a:xfrm>
            <a:off x="6280190" y="3172182"/>
            <a:ext cx="7556421" cy="1270159"/>
          </a:xfrm>
          <a:prstGeom prst="rect">
            <a:avLst/>
          </a:prstGeom>
          <a:noFill/>
          <a:ln>
            <a:noFill/>
          </a:ln>
        </p:spPr>
        <p:txBody>
          <a:bodyPr anchorCtr="0" anchor="t" bIns="0" lIns="0" spcFirstLastPara="1" rIns="0" wrap="square" tIns="0">
            <a:noAutofit/>
          </a:bodyPr>
          <a:lstStyle/>
          <a:p>
            <a:pPr indent="0" lvl="0" marL="0" marR="0" rtl="0" algn="l">
              <a:lnSpc>
                <a:spcPct val="161290"/>
              </a:lnSpc>
              <a:spcBef>
                <a:spcPts val="0"/>
              </a:spcBef>
              <a:spcAft>
                <a:spcPts val="0"/>
              </a:spcAft>
              <a:buClr>
                <a:srgbClr val="15213F"/>
              </a:buClr>
              <a:buSzPts val="1550"/>
              <a:buFont typeface="Roboto"/>
              <a:buNone/>
            </a:pPr>
            <a:r>
              <a:rPr b="1" i="0" lang="en-US" sz="1550" u="none" cap="none" strike="noStrike">
                <a:solidFill>
                  <a:srgbClr val="15213F"/>
                </a:solidFill>
                <a:latin typeface="Roboto"/>
                <a:ea typeface="Roboto"/>
                <a:cs typeface="Roboto"/>
                <a:sym typeface="Roboto"/>
              </a:rPr>
              <a:t>Key Purpose:</a:t>
            </a:r>
            <a:r>
              <a:rPr b="0" i="0" lang="en-US" sz="1550" u="none" cap="none" strike="noStrike">
                <a:solidFill>
                  <a:srgbClr val="15213F"/>
                </a:solidFill>
                <a:latin typeface="Roboto"/>
                <a:ea typeface="Roboto"/>
                <a:cs typeface="Roboto"/>
                <a:sym typeface="Roboto"/>
              </a:rPr>
              <a:t> To apply and demonstrate our understanding of core Python principles—including data structures, functions, exception handling, file operations, and JSON parsing—in a single, functional application that showcases practical programming skills.</a:t>
            </a:r>
            <a:endParaRPr b="0" i="0" sz="1550" u="none" cap="none" strike="noStrike"/>
          </a:p>
        </p:txBody>
      </p:sp>
      <p:sp>
        <p:nvSpPr>
          <p:cNvPr id="75" name="Google Shape;75;p14"/>
          <p:cNvSpPr/>
          <p:nvPr/>
        </p:nvSpPr>
        <p:spPr>
          <a:xfrm>
            <a:off x="6280190" y="4665583"/>
            <a:ext cx="3679031" cy="1461016"/>
          </a:xfrm>
          <a:prstGeom prst="roundRect">
            <a:avLst>
              <a:gd fmla="val 2038" name="adj"/>
            </a:avLst>
          </a:prstGeom>
          <a:solidFill>
            <a:srgbClr val="E9EC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4"/>
          <p:cNvSpPr/>
          <p:nvPr/>
        </p:nvSpPr>
        <p:spPr>
          <a:xfrm>
            <a:off x="6478548" y="4863941"/>
            <a:ext cx="2480905" cy="310158"/>
          </a:xfrm>
          <a:prstGeom prst="rect">
            <a:avLst/>
          </a:prstGeom>
          <a:noFill/>
          <a:ln>
            <a:noFill/>
          </a:ln>
        </p:spPr>
        <p:txBody>
          <a:bodyPr anchorCtr="0" anchor="t" bIns="0" lIns="0" spcFirstLastPara="1" rIns="0" wrap="square" tIns="0">
            <a:noAutofit/>
          </a:bodyPr>
          <a:lstStyle/>
          <a:p>
            <a:pPr indent="0" lvl="0" marL="0" marR="0" rtl="0" algn="l">
              <a:lnSpc>
                <a:spcPct val="123076"/>
              </a:lnSpc>
              <a:spcBef>
                <a:spcPts val="0"/>
              </a:spcBef>
              <a:spcAft>
                <a:spcPts val="0"/>
              </a:spcAft>
              <a:buClr>
                <a:srgbClr val="15213F"/>
              </a:buClr>
              <a:buSzPts val="1950"/>
              <a:buFont typeface="Roboto Slab"/>
              <a:buNone/>
            </a:pPr>
            <a:r>
              <a:rPr b="0" i="0" lang="en-US" sz="1950" u="none" cap="none" strike="noStrike">
                <a:solidFill>
                  <a:srgbClr val="15213F"/>
                </a:solidFill>
                <a:latin typeface="Roboto Slab"/>
                <a:ea typeface="Roboto Slab"/>
                <a:cs typeface="Roboto Slab"/>
                <a:sym typeface="Roboto Slab"/>
              </a:rPr>
              <a:t>Integrated Concepts</a:t>
            </a:r>
            <a:endParaRPr b="0" i="0" sz="1950" u="none" cap="none" strike="noStrike"/>
          </a:p>
        </p:txBody>
      </p:sp>
      <p:sp>
        <p:nvSpPr>
          <p:cNvPr id="77" name="Google Shape;77;p14"/>
          <p:cNvSpPr/>
          <p:nvPr/>
        </p:nvSpPr>
        <p:spPr>
          <a:xfrm>
            <a:off x="6478548" y="5293162"/>
            <a:ext cx="3282315" cy="635079"/>
          </a:xfrm>
          <a:prstGeom prst="rect">
            <a:avLst/>
          </a:prstGeom>
          <a:noFill/>
          <a:ln>
            <a:noFill/>
          </a:ln>
        </p:spPr>
        <p:txBody>
          <a:bodyPr anchorCtr="0" anchor="t" bIns="0" lIns="0" spcFirstLastPara="1" rIns="0" wrap="square" tIns="0">
            <a:noAutofit/>
          </a:bodyPr>
          <a:lstStyle/>
          <a:p>
            <a:pPr indent="0" lvl="0" marL="0" marR="0" rtl="0" algn="l">
              <a:lnSpc>
                <a:spcPct val="161290"/>
              </a:lnSpc>
              <a:spcBef>
                <a:spcPts val="0"/>
              </a:spcBef>
              <a:spcAft>
                <a:spcPts val="0"/>
              </a:spcAft>
              <a:buClr>
                <a:srgbClr val="15213F"/>
              </a:buClr>
              <a:buSzPts val="1550"/>
              <a:buFont typeface="Roboto"/>
              <a:buNone/>
            </a:pPr>
            <a:r>
              <a:rPr b="0" i="0" lang="en-US" sz="1550" u="none" cap="none" strike="noStrike">
                <a:solidFill>
                  <a:srgbClr val="15213F"/>
                </a:solidFill>
                <a:latin typeface="Roboto"/>
                <a:ea typeface="Roboto"/>
                <a:cs typeface="Roboto"/>
                <a:sym typeface="Roboto"/>
              </a:rPr>
              <a:t>Combines Hangman and Wordle mechanics</a:t>
            </a:r>
            <a:endParaRPr b="0" i="0" sz="1550" u="none" cap="none" strike="noStrike"/>
          </a:p>
        </p:txBody>
      </p:sp>
      <p:sp>
        <p:nvSpPr>
          <p:cNvPr id="78" name="Google Shape;78;p14"/>
          <p:cNvSpPr/>
          <p:nvPr/>
        </p:nvSpPr>
        <p:spPr>
          <a:xfrm>
            <a:off x="10157579" y="4665583"/>
            <a:ext cx="3679031" cy="1461016"/>
          </a:xfrm>
          <a:prstGeom prst="roundRect">
            <a:avLst>
              <a:gd fmla="val 2038" name="adj"/>
            </a:avLst>
          </a:prstGeom>
          <a:solidFill>
            <a:srgbClr val="E9EC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4"/>
          <p:cNvSpPr/>
          <p:nvPr/>
        </p:nvSpPr>
        <p:spPr>
          <a:xfrm>
            <a:off x="10355937" y="4863941"/>
            <a:ext cx="2480905" cy="310158"/>
          </a:xfrm>
          <a:prstGeom prst="rect">
            <a:avLst/>
          </a:prstGeom>
          <a:noFill/>
          <a:ln>
            <a:noFill/>
          </a:ln>
        </p:spPr>
        <p:txBody>
          <a:bodyPr anchorCtr="0" anchor="t" bIns="0" lIns="0" spcFirstLastPara="1" rIns="0" wrap="square" tIns="0">
            <a:noAutofit/>
          </a:bodyPr>
          <a:lstStyle/>
          <a:p>
            <a:pPr indent="0" lvl="0" marL="0" marR="0" rtl="0" algn="l">
              <a:lnSpc>
                <a:spcPct val="123076"/>
              </a:lnSpc>
              <a:spcBef>
                <a:spcPts val="0"/>
              </a:spcBef>
              <a:spcAft>
                <a:spcPts val="0"/>
              </a:spcAft>
              <a:buClr>
                <a:srgbClr val="15213F"/>
              </a:buClr>
              <a:buSzPts val="1950"/>
              <a:buFont typeface="Roboto Slab"/>
              <a:buNone/>
            </a:pPr>
            <a:r>
              <a:rPr b="0" i="0" lang="en-US" sz="1950" u="none" cap="none" strike="noStrike">
                <a:solidFill>
                  <a:srgbClr val="15213F"/>
                </a:solidFill>
                <a:latin typeface="Roboto Slab"/>
                <a:ea typeface="Roboto Slab"/>
                <a:cs typeface="Roboto Slab"/>
                <a:sym typeface="Roboto Slab"/>
              </a:rPr>
              <a:t>Practical Application</a:t>
            </a:r>
            <a:endParaRPr b="0" i="0" sz="1950" u="none" cap="none" strike="noStrike"/>
          </a:p>
        </p:txBody>
      </p:sp>
      <p:sp>
        <p:nvSpPr>
          <p:cNvPr id="80" name="Google Shape;80;p14"/>
          <p:cNvSpPr/>
          <p:nvPr/>
        </p:nvSpPr>
        <p:spPr>
          <a:xfrm>
            <a:off x="10355937" y="5293162"/>
            <a:ext cx="3282315" cy="635079"/>
          </a:xfrm>
          <a:prstGeom prst="rect">
            <a:avLst/>
          </a:prstGeom>
          <a:noFill/>
          <a:ln>
            <a:noFill/>
          </a:ln>
        </p:spPr>
        <p:txBody>
          <a:bodyPr anchorCtr="0" anchor="t" bIns="0" lIns="0" spcFirstLastPara="1" rIns="0" wrap="square" tIns="0">
            <a:noAutofit/>
          </a:bodyPr>
          <a:lstStyle/>
          <a:p>
            <a:pPr indent="0" lvl="0" marL="0" marR="0" rtl="0" algn="l">
              <a:lnSpc>
                <a:spcPct val="161290"/>
              </a:lnSpc>
              <a:spcBef>
                <a:spcPts val="0"/>
              </a:spcBef>
              <a:spcAft>
                <a:spcPts val="0"/>
              </a:spcAft>
              <a:buClr>
                <a:srgbClr val="15213F"/>
              </a:buClr>
              <a:buSzPts val="1550"/>
              <a:buFont typeface="Roboto"/>
              <a:buNone/>
            </a:pPr>
            <a:r>
              <a:rPr b="0" i="0" lang="en-US" sz="1550" u="none" cap="none" strike="noStrike">
                <a:solidFill>
                  <a:srgbClr val="15213F"/>
                </a:solidFill>
                <a:latin typeface="Roboto"/>
                <a:ea typeface="Roboto"/>
                <a:cs typeface="Roboto"/>
                <a:sym typeface="Roboto"/>
              </a:rPr>
              <a:t>Demonstrates real-world Python skills</a:t>
            </a:r>
            <a:endParaRPr b="0" i="0" sz="1550" u="none" cap="none" strike="noStrike"/>
          </a:p>
        </p:txBody>
      </p:sp>
      <p:sp>
        <p:nvSpPr>
          <p:cNvPr id="81" name="Google Shape;81;p14"/>
          <p:cNvSpPr/>
          <p:nvPr/>
        </p:nvSpPr>
        <p:spPr>
          <a:xfrm>
            <a:off x="6280190" y="6324957"/>
            <a:ext cx="7556421" cy="1143476"/>
          </a:xfrm>
          <a:prstGeom prst="roundRect">
            <a:avLst>
              <a:gd fmla="val 2604" name="adj"/>
            </a:avLst>
          </a:prstGeom>
          <a:solidFill>
            <a:srgbClr val="E9EC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4"/>
          <p:cNvSpPr/>
          <p:nvPr/>
        </p:nvSpPr>
        <p:spPr>
          <a:xfrm>
            <a:off x="6478548" y="6523315"/>
            <a:ext cx="2480905" cy="310158"/>
          </a:xfrm>
          <a:prstGeom prst="rect">
            <a:avLst/>
          </a:prstGeom>
          <a:noFill/>
          <a:ln>
            <a:noFill/>
          </a:ln>
        </p:spPr>
        <p:txBody>
          <a:bodyPr anchorCtr="0" anchor="t" bIns="0" lIns="0" spcFirstLastPara="1" rIns="0" wrap="square" tIns="0">
            <a:noAutofit/>
          </a:bodyPr>
          <a:lstStyle/>
          <a:p>
            <a:pPr indent="0" lvl="0" marL="0" marR="0" rtl="0" algn="l">
              <a:lnSpc>
                <a:spcPct val="123076"/>
              </a:lnSpc>
              <a:spcBef>
                <a:spcPts val="0"/>
              </a:spcBef>
              <a:spcAft>
                <a:spcPts val="0"/>
              </a:spcAft>
              <a:buClr>
                <a:srgbClr val="15213F"/>
              </a:buClr>
              <a:buSzPts val="1950"/>
              <a:buFont typeface="Roboto Slab"/>
              <a:buNone/>
            </a:pPr>
            <a:r>
              <a:rPr b="0" i="0" lang="en-US" sz="1950" u="none" cap="none" strike="noStrike">
                <a:solidFill>
                  <a:srgbClr val="15213F"/>
                </a:solidFill>
                <a:latin typeface="Roboto Slab"/>
                <a:ea typeface="Roboto Slab"/>
                <a:cs typeface="Roboto Slab"/>
                <a:sym typeface="Roboto Slab"/>
              </a:rPr>
              <a:t>Syllabus Coverage</a:t>
            </a:r>
            <a:endParaRPr b="0" i="0" sz="1950" u="none" cap="none" strike="noStrike"/>
          </a:p>
        </p:txBody>
      </p:sp>
      <p:sp>
        <p:nvSpPr>
          <p:cNvPr id="83" name="Google Shape;83;p14"/>
          <p:cNvSpPr/>
          <p:nvPr/>
        </p:nvSpPr>
        <p:spPr>
          <a:xfrm>
            <a:off x="6478548" y="6952536"/>
            <a:ext cx="7159704" cy="317540"/>
          </a:xfrm>
          <a:prstGeom prst="rect">
            <a:avLst/>
          </a:prstGeom>
          <a:noFill/>
          <a:ln>
            <a:noFill/>
          </a:ln>
        </p:spPr>
        <p:txBody>
          <a:bodyPr anchorCtr="0" anchor="t" bIns="0" lIns="0" spcFirstLastPara="1" rIns="0" wrap="square" tIns="0">
            <a:noAutofit/>
          </a:bodyPr>
          <a:lstStyle/>
          <a:p>
            <a:pPr indent="0" lvl="0" marL="0" marR="0" rtl="0" algn="l">
              <a:lnSpc>
                <a:spcPct val="161290"/>
              </a:lnSpc>
              <a:spcBef>
                <a:spcPts val="0"/>
              </a:spcBef>
              <a:spcAft>
                <a:spcPts val="0"/>
              </a:spcAft>
              <a:buClr>
                <a:srgbClr val="15213F"/>
              </a:buClr>
              <a:buSzPts val="1550"/>
              <a:buFont typeface="Roboto"/>
              <a:buNone/>
            </a:pPr>
            <a:r>
              <a:rPr b="0" i="0" lang="en-US" sz="1550" u="none" cap="none" strike="noStrike">
                <a:solidFill>
                  <a:srgbClr val="15213F"/>
                </a:solidFill>
                <a:latin typeface="Roboto"/>
                <a:ea typeface="Roboto"/>
                <a:cs typeface="Roboto"/>
                <a:sym typeface="Roboto"/>
              </a:rPr>
              <a:t>Experiments 1-11 integrated into one project</a:t>
            </a:r>
            <a:endParaRPr b="0" i="0" sz="1550" u="none" cap="none" strike="noStrike"/>
          </a:p>
        </p:txBody>
      </p:sp>
      <p:sp>
        <p:nvSpPr>
          <p:cNvPr id="84" name="Google Shape;84;p14"/>
          <p:cNvSpPr/>
          <p:nvPr/>
        </p:nvSpPr>
        <p:spPr>
          <a:xfrm>
            <a:off x="12769100" y="7630800"/>
            <a:ext cx="1740600" cy="598800"/>
          </a:xfrm>
          <a:prstGeom prst="rect">
            <a:avLst/>
          </a:prstGeom>
          <a:solidFill>
            <a:schemeClr val="lt1"/>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5"/>
          <p:cNvSpPr/>
          <p:nvPr/>
        </p:nvSpPr>
        <p:spPr>
          <a:xfrm>
            <a:off x="793790" y="658416"/>
            <a:ext cx="6611422" cy="620078"/>
          </a:xfrm>
          <a:prstGeom prst="rect">
            <a:avLst/>
          </a:prstGeom>
          <a:noFill/>
          <a:ln>
            <a:noFill/>
          </a:ln>
        </p:spPr>
        <p:txBody>
          <a:bodyPr anchorCtr="0" anchor="t" bIns="0" lIns="0" spcFirstLastPara="1" rIns="0" wrap="square" tIns="0">
            <a:noAutofit/>
          </a:bodyPr>
          <a:lstStyle/>
          <a:p>
            <a:pPr indent="0" lvl="0" marL="0" marR="0" rtl="0" algn="l">
              <a:lnSpc>
                <a:spcPct val="124358"/>
              </a:lnSpc>
              <a:spcBef>
                <a:spcPts val="0"/>
              </a:spcBef>
              <a:spcAft>
                <a:spcPts val="0"/>
              </a:spcAft>
              <a:buClr>
                <a:srgbClr val="3257B8"/>
              </a:buClr>
              <a:buSzPts val="3900"/>
              <a:buFont typeface="Roboto Slab"/>
              <a:buNone/>
            </a:pPr>
            <a:r>
              <a:rPr b="0" i="0" lang="en-US" sz="3900" u="none" cap="none" strike="noStrike">
                <a:solidFill>
                  <a:srgbClr val="3257B8"/>
                </a:solidFill>
                <a:latin typeface="Roboto Slab"/>
                <a:ea typeface="Roboto Slab"/>
                <a:cs typeface="Roboto Slab"/>
                <a:sym typeface="Roboto Slab"/>
              </a:rPr>
              <a:t>Game Features &amp; Mechanics</a:t>
            </a:r>
            <a:endParaRPr b="0" i="0" sz="3900" u="none" cap="none" strike="noStrike"/>
          </a:p>
        </p:txBody>
      </p:sp>
      <p:sp>
        <p:nvSpPr>
          <p:cNvPr id="91" name="Google Shape;91;p15"/>
          <p:cNvSpPr/>
          <p:nvPr/>
        </p:nvSpPr>
        <p:spPr>
          <a:xfrm>
            <a:off x="793790" y="1675328"/>
            <a:ext cx="13042821" cy="635079"/>
          </a:xfrm>
          <a:prstGeom prst="rect">
            <a:avLst/>
          </a:prstGeom>
          <a:noFill/>
          <a:ln>
            <a:noFill/>
          </a:ln>
        </p:spPr>
        <p:txBody>
          <a:bodyPr anchorCtr="0" anchor="t" bIns="0" lIns="0" spcFirstLastPara="1" rIns="0" wrap="square" tIns="0">
            <a:noAutofit/>
          </a:bodyPr>
          <a:lstStyle/>
          <a:p>
            <a:pPr indent="0" lvl="0" marL="0" marR="0" rtl="0" algn="l">
              <a:lnSpc>
                <a:spcPct val="161290"/>
              </a:lnSpc>
              <a:spcBef>
                <a:spcPts val="0"/>
              </a:spcBef>
              <a:spcAft>
                <a:spcPts val="0"/>
              </a:spcAft>
              <a:buClr>
                <a:srgbClr val="15213F"/>
              </a:buClr>
              <a:buSzPts val="1550"/>
              <a:buFont typeface="Roboto"/>
              <a:buNone/>
            </a:pPr>
            <a:r>
              <a:rPr b="0" i="0" lang="en-US" sz="1550" u="none" cap="none" strike="noStrike">
                <a:solidFill>
                  <a:srgbClr val="15213F"/>
                </a:solidFill>
                <a:latin typeface="Roboto"/>
                <a:ea typeface="Roboto"/>
                <a:cs typeface="Roboto"/>
                <a:sym typeface="Roboto"/>
              </a:rPr>
              <a:t>Our word-guessing game offers multiple customizable features that enhance player engagement and provide varied difficulty levels. Players can tailor their experience by selecting difficulty and determining the number of guesses available for each round.</a:t>
            </a:r>
            <a:endParaRPr b="0" i="0" sz="1550" u="none" cap="none" strike="noStrike"/>
          </a:p>
        </p:txBody>
      </p:sp>
      <p:sp>
        <p:nvSpPr>
          <p:cNvPr id="92" name="Google Shape;92;p15"/>
          <p:cNvSpPr/>
          <p:nvPr/>
        </p:nvSpPr>
        <p:spPr>
          <a:xfrm>
            <a:off x="793790" y="2533650"/>
            <a:ext cx="6422231" cy="2419588"/>
          </a:xfrm>
          <a:prstGeom prst="roundRect">
            <a:avLst>
              <a:gd fmla="val 1230" name="adj"/>
            </a:avLst>
          </a:prstGeom>
          <a:solidFill>
            <a:srgbClr val="FBFCFE"/>
          </a:solidFill>
          <a:ln cap="flat" cmpd="sng" w="22850">
            <a:solidFill>
              <a:srgbClr val="CFD2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5"/>
          <p:cNvSpPr/>
          <p:nvPr/>
        </p:nvSpPr>
        <p:spPr>
          <a:xfrm>
            <a:off x="816650" y="2556510"/>
            <a:ext cx="6376511" cy="595313"/>
          </a:xfrm>
          <a:prstGeom prst="roundRect">
            <a:avLst>
              <a:gd fmla="val 393" name="adj"/>
            </a:avLst>
          </a:prstGeom>
          <a:solidFill>
            <a:srgbClr val="E9EC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5"/>
          <p:cNvSpPr/>
          <p:nvPr/>
        </p:nvSpPr>
        <p:spPr>
          <a:xfrm>
            <a:off x="3856077" y="2668072"/>
            <a:ext cx="297656" cy="37207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15213F"/>
              </a:buClr>
              <a:buSzPts val="2300"/>
              <a:buFont typeface="Roboto Slab"/>
              <a:buNone/>
            </a:pPr>
            <a:r>
              <a:rPr b="0" i="0" lang="en-US" sz="2300" u="none" cap="none" strike="noStrike">
                <a:solidFill>
                  <a:srgbClr val="15213F"/>
                </a:solidFill>
                <a:latin typeface="Roboto Slab"/>
                <a:ea typeface="Roboto Slab"/>
                <a:cs typeface="Roboto Slab"/>
                <a:sym typeface="Roboto Slab"/>
              </a:rPr>
              <a:t>1</a:t>
            </a:r>
            <a:endParaRPr b="0" i="0" sz="2300" u="none" cap="none" strike="noStrike"/>
          </a:p>
        </p:txBody>
      </p:sp>
      <p:sp>
        <p:nvSpPr>
          <p:cNvPr id="95" name="Google Shape;95;p15"/>
          <p:cNvSpPr/>
          <p:nvPr/>
        </p:nvSpPr>
        <p:spPr>
          <a:xfrm>
            <a:off x="1015008" y="3350181"/>
            <a:ext cx="2480905" cy="310158"/>
          </a:xfrm>
          <a:prstGeom prst="rect">
            <a:avLst/>
          </a:prstGeom>
          <a:noFill/>
          <a:ln>
            <a:noFill/>
          </a:ln>
        </p:spPr>
        <p:txBody>
          <a:bodyPr anchorCtr="0" anchor="t" bIns="0" lIns="0" spcFirstLastPara="1" rIns="0" wrap="square" tIns="0">
            <a:noAutofit/>
          </a:bodyPr>
          <a:lstStyle/>
          <a:p>
            <a:pPr indent="0" lvl="0" marL="0" marR="0" rtl="0" algn="l">
              <a:lnSpc>
                <a:spcPct val="123076"/>
              </a:lnSpc>
              <a:spcBef>
                <a:spcPts val="0"/>
              </a:spcBef>
              <a:spcAft>
                <a:spcPts val="0"/>
              </a:spcAft>
              <a:buClr>
                <a:srgbClr val="15213F"/>
              </a:buClr>
              <a:buSzPts val="1950"/>
              <a:buFont typeface="Roboto Slab"/>
              <a:buNone/>
            </a:pPr>
            <a:r>
              <a:rPr b="0" i="0" lang="en-US" sz="1950" u="none" cap="none" strike="noStrike">
                <a:solidFill>
                  <a:srgbClr val="15213F"/>
                </a:solidFill>
                <a:latin typeface="Roboto Slab"/>
                <a:ea typeface="Roboto Slab"/>
                <a:cs typeface="Roboto Slab"/>
                <a:sym typeface="Roboto Slab"/>
              </a:rPr>
              <a:t>Difficulty Levels</a:t>
            </a:r>
            <a:endParaRPr b="0" i="0" sz="1950" u="none" cap="none" strike="noStrike"/>
          </a:p>
        </p:txBody>
      </p:sp>
      <p:sp>
        <p:nvSpPr>
          <p:cNvPr id="96" name="Google Shape;96;p15"/>
          <p:cNvSpPr/>
          <p:nvPr/>
        </p:nvSpPr>
        <p:spPr>
          <a:xfrm>
            <a:off x="1015008" y="3779401"/>
            <a:ext cx="5979795" cy="952619"/>
          </a:xfrm>
          <a:prstGeom prst="rect">
            <a:avLst/>
          </a:prstGeom>
          <a:noFill/>
          <a:ln>
            <a:noFill/>
          </a:ln>
        </p:spPr>
        <p:txBody>
          <a:bodyPr anchorCtr="0" anchor="t" bIns="0" lIns="0" spcFirstLastPara="1" rIns="0" wrap="square" tIns="0">
            <a:noAutofit/>
          </a:bodyPr>
          <a:lstStyle/>
          <a:p>
            <a:pPr indent="0" lvl="0" marL="0" marR="0" rtl="0" algn="l">
              <a:lnSpc>
                <a:spcPct val="161290"/>
              </a:lnSpc>
              <a:spcBef>
                <a:spcPts val="0"/>
              </a:spcBef>
              <a:spcAft>
                <a:spcPts val="0"/>
              </a:spcAft>
              <a:buClr>
                <a:srgbClr val="15213F"/>
              </a:buClr>
              <a:buSzPts val="1550"/>
              <a:buFont typeface="Roboto"/>
              <a:buNone/>
            </a:pPr>
            <a:r>
              <a:rPr b="1" i="0" lang="en-US" sz="1550" u="none" cap="none" strike="noStrike">
                <a:solidFill>
                  <a:srgbClr val="15213F"/>
                </a:solidFill>
                <a:latin typeface="Roboto"/>
                <a:ea typeface="Roboto"/>
                <a:cs typeface="Roboto"/>
                <a:sym typeface="Roboto"/>
              </a:rPr>
              <a:t>Easy:</a:t>
            </a:r>
            <a:r>
              <a:rPr b="0" i="0" lang="en-US" sz="1550" u="none" cap="none" strike="noStrike">
                <a:solidFill>
                  <a:srgbClr val="15213F"/>
                </a:solidFill>
                <a:latin typeface="Roboto"/>
                <a:ea typeface="Roboto"/>
                <a:cs typeface="Roboto"/>
                <a:sym typeface="Roboto"/>
              </a:rPr>
              <a:t> 4-letter words | </a:t>
            </a:r>
            <a:r>
              <a:rPr b="1" i="0" lang="en-US" sz="1550" u="none" cap="none" strike="noStrike">
                <a:solidFill>
                  <a:srgbClr val="15213F"/>
                </a:solidFill>
                <a:latin typeface="Roboto"/>
                <a:ea typeface="Roboto"/>
                <a:cs typeface="Roboto"/>
                <a:sym typeface="Roboto"/>
              </a:rPr>
              <a:t>Normal:</a:t>
            </a:r>
            <a:r>
              <a:rPr b="0" i="0" lang="en-US" sz="1550" u="none" cap="none" strike="noStrike">
                <a:solidFill>
                  <a:srgbClr val="15213F"/>
                </a:solidFill>
                <a:latin typeface="Roboto"/>
                <a:ea typeface="Roboto"/>
                <a:cs typeface="Roboto"/>
                <a:sym typeface="Roboto"/>
              </a:rPr>
              <a:t> 5-letter words | </a:t>
            </a:r>
            <a:r>
              <a:rPr b="1" i="0" lang="en-US" sz="1550" u="none" cap="none" strike="noStrike">
                <a:solidFill>
                  <a:srgbClr val="15213F"/>
                </a:solidFill>
                <a:latin typeface="Roboto"/>
                <a:ea typeface="Roboto"/>
                <a:cs typeface="Roboto"/>
                <a:sym typeface="Roboto"/>
              </a:rPr>
              <a:t>Hard:</a:t>
            </a:r>
            <a:r>
              <a:rPr b="0" i="0" lang="en-US" sz="1550" u="none" cap="none" strike="noStrike">
                <a:solidFill>
                  <a:srgbClr val="15213F"/>
                </a:solidFill>
                <a:latin typeface="Roboto"/>
                <a:ea typeface="Roboto"/>
                <a:cs typeface="Roboto"/>
                <a:sym typeface="Roboto"/>
              </a:rPr>
              <a:t> 6-letter words. Players choose their preferred challenge level at the start of each game.</a:t>
            </a:r>
            <a:endParaRPr b="0" i="0" sz="1550" u="none" cap="none" strike="noStrike"/>
          </a:p>
        </p:txBody>
      </p:sp>
      <p:sp>
        <p:nvSpPr>
          <p:cNvPr id="97" name="Google Shape;97;p15"/>
          <p:cNvSpPr/>
          <p:nvPr/>
        </p:nvSpPr>
        <p:spPr>
          <a:xfrm>
            <a:off x="7414379" y="2533650"/>
            <a:ext cx="6422231" cy="2419588"/>
          </a:xfrm>
          <a:prstGeom prst="roundRect">
            <a:avLst>
              <a:gd fmla="val 1230" name="adj"/>
            </a:avLst>
          </a:prstGeom>
          <a:solidFill>
            <a:srgbClr val="FBFCFE"/>
          </a:solidFill>
          <a:ln cap="flat" cmpd="sng" w="22850">
            <a:solidFill>
              <a:srgbClr val="CFD2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5"/>
          <p:cNvSpPr/>
          <p:nvPr/>
        </p:nvSpPr>
        <p:spPr>
          <a:xfrm>
            <a:off x="7437239" y="2556510"/>
            <a:ext cx="6376511" cy="595313"/>
          </a:xfrm>
          <a:prstGeom prst="roundRect">
            <a:avLst>
              <a:gd fmla="val 393" name="adj"/>
            </a:avLst>
          </a:prstGeom>
          <a:solidFill>
            <a:srgbClr val="E9EC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5"/>
          <p:cNvSpPr/>
          <p:nvPr/>
        </p:nvSpPr>
        <p:spPr>
          <a:xfrm>
            <a:off x="10476667" y="2668072"/>
            <a:ext cx="297656" cy="37207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15213F"/>
              </a:buClr>
              <a:buSzPts val="2300"/>
              <a:buFont typeface="Roboto Slab"/>
              <a:buNone/>
            </a:pPr>
            <a:r>
              <a:rPr b="0" i="0" lang="en-US" sz="2300" u="none" cap="none" strike="noStrike">
                <a:solidFill>
                  <a:srgbClr val="15213F"/>
                </a:solidFill>
                <a:latin typeface="Roboto Slab"/>
                <a:ea typeface="Roboto Slab"/>
                <a:cs typeface="Roboto Slab"/>
                <a:sym typeface="Roboto Slab"/>
              </a:rPr>
              <a:t>2</a:t>
            </a:r>
            <a:endParaRPr b="0" i="0" sz="2300" u="none" cap="none" strike="noStrike"/>
          </a:p>
        </p:txBody>
      </p:sp>
      <p:sp>
        <p:nvSpPr>
          <p:cNvPr id="100" name="Google Shape;100;p15"/>
          <p:cNvSpPr/>
          <p:nvPr/>
        </p:nvSpPr>
        <p:spPr>
          <a:xfrm>
            <a:off x="7635597" y="3350181"/>
            <a:ext cx="2480905" cy="310158"/>
          </a:xfrm>
          <a:prstGeom prst="rect">
            <a:avLst/>
          </a:prstGeom>
          <a:noFill/>
          <a:ln>
            <a:noFill/>
          </a:ln>
        </p:spPr>
        <p:txBody>
          <a:bodyPr anchorCtr="0" anchor="t" bIns="0" lIns="0" spcFirstLastPara="1" rIns="0" wrap="square" tIns="0">
            <a:noAutofit/>
          </a:bodyPr>
          <a:lstStyle/>
          <a:p>
            <a:pPr indent="0" lvl="0" marL="0" marR="0" rtl="0" algn="l">
              <a:lnSpc>
                <a:spcPct val="123076"/>
              </a:lnSpc>
              <a:spcBef>
                <a:spcPts val="0"/>
              </a:spcBef>
              <a:spcAft>
                <a:spcPts val="0"/>
              </a:spcAft>
              <a:buClr>
                <a:srgbClr val="15213F"/>
              </a:buClr>
              <a:buSzPts val="1950"/>
              <a:buFont typeface="Roboto Slab"/>
              <a:buNone/>
            </a:pPr>
            <a:r>
              <a:rPr b="0" i="0" lang="en-US" sz="1950" u="none" cap="none" strike="noStrike">
                <a:solidFill>
                  <a:srgbClr val="15213F"/>
                </a:solidFill>
                <a:latin typeface="Roboto Slab"/>
                <a:ea typeface="Roboto Slab"/>
                <a:cs typeface="Roboto Slab"/>
                <a:sym typeface="Roboto Slab"/>
              </a:rPr>
              <a:t>Custom Guesses</a:t>
            </a:r>
            <a:endParaRPr b="0" i="0" sz="1950" u="none" cap="none" strike="noStrike"/>
          </a:p>
        </p:txBody>
      </p:sp>
      <p:sp>
        <p:nvSpPr>
          <p:cNvPr id="101" name="Google Shape;101;p15"/>
          <p:cNvSpPr/>
          <p:nvPr/>
        </p:nvSpPr>
        <p:spPr>
          <a:xfrm>
            <a:off x="7635597" y="3779401"/>
            <a:ext cx="5979795" cy="635079"/>
          </a:xfrm>
          <a:prstGeom prst="rect">
            <a:avLst/>
          </a:prstGeom>
          <a:noFill/>
          <a:ln>
            <a:noFill/>
          </a:ln>
        </p:spPr>
        <p:txBody>
          <a:bodyPr anchorCtr="0" anchor="t" bIns="0" lIns="0" spcFirstLastPara="1" rIns="0" wrap="square" tIns="0">
            <a:noAutofit/>
          </a:bodyPr>
          <a:lstStyle/>
          <a:p>
            <a:pPr indent="0" lvl="0" marL="0" marR="0" rtl="0" algn="l">
              <a:lnSpc>
                <a:spcPct val="161290"/>
              </a:lnSpc>
              <a:spcBef>
                <a:spcPts val="0"/>
              </a:spcBef>
              <a:spcAft>
                <a:spcPts val="0"/>
              </a:spcAft>
              <a:buClr>
                <a:srgbClr val="15213F"/>
              </a:buClr>
              <a:buSzPts val="1550"/>
              <a:buFont typeface="Roboto"/>
              <a:buNone/>
            </a:pPr>
            <a:r>
              <a:rPr b="0" i="0" lang="en-US" sz="1550" u="none" cap="none" strike="noStrike">
                <a:solidFill>
                  <a:srgbClr val="15213F"/>
                </a:solidFill>
                <a:latin typeface="Roboto"/>
                <a:ea typeface="Roboto"/>
                <a:cs typeface="Roboto"/>
                <a:sym typeface="Roboto"/>
              </a:rPr>
              <a:t>Users decide how many guesses they want for the round, allowing complete control over game difficulty and personal preference.</a:t>
            </a:r>
            <a:endParaRPr b="0" i="0" sz="1550" u="none" cap="none" strike="noStrike"/>
          </a:p>
        </p:txBody>
      </p:sp>
      <p:sp>
        <p:nvSpPr>
          <p:cNvPr id="102" name="Google Shape;102;p15"/>
          <p:cNvSpPr/>
          <p:nvPr/>
        </p:nvSpPr>
        <p:spPr>
          <a:xfrm>
            <a:off x="793790" y="5151596"/>
            <a:ext cx="6422231" cy="2419588"/>
          </a:xfrm>
          <a:prstGeom prst="roundRect">
            <a:avLst>
              <a:gd fmla="val 1230" name="adj"/>
            </a:avLst>
          </a:prstGeom>
          <a:solidFill>
            <a:srgbClr val="FBFCFE"/>
          </a:solidFill>
          <a:ln cap="flat" cmpd="sng" w="22850">
            <a:solidFill>
              <a:srgbClr val="CFD2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5"/>
          <p:cNvSpPr/>
          <p:nvPr/>
        </p:nvSpPr>
        <p:spPr>
          <a:xfrm>
            <a:off x="816650" y="5174456"/>
            <a:ext cx="6376511" cy="595313"/>
          </a:xfrm>
          <a:prstGeom prst="roundRect">
            <a:avLst>
              <a:gd fmla="val 393" name="adj"/>
            </a:avLst>
          </a:prstGeom>
          <a:solidFill>
            <a:srgbClr val="E9EC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5"/>
          <p:cNvSpPr/>
          <p:nvPr/>
        </p:nvSpPr>
        <p:spPr>
          <a:xfrm>
            <a:off x="3856077" y="5286018"/>
            <a:ext cx="297656" cy="37207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15213F"/>
              </a:buClr>
              <a:buSzPts val="2300"/>
              <a:buFont typeface="Roboto Slab"/>
              <a:buNone/>
            </a:pPr>
            <a:r>
              <a:rPr b="0" i="0" lang="en-US" sz="2300" u="none" cap="none" strike="noStrike">
                <a:solidFill>
                  <a:srgbClr val="15213F"/>
                </a:solidFill>
                <a:latin typeface="Roboto Slab"/>
                <a:ea typeface="Roboto Slab"/>
                <a:cs typeface="Roboto Slab"/>
                <a:sym typeface="Roboto Slab"/>
              </a:rPr>
              <a:t>3</a:t>
            </a:r>
            <a:endParaRPr b="0" i="0" sz="2300" u="none" cap="none" strike="noStrike"/>
          </a:p>
        </p:txBody>
      </p:sp>
      <p:sp>
        <p:nvSpPr>
          <p:cNvPr id="105" name="Google Shape;105;p15"/>
          <p:cNvSpPr/>
          <p:nvPr/>
        </p:nvSpPr>
        <p:spPr>
          <a:xfrm>
            <a:off x="1015008" y="5968127"/>
            <a:ext cx="2692956" cy="310158"/>
          </a:xfrm>
          <a:prstGeom prst="rect">
            <a:avLst/>
          </a:prstGeom>
          <a:noFill/>
          <a:ln>
            <a:noFill/>
          </a:ln>
        </p:spPr>
        <p:txBody>
          <a:bodyPr anchorCtr="0" anchor="t" bIns="0" lIns="0" spcFirstLastPara="1" rIns="0" wrap="square" tIns="0">
            <a:noAutofit/>
          </a:bodyPr>
          <a:lstStyle/>
          <a:p>
            <a:pPr indent="0" lvl="0" marL="0" marR="0" rtl="0" algn="l">
              <a:lnSpc>
                <a:spcPct val="123076"/>
              </a:lnSpc>
              <a:spcBef>
                <a:spcPts val="0"/>
              </a:spcBef>
              <a:spcAft>
                <a:spcPts val="0"/>
              </a:spcAft>
              <a:buClr>
                <a:srgbClr val="15213F"/>
              </a:buClr>
              <a:buSzPts val="1950"/>
              <a:buFont typeface="Roboto Slab"/>
              <a:buNone/>
            </a:pPr>
            <a:r>
              <a:rPr b="0" i="0" lang="en-US" sz="1950" u="none" cap="none" strike="noStrike">
                <a:solidFill>
                  <a:srgbClr val="15213F"/>
                </a:solidFill>
                <a:latin typeface="Roboto Slab"/>
                <a:ea typeface="Roboto Slab"/>
                <a:cs typeface="Roboto Slab"/>
                <a:sym typeface="Roboto Slab"/>
              </a:rPr>
              <a:t>Wordle-Style Feedback</a:t>
            </a:r>
            <a:endParaRPr b="0" i="0" sz="1950" u="none" cap="none" strike="noStrike"/>
          </a:p>
        </p:txBody>
      </p:sp>
      <p:sp>
        <p:nvSpPr>
          <p:cNvPr id="106" name="Google Shape;106;p15"/>
          <p:cNvSpPr/>
          <p:nvPr/>
        </p:nvSpPr>
        <p:spPr>
          <a:xfrm>
            <a:off x="1015008" y="6397347"/>
            <a:ext cx="5979795" cy="635079"/>
          </a:xfrm>
          <a:prstGeom prst="rect">
            <a:avLst/>
          </a:prstGeom>
          <a:noFill/>
          <a:ln>
            <a:noFill/>
          </a:ln>
        </p:spPr>
        <p:txBody>
          <a:bodyPr anchorCtr="0" anchor="t" bIns="0" lIns="0" spcFirstLastPara="1" rIns="0" wrap="square" tIns="0">
            <a:noAutofit/>
          </a:bodyPr>
          <a:lstStyle/>
          <a:p>
            <a:pPr indent="0" lvl="0" marL="0" marR="0" rtl="0" algn="l">
              <a:lnSpc>
                <a:spcPct val="161290"/>
              </a:lnSpc>
              <a:spcBef>
                <a:spcPts val="0"/>
              </a:spcBef>
              <a:spcAft>
                <a:spcPts val="0"/>
              </a:spcAft>
              <a:buClr>
                <a:srgbClr val="3257B8"/>
              </a:buClr>
              <a:buSzPts val="1550"/>
              <a:buFont typeface="Roboto"/>
              <a:buNone/>
            </a:pPr>
            <a:r>
              <a:rPr b="1" i="0" lang="en-US" sz="1550" u="none" cap="none" strike="noStrike">
                <a:solidFill>
                  <a:srgbClr val="3257B8"/>
                </a:solidFill>
                <a:latin typeface="Roboto"/>
                <a:ea typeface="Roboto"/>
                <a:cs typeface="Roboto"/>
                <a:sym typeface="Roboto"/>
              </a:rPr>
              <a:t>Green:</a:t>
            </a:r>
            <a:r>
              <a:rPr b="0" i="0" lang="en-US" sz="1550" u="none" cap="none" strike="noStrike">
                <a:solidFill>
                  <a:srgbClr val="15213F"/>
                </a:solidFill>
                <a:latin typeface="Roboto"/>
                <a:ea typeface="Roboto"/>
                <a:cs typeface="Roboto"/>
                <a:sym typeface="Roboto"/>
              </a:rPr>
              <a:t> Correct letter in correct position | </a:t>
            </a:r>
            <a:r>
              <a:rPr b="1" i="0" lang="en-US" sz="1550" u="none" cap="none" strike="noStrike">
                <a:solidFill>
                  <a:srgbClr val="3257B8"/>
                </a:solidFill>
                <a:latin typeface="Roboto"/>
                <a:ea typeface="Roboto"/>
                <a:cs typeface="Roboto"/>
                <a:sym typeface="Roboto"/>
              </a:rPr>
              <a:t>Yellow:</a:t>
            </a:r>
            <a:r>
              <a:rPr b="0" i="0" lang="en-US" sz="1550" u="none" cap="none" strike="noStrike">
                <a:solidFill>
                  <a:srgbClr val="15213F"/>
                </a:solidFill>
                <a:latin typeface="Roboto"/>
                <a:ea typeface="Roboto"/>
                <a:cs typeface="Roboto"/>
                <a:sym typeface="Roboto"/>
              </a:rPr>
              <a:t> Correct letter, wrong position | </a:t>
            </a:r>
            <a:r>
              <a:rPr b="1" i="0" lang="en-US" sz="1550" u="none" cap="none" strike="noStrike">
                <a:solidFill>
                  <a:srgbClr val="3257B8"/>
                </a:solidFill>
                <a:latin typeface="Roboto"/>
                <a:ea typeface="Roboto"/>
                <a:cs typeface="Roboto"/>
                <a:sym typeface="Roboto"/>
              </a:rPr>
              <a:t>Gray/Red:</a:t>
            </a:r>
            <a:r>
              <a:rPr b="0" i="0" lang="en-US" sz="1550" u="none" cap="none" strike="noStrike">
                <a:solidFill>
                  <a:srgbClr val="15213F"/>
                </a:solidFill>
                <a:latin typeface="Roboto"/>
                <a:ea typeface="Roboto"/>
                <a:cs typeface="Roboto"/>
                <a:sym typeface="Roboto"/>
              </a:rPr>
              <a:t> Letter not in word</a:t>
            </a:r>
            <a:endParaRPr b="0" i="0" sz="1550" u="none" cap="none" strike="noStrike"/>
          </a:p>
        </p:txBody>
      </p:sp>
      <p:sp>
        <p:nvSpPr>
          <p:cNvPr id="107" name="Google Shape;107;p15"/>
          <p:cNvSpPr/>
          <p:nvPr/>
        </p:nvSpPr>
        <p:spPr>
          <a:xfrm>
            <a:off x="7414379" y="5151596"/>
            <a:ext cx="6422231" cy="2419588"/>
          </a:xfrm>
          <a:prstGeom prst="roundRect">
            <a:avLst>
              <a:gd fmla="val 1230" name="adj"/>
            </a:avLst>
          </a:prstGeom>
          <a:solidFill>
            <a:srgbClr val="FBFCFE"/>
          </a:solidFill>
          <a:ln cap="flat" cmpd="sng" w="22850">
            <a:solidFill>
              <a:srgbClr val="CFD2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5"/>
          <p:cNvSpPr/>
          <p:nvPr/>
        </p:nvSpPr>
        <p:spPr>
          <a:xfrm>
            <a:off x="7437239" y="5174456"/>
            <a:ext cx="6376511" cy="595313"/>
          </a:xfrm>
          <a:prstGeom prst="roundRect">
            <a:avLst>
              <a:gd fmla="val 393" name="adj"/>
            </a:avLst>
          </a:prstGeom>
          <a:solidFill>
            <a:srgbClr val="E9EC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5"/>
          <p:cNvSpPr/>
          <p:nvPr/>
        </p:nvSpPr>
        <p:spPr>
          <a:xfrm>
            <a:off x="10476667" y="5286018"/>
            <a:ext cx="297656" cy="37207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15213F"/>
              </a:buClr>
              <a:buSzPts val="2300"/>
              <a:buFont typeface="Roboto Slab"/>
              <a:buNone/>
            </a:pPr>
            <a:r>
              <a:rPr b="0" i="0" lang="en-US" sz="2300" u="none" cap="none" strike="noStrike">
                <a:solidFill>
                  <a:srgbClr val="15213F"/>
                </a:solidFill>
                <a:latin typeface="Roboto Slab"/>
                <a:ea typeface="Roboto Slab"/>
                <a:cs typeface="Roboto Slab"/>
                <a:sym typeface="Roboto Slab"/>
              </a:rPr>
              <a:t>4</a:t>
            </a:r>
            <a:endParaRPr b="0" i="0" sz="2300" u="none" cap="none" strike="noStrike"/>
          </a:p>
        </p:txBody>
      </p:sp>
      <p:sp>
        <p:nvSpPr>
          <p:cNvPr id="110" name="Google Shape;110;p15"/>
          <p:cNvSpPr/>
          <p:nvPr/>
        </p:nvSpPr>
        <p:spPr>
          <a:xfrm>
            <a:off x="7635597" y="5968127"/>
            <a:ext cx="2480905" cy="310158"/>
          </a:xfrm>
          <a:prstGeom prst="rect">
            <a:avLst/>
          </a:prstGeom>
          <a:noFill/>
          <a:ln>
            <a:noFill/>
          </a:ln>
        </p:spPr>
        <p:txBody>
          <a:bodyPr anchorCtr="0" anchor="t" bIns="0" lIns="0" spcFirstLastPara="1" rIns="0" wrap="square" tIns="0">
            <a:noAutofit/>
          </a:bodyPr>
          <a:lstStyle/>
          <a:p>
            <a:pPr indent="0" lvl="0" marL="0" marR="0" rtl="0" algn="l">
              <a:lnSpc>
                <a:spcPct val="123076"/>
              </a:lnSpc>
              <a:spcBef>
                <a:spcPts val="0"/>
              </a:spcBef>
              <a:spcAft>
                <a:spcPts val="0"/>
              </a:spcAft>
              <a:buClr>
                <a:srgbClr val="15213F"/>
              </a:buClr>
              <a:buSzPts val="1950"/>
              <a:buFont typeface="Roboto Slab"/>
              <a:buNone/>
            </a:pPr>
            <a:r>
              <a:rPr b="0" i="0" lang="en-US" sz="1950" u="none" cap="none" strike="noStrike">
                <a:solidFill>
                  <a:srgbClr val="15213F"/>
                </a:solidFill>
                <a:latin typeface="Roboto Slab"/>
                <a:ea typeface="Roboto Slab"/>
                <a:cs typeface="Roboto Slab"/>
                <a:sym typeface="Roboto Slab"/>
              </a:rPr>
              <a:t>Win/Loss Conditions</a:t>
            </a:r>
            <a:endParaRPr b="0" i="0" sz="1950" u="none" cap="none" strike="noStrike"/>
          </a:p>
        </p:txBody>
      </p:sp>
      <p:sp>
        <p:nvSpPr>
          <p:cNvPr id="111" name="Google Shape;111;p15"/>
          <p:cNvSpPr/>
          <p:nvPr/>
        </p:nvSpPr>
        <p:spPr>
          <a:xfrm>
            <a:off x="7635597" y="6397347"/>
            <a:ext cx="5979795" cy="952619"/>
          </a:xfrm>
          <a:prstGeom prst="rect">
            <a:avLst/>
          </a:prstGeom>
          <a:noFill/>
          <a:ln>
            <a:noFill/>
          </a:ln>
        </p:spPr>
        <p:txBody>
          <a:bodyPr anchorCtr="0" anchor="t" bIns="0" lIns="0" spcFirstLastPara="1" rIns="0" wrap="square" tIns="0">
            <a:noAutofit/>
          </a:bodyPr>
          <a:lstStyle/>
          <a:p>
            <a:pPr indent="0" lvl="0" marL="0" marR="0" rtl="0" algn="l">
              <a:lnSpc>
                <a:spcPct val="161290"/>
              </a:lnSpc>
              <a:spcBef>
                <a:spcPts val="0"/>
              </a:spcBef>
              <a:spcAft>
                <a:spcPts val="0"/>
              </a:spcAft>
              <a:buClr>
                <a:srgbClr val="15213F"/>
              </a:buClr>
              <a:buSzPts val="1550"/>
              <a:buFont typeface="Roboto"/>
              <a:buNone/>
            </a:pPr>
            <a:r>
              <a:rPr b="0" i="0" lang="en-US" sz="1550" u="none" cap="none" strike="noStrike">
                <a:solidFill>
                  <a:srgbClr val="15213F"/>
                </a:solidFill>
                <a:latin typeface="Roboto"/>
                <a:ea typeface="Roboto"/>
                <a:cs typeface="Roboto"/>
                <a:sym typeface="Roboto"/>
              </a:rPr>
              <a:t>The game clearly displays victory when the word is guessed or defeat when guesses are exhausted, providing immediate feedback on game outcome.</a:t>
            </a:r>
            <a:endParaRPr b="0" i="0" sz="1550" u="none" cap="none" strike="noStrike"/>
          </a:p>
        </p:txBody>
      </p:sp>
      <p:sp>
        <p:nvSpPr>
          <p:cNvPr id="112" name="Google Shape;112;p15"/>
          <p:cNvSpPr/>
          <p:nvPr/>
        </p:nvSpPr>
        <p:spPr>
          <a:xfrm>
            <a:off x="12769100" y="7630800"/>
            <a:ext cx="1740600" cy="598800"/>
          </a:xfrm>
          <a:prstGeom prst="rect">
            <a:avLst/>
          </a:prstGeom>
          <a:solidFill>
            <a:schemeClr val="lt1"/>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6"/>
          <p:cNvSpPr/>
          <p:nvPr/>
        </p:nvSpPr>
        <p:spPr>
          <a:xfrm>
            <a:off x="785813" y="541853"/>
            <a:ext cx="7146608" cy="613886"/>
          </a:xfrm>
          <a:prstGeom prst="rect">
            <a:avLst/>
          </a:prstGeom>
          <a:noFill/>
          <a:ln>
            <a:noFill/>
          </a:ln>
        </p:spPr>
        <p:txBody>
          <a:bodyPr anchorCtr="0" anchor="t" bIns="0" lIns="0" spcFirstLastPara="1" rIns="0" wrap="square" tIns="0">
            <a:noAutofit/>
          </a:bodyPr>
          <a:lstStyle/>
          <a:p>
            <a:pPr indent="0" lvl="0" marL="0" marR="0" rtl="0" algn="l">
              <a:lnSpc>
                <a:spcPct val="124675"/>
              </a:lnSpc>
              <a:spcBef>
                <a:spcPts val="0"/>
              </a:spcBef>
              <a:spcAft>
                <a:spcPts val="0"/>
              </a:spcAft>
              <a:buClr>
                <a:srgbClr val="3257B8"/>
              </a:buClr>
              <a:buSzPts val="3850"/>
              <a:buFont typeface="Roboto Slab"/>
              <a:buNone/>
            </a:pPr>
            <a:r>
              <a:rPr b="0" i="0" lang="en-US" sz="3850" u="none" cap="none" strike="noStrike">
                <a:solidFill>
                  <a:srgbClr val="3257B8"/>
                </a:solidFill>
                <a:latin typeface="Roboto Slab"/>
                <a:ea typeface="Roboto Slab"/>
                <a:cs typeface="Roboto Slab"/>
                <a:sym typeface="Roboto Slab"/>
              </a:rPr>
              <a:t>Python Concepts Implemented</a:t>
            </a:r>
            <a:endParaRPr b="0" i="0" sz="3850" u="none" cap="none" strike="noStrike"/>
          </a:p>
        </p:txBody>
      </p:sp>
      <p:sp>
        <p:nvSpPr>
          <p:cNvPr id="119" name="Google Shape;119;p16"/>
          <p:cNvSpPr/>
          <p:nvPr/>
        </p:nvSpPr>
        <p:spPr>
          <a:xfrm>
            <a:off x="785813" y="1548646"/>
            <a:ext cx="13058775" cy="628650"/>
          </a:xfrm>
          <a:prstGeom prst="rect">
            <a:avLst/>
          </a:prstGeom>
          <a:noFill/>
          <a:ln>
            <a:noFill/>
          </a:ln>
        </p:spPr>
        <p:txBody>
          <a:bodyPr anchorCtr="0" anchor="t" bIns="0" lIns="0" spcFirstLastPara="1" rIns="0" wrap="square" tIns="0">
            <a:noAutofit/>
          </a:bodyPr>
          <a:lstStyle/>
          <a:p>
            <a:pPr indent="0" lvl="0" marL="0" marR="0" rtl="0" algn="l">
              <a:lnSpc>
                <a:spcPct val="163333"/>
              </a:lnSpc>
              <a:spcBef>
                <a:spcPts val="0"/>
              </a:spcBef>
              <a:spcAft>
                <a:spcPts val="0"/>
              </a:spcAft>
              <a:buClr>
                <a:srgbClr val="15213F"/>
              </a:buClr>
              <a:buSzPts val="1500"/>
              <a:buFont typeface="Roboto"/>
              <a:buNone/>
            </a:pPr>
            <a:r>
              <a:rPr b="0" i="0" lang="en-US" sz="1500" u="none" cap="none" strike="noStrike">
                <a:solidFill>
                  <a:srgbClr val="15213F"/>
                </a:solidFill>
                <a:latin typeface="Roboto"/>
                <a:ea typeface="Roboto"/>
                <a:cs typeface="Roboto"/>
                <a:sym typeface="Roboto"/>
              </a:rPr>
              <a:t>This project integrates numerous concepts from our lab syllabus, demonstrating comprehensive understanding of Python fundamentals and practical programming techniques. Each experiment's concepts are strategically applied throughout the codebase.</a:t>
            </a:r>
            <a:endParaRPr b="0" i="0" sz="1500" u="none" cap="none" strike="noStrike"/>
          </a:p>
        </p:txBody>
      </p:sp>
      <p:sp>
        <p:nvSpPr>
          <p:cNvPr id="120" name="Google Shape;120;p16"/>
          <p:cNvSpPr/>
          <p:nvPr/>
        </p:nvSpPr>
        <p:spPr>
          <a:xfrm>
            <a:off x="785813" y="2398276"/>
            <a:ext cx="4221956" cy="2860834"/>
          </a:xfrm>
          <a:prstGeom prst="roundRect">
            <a:avLst>
              <a:gd fmla="val 1030" name="adj"/>
            </a:avLst>
          </a:prstGeom>
          <a:solidFill>
            <a:srgbClr val="E9EC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121" name="Google Shape;121;p16"/>
          <p:cNvPicPr preferRelativeResize="0"/>
          <p:nvPr/>
        </p:nvPicPr>
        <p:blipFill rotWithShape="1">
          <a:blip r:embed="rId3">
            <a:alphaModFix/>
          </a:blip>
          <a:srcRect b="0" l="0" r="0" t="0"/>
          <a:stretch/>
        </p:blipFill>
        <p:spPr>
          <a:xfrm>
            <a:off x="982266" y="2594729"/>
            <a:ext cx="589359" cy="589359"/>
          </a:xfrm>
          <a:prstGeom prst="rect">
            <a:avLst/>
          </a:prstGeom>
          <a:noFill/>
          <a:ln>
            <a:noFill/>
          </a:ln>
        </p:spPr>
      </p:pic>
      <p:pic>
        <p:nvPicPr>
          <p:cNvPr descr="preencoded.png" id="122" name="Google Shape;122;p16"/>
          <p:cNvPicPr preferRelativeResize="0"/>
          <p:nvPr/>
        </p:nvPicPr>
        <p:blipFill rotWithShape="1">
          <a:blip r:embed="rId4">
            <a:alphaModFix/>
          </a:blip>
          <a:srcRect b="0" l="0" r="0" t="0"/>
          <a:stretch/>
        </p:blipFill>
        <p:spPr>
          <a:xfrm>
            <a:off x="1144310" y="2756773"/>
            <a:ext cx="265152" cy="265152"/>
          </a:xfrm>
          <a:prstGeom prst="rect">
            <a:avLst/>
          </a:prstGeom>
          <a:noFill/>
          <a:ln>
            <a:noFill/>
          </a:ln>
        </p:spPr>
      </p:pic>
      <p:sp>
        <p:nvSpPr>
          <p:cNvPr id="123" name="Google Shape;123;p16"/>
          <p:cNvSpPr/>
          <p:nvPr/>
        </p:nvSpPr>
        <p:spPr>
          <a:xfrm>
            <a:off x="982266" y="3380542"/>
            <a:ext cx="2946440" cy="306943"/>
          </a:xfrm>
          <a:prstGeom prst="rect">
            <a:avLst/>
          </a:prstGeom>
          <a:noFill/>
          <a:ln>
            <a:noFill/>
          </a:ln>
        </p:spPr>
        <p:txBody>
          <a:bodyPr anchorCtr="0" anchor="t" bIns="0" lIns="0" spcFirstLastPara="1" rIns="0" wrap="square" tIns="0">
            <a:noAutofit/>
          </a:bodyPr>
          <a:lstStyle/>
          <a:p>
            <a:pPr indent="0" lvl="0" marL="0" marR="0" rtl="0" algn="l">
              <a:lnSpc>
                <a:spcPct val="126315"/>
              </a:lnSpc>
              <a:spcBef>
                <a:spcPts val="0"/>
              </a:spcBef>
              <a:spcAft>
                <a:spcPts val="0"/>
              </a:spcAft>
              <a:buClr>
                <a:srgbClr val="15213F"/>
              </a:buClr>
              <a:buSzPts val="1900"/>
              <a:buFont typeface="Roboto Slab"/>
              <a:buNone/>
            </a:pPr>
            <a:r>
              <a:rPr b="0" i="0" lang="en-US" sz="1900" u="none" cap="none" strike="noStrike">
                <a:solidFill>
                  <a:srgbClr val="15213F"/>
                </a:solidFill>
                <a:latin typeface="Roboto Slab"/>
                <a:ea typeface="Roboto Slab"/>
                <a:cs typeface="Roboto Slab"/>
                <a:sym typeface="Roboto Slab"/>
              </a:rPr>
              <a:t>Exp 1: Lists &amp; Dictionaries</a:t>
            </a:r>
            <a:endParaRPr b="0" i="0" sz="1900" u="none" cap="none" strike="noStrike"/>
          </a:p>
        </p:txBody>
      </p:sp>
      <p:sp>
        <p:nvSpPr>
          <p:cNvPr id="124" name="Google Shape;124;p16"/>
          <p:cNvSpPr/>
          <p:nvPr/>
        </p:nvSpPr>
        <p:spPr>
          <a:xfrm>
            <a:off x="982266" y="3805357"/>
            <a:ext cx="3829050" cy="1257300"/>
          </a:xfrm>
          <a:prstGeom prst="rect">
            <a:avLst/>
          </a:prstGeom>
          <a:noFill/>
          <a:ln>
            <a:noFill/>
          </a:ln>
        </p:spPr>
        <p:txBody>
          <a:bodyPr anchorCtr="0" anchor="t" bIns="0" lIns="0" spcFirstLastPara="1" rIns="0" wrap="square" tIns="0">
            <a:noAutofit/>
          </a:bodyPr>
          <a:lstStyle/>
          <a:p>
            <a:pPr indent="0" lvl="0" marL="0" marR="0" rtl="0" algn="l">
              <a:lnSpc>
                <a:spcPct val="163333"/>
              </a:lnSpc>
              <a:spcBef>
                <a:spcPts val="0"/>
              </a:spcBef>
              <a:spcAft>
                <a:spcPts val="0"/>
              </a:spcAft>
              <a:buClr>
                <a:srgbClr val="15213F"/>
              </a:buClr>
              <a:buSzPts val="1500"/>
              <a:buFont typeface="Roboto"/>
              <a:buNone/>
            </a:pPr>
            <a:r>
              <a:rPr b="0" i="0" lang="en-US" sz="1500" u="none" cap="none" strike="noStrike">
                <a:solidFill>
                  <a:srgbClr val="15213F"/>
                </a:solidFill>
                <a:latin typeface="Roboto"/>
                <a:ea typeface="Roboto"/>
                <a:cs typeface="Roboto"/>
                <a:sym typeface="Roboto"/>
              </a:rPr>
              <a:t>Words stored in dictionary structure; individual words organized in lists; guess results maintained in list format (total_results)</a:t>
            </a:r>
            <a:endParaRPr b="0" i="0" sz="1500" u="none" cap="none" strike="noStrike"/>
          </a:p>
        </p:txBody>
      </p:sp>
      <p:sp>
        <p:nvSpPr>
          <p:cNvPr id="125" name="Google Shape;125;p16"/>
          <p:cNvSpPr/>
          <p:nvPr/>
        </p:nvSpPr>
        <p:spPr>
          <a:xfrm>
            <a:off x="5204222" y="2398276"/>
            <a:ext cx="4221956" cy="2860834"/>
          </a:xfrm>
          <a:prstGeom prst="roundRect">
            <a:avLst>
              <a:gd fmla="val 1030" name="adj"/>
            </a:avLst>
          </a:prstGeom>
          <a:solidFill>
            <a:srgbClr val="E9EC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126" name="Google Shape;126;p16"/>
          <p:cNvPicPr preferRelativeResize="0"/>
          <p:nvPr/>
        </p:nvPicPr>
        <p:blipFill rotWithShape="1">
          <a:blip r:embed="rId5">
            <a:alphaModFix/>
          </a:blip>
          <a:srcRect b="0" l="0" r="0" t="0"/>
          <a:stretch/>
        </p:blipFill>
        <p:spPr>
          <a:xfrm>
            <a:off x="5400675" y="2594729"/>
            <a:ext cx="589359" cy="589359"/>
          </a:xfrm>
          <a:prstGeom prst="rect">
            <a:avLst/>
          </a:prstGeom>
          <a:noFill/>
          <a:ln>
            <a:noFill/>
          </a:ln>
        </p:spPr>
      </p:pic>
      <p:pic>
        <p:nvPicPr>
          <p:cNvPr descr="preencoded.png" id="127" name="Google Shape;127;p16"/>
          <p:cNvPicPr preferRelativeResize="0"/>
          <p:nvPr/>
        </p:nvPicPr>
        <p:blipFill rotWithShape="1">
          <a:blip r:embed="rId4">
            <a:alphaModFix/>
          </a:blip>
          <a:srcRect b="0" l="0" r="0" t="0"/>
          <a:stretch/>
        </p:blipFill>
        <p:spPr>
          <a:xfrm>
            <a:off x="5562719" y="2756773"/>
            <a:ext cx="265152" cy="265152"/>
          </a:xfrm>
          <a:prstGeom prst="rect">
            <a:avLst/>
          </a:prstGeom>
          <a:noFill/>
          <a:ln>
            <a:noFill/>
          </a:ln>
        </p:spPr>
      </p:pic>
      <p:sp>
        <p:nvSpPr>
          <p:cNvPr id="128" name="Google Shape;128;p16"/>
          <p:cNvSpPr/>
          <p:nvPr/>
        </p:nvSpPr>
        <p:spPr>
          <a:xfrm>
            <a:off x="5400675" y="3380542"/>
            <a:ext cx="2455902" cy="306943"/>
          </a:xfrm>
          <a:prstGeom prst="rect">
            <a:avLst/>
          </a:prstGeom>
          <a:noFill/>
          <a:ln>
            <a:noFill/>
          </a:ln>
        </p:spPr>
        <p:txBody>
          <a:bodyPr anchorCtr="0" anchor="t" bIns="0" lIns="0" spcFirstLastPara="1" rIns="0" wrap="square" tIns="0">
            <a:noAutofit/>
          </a:bodyPr>
          <a:lstStyle/>
          <a:p>
            <a:pPr indent="0" lvl="0" marL="0" marR="0" rtl="0" algn="l">
              <a:lnSpc>
                <a:spcPct val="126315"/>
              </a:lnSpc>
              <a:spcBef>
                <a:spcPts val="0"/>
              </a:spcBef>
              <a:spcAft>
                <a:spcPts val="0"/>
              </a:spcAft>
              <a:buClr>
                <a:srgbClr val="15213F"/>
              </a:buClr>
              <a:buSzPts val="1900"/>
              <a:buFont typeface="Roboto Slab"/>
              <a:buNone/>
            </a:pPr>
            <a:r>
              <a:rPr b="0" i="0" lang="en-US" sz="1900" u="none" cap="none" strike="noStrike">
                <a:solidFill>
                  <a:srgbClr val="15213F"/>
                </a:solidFill>
                <a:latin typeface="Roboto Slab"/>
                <a:ea typeface="Roboto Slab"/>
                <a:cs typeface="Roboto Slab"/>
                <a:sym typeface="Roboto Slab"/>
              </a:rPr>
              <a:t>Exp 3: Functions</a:t>
            </a:r>
            <a:endParaRPr b="0" i="0" sz="1900" u="none" cap="none" strike="noStrike"/>
          </a:p>
        </p:txBody>
      </p:sp>
      <p:sp>
        <p:nvSpPr>
          <p:cNvPr id="129" name="Google Shape;129;p16"/>
          <p:cNvSpPr/>
          <p:nvPr/>
        </p:nvSpPr>
        <p:spPr>
          <a:xfrm>
            <a:off x="5400675" y="3805357"/>
            <a:ext cx="3829050" cy="1257300"/>
          </a:xfrm>
          <a:prstGeom prst="rect">
            <a:avLst/>
          </a:prstGeom>
          <a:noFill/>
          <a:ln>
            <a:noFill/>
          </a:ln>
        </p:spPr>
        <p:txBody>
          <a:bodyPr anchorCtr="0" anchor="t" bIns="0" lIns="0" spcFirstLastPara="1" rIns="0" wrap="square" tIns="0">
            <a:noAutofit/>
          </a:bodyPr>
          <a:lstStyle/>
          <a:p>
            <a:pPr indent="0" lvl="0" marL="0" marR="0" rtl="0" algn="l">
              <a:lnSpc>
                <a:spcPct val="163333"/>
              </a:lnSpc>
              <a:spcBef>
                <a:spcPts val="0"/>
              </a:spcBef>
              <a:spcAft>
                <a:spcPts val="0"/>
              </a:spcAft>
              <a:buClr>
                <a:srgbClr val="15213F"/>
              </a:buClr>
              <a:buSzPts val="1500"/>
              <a:buFont typeface="Roboto"/>
              <a:buNone/>
            </a:pPr>
            <a:r>
              <a:rPr b="0" i="0" lang="en-US" sz="1500" u="none" cap="none" strike="noStrike">
                <a:solidFill>
                  <a:srgbClr val="15213F"/>
                </a:solidFill>
                <a:latin typeface="Roboto"/>
                <a:ea typeface="Roboto"/>
                <a:cs typeface="Roboto"/>
                <a:sym typeface="Roboto"/>
              </a:rPr>
              <a:t>Highly modular code using dedicated functions: game(), get_difficulty_level(), get_guess(), evaluate_guess(), display_layout() for logical separation</a:t>
            </a:r>
            <a:endParaRPr b="0" i="0" sz="1500" u="none" cap="none" strike="noStrike"/>
          </a:p>
        </p:txBody>
      </p:sp>
      <p:sp>
        <p:nvSpPr>
          <p:cNvPr id="130" name="Google Shape;130;p16"/>
          <p:cNvSpPr/>
          <p:nvPr/>
        </p:nvSpPr>
        <p:spPr>
          <a:xfrm>
            <a:off x="9622631" y="2398276"/>
            <a:ext cx="4221956" cy="2860834"/>
          </a:xfrm>
          <a:prstGeom prst="roundRect">
            <a:avLst>
              <a:gd fmla="val 1030" name="adj"/>
            </a:avLst>
          </a:prstGeom>
          <a:solidFill>
            <a:srgbClr val="E9EC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131" name="Google Shape;131;p16"/>
          <p:cNvPicPr preferRelativeResize="0"/>
          <p:nvPr/>
        </p:nvPicPr>
        <p:blipFill rotWithShape="1">
          <a:blip r:embed="rId6">
            <a:alphaModFix/>
          </a:blip>
          <a:srcRect b="0" l="0" r="0" t="0"/>
          <a:stretch/>
        </p:blipFill>
        <p:spPr>
          <a:xfrm>
            <a:off x="9819084" y="2594729"/>
            <a:ext cx="589359" cy="589359"/>
          </a:xfrm>
          <a:prstGeom prst="rect">
            <a:avLst/>
          </a:prstGeom>
          <a:noFill/>
          <a:ln>
            <a:noFill/>
          </a:ln>
        </p:spPr>
      </p:pic>
      <p:pic>
        <p:nvPicPr>
          <p:cNvPr descr="preencoded.png" id="132" name="Google Shape;132;p16"/>
          <p:cNvPicPr preferRelativeResize="0"/>
          <p:nvPr/>
        </p:nvPicPr>
        <p:blipFill rotWithShape="1">
          <a:blip r:embed="rId4">
            <a:alphaModFix/>
          </a:blip>
          <a:srcRect b="0" l="0" r="0" t="0"/>
          <a:stretch/>
        </p:blipFill>
        <p:spPr>
          <a:xfrm>
            <a:off x="9981128" y="2756773"/>
            <a:ext cx="265152" cy="265152"/>
          </a:xfrm>
          <a:prstGeom prst="rect">
            <a:avLst/>
          </a:prstGeom>
          <a:noFill/>
          <a:ln>
            <a:noFill/>
          </a:ln>
        </p:spPr>
      </p:pic>
      <p:sp>
        <p:nvSpPr>
          <p:cNvPr id="133" name="Google Shape;133;p16"/>
          <p:cNvSpPr/>
          <p:nvPr/>
        </p:nvSpPr>
        <p:spPr>
          <a:xfrm>
            <a:off x="9819084" y="3380542"/>
            <a:ext cx="3066574" cy="306943"/>
          </a:xfrm>
          <a:prstGeom prst="rect">
            <a:avLst/>
          </a:prstGeom>
          <a:noFill/>
          <a:ln>
            <a:noFill/>
          </a:ln>
        </p:spPr>
        <p:txBody>
          <a:bodyPr anchorCtr="0" anchor="t" bIns="0" lIns="0" spcFirstLastPara="1" rIns="0" wrap="square" tIns="0">
            <a:noAutofit/>
          </a:bodyPr>
          <a:lstStyle/>
          <a:p>
            <a:pPr indent="0" lvl="0" marL="0" marR="0" rtl="0" algn="l">
              <a:lnSpc>
                <a:spcPct val="126315"/>
              </a:lnSpc>
              <a:spcBef>
                <a:spcPts val="0"/>
              </a:spcBef>
              <a:spcAft>
                <a:spcPts val="0"/>
              </a:spcAft>
              <a:buClr>
                <a:srgbClr val="15213F"/>
              </a:buClr>
              <a:buSzPts val="1900"/>
              <a:buFont typeface="Roboto Slab"/>
              <a:buNone/>
            </a:pPr>
            <a:r>
              <a:rPr b="0" i="0" lang="en-US" sz="1900" u="none" cap="none" strike="noStrike">
                <a:solidFill>
                  <a:srgbClr val="15213F"/>
                </a:solidFill>
                <a:latin typeface="Roboto Slab"/>
                <a:ea typeface="Roboto Slab"/>
                <a:cs typeface="Roboto Slab"/>
                <a:sym typeface="Roboto Slab"/>
              </a:rPr>
              <a:t>Exp 4: Exception Handling</a:t>
            </a:r>
            <a:endParaRPr b="0" i="0" sz="1900" u="none" cap="none" strike="noStrike"/>
          </a:p>
        </p:txBody>
      </p:sp>
      <p:sp>
        <p:nvSpPr>
          <p:cNvPr id="134" name="Google Shape;134;p16"/>
          <p:cNvSpPr/>
          <p:nvPr/>
        </p:nvSpPr>
        <p:spPr>
          <a:xfrm>
            <a:off x="9819084" y="3805357"/>
            <a:ext cx="3829050" cy="942975"/>
          </a:xfrm>
          <a:prstGeom prst="rect">
            <a:avLst/>
          </a:prstGeom>
          <a:noFill/>
          <a:ln>
            <a:noFill/>
          </a:ln>
        </p:spPr>
        <p:txBody>
          <a:bodyPr anchorCtr="0" anchor="t" bIns="0" lIns="0" spcFirstLastPara="1" rIns="0" wrap="square" tIns="0">
            <a:noAutofit/>
          </a:bodyPr>
          <a:lstStyle/>
          <a:p>
            <a:pPr indent="0" lvl="0" marL="0" marR="0" rtl="0" algn="l">
              <a:lnSpc>
                <a:spcPct val="163333"/>
              </a:lnSpc>
              <a:spcBef>
                <a:spcPts val="0"/>
              </a:spcBef>
              <a:spcAft>
                <a:spcPts val="0"/>
              </a:spcAft>
              <a:buClr>
                <a:srgbClr val="15213F"/>
              </a:buClr>
              <a:buSzPts val="1500"/>
              <a:buFont typeface="Roboto"/>
              <a:buNone/>
            </a:pPr>
            <a:r>
              <a:rPr b="0" i="0" lang="en-US" sz="1500" u="none" cap="none" strike="noStrike">
                <a:solidFill>
                  <a:srgbClr val="15213F"/>
                </a:solidFill>
                <a:latin typeface="Roboto"/>
                <a:ea typeface="Roboto"/>
                <a:cs typeface="Roboto"/>
                <a:sym typeface="Roboto"/>
              </a:rPr>
              <a:t>Try-except blocks validate user input and prevent crashes in get_difficulty_level() and get_guess() functions</a:t>
            </a:r>
            <a:endParaRPr b="0" i="0" sz="1500" u="none" cap="none" strike="noStrike"/>
          </a:p>
        </p:txBody>
      </p:sp>
      <p:sp>
        <p:nvSpPr>
          <p:cNvPr id="135" name="Google Shape;135;p16"/>
          <p:cNvSpPr/>
          <p:nvPr/>
        </p:nvSpPr>
        <p:spPr>
          <a:xfrm>
            <a:off x="785813" y="5455563"/>
            <a:ext cx="6431161" cy="2232184"/>
          </a:xfrm>
          <a:prstGeom prst="roundRect">
            <a:avLst>
              <a:gd fmla="val 1320" name="adj"/>
            </a:avLst>
          </a:prstGeom>
          <a:solidFill>
            <a:srgbClr val="E9EC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136" name="Google Shape;136;p16"/>
          <p:cNvPicPr preferRelativeResize="0"/>
          <p:nvPr/>
        </p:nvPicPr>
        <p:blipFill rotWithShape="1">
          <a:blip r:embed="rId7">
            <a:alphaModFix/>
          </a:blip>
          <a:srcRect b="0" l="0" r="0" t="0"/>
          <a:stretch/>
        </p:blipFill>
        <p:spPr>
          <a:xfrm>
            <a:off x="982266" y="5652016"/>
            <a:ext cx="589359" cy="589359"/>
          </a:xfrm>
          <a:prstGeom prst="rect">
            <a:avLst/>
          </a:prstGeom>
          <a:noFill/>
          <a:ln>
            <a:noFill/>
          </a:ln>
        </p:spPr>
      </p:pic>
      <p:pic>
        <p:nvPicPr>
          <p:cNvPr descr="preencoded.png" id="137" name="Google Shape;137;p16"/>
          <p:cNvPicPr preferRelativeResize="0"/>
          <p:nvPr/>
        </p:nvPicPr>
        <p:blipFill rotWithShape="1">
          <a:blip r:embed="rId4">
            <a:alphaModFix/>
          </a:blip>
          <a:srcRect b="0" l="0" r="0" t="0"/>
          <a:stretch/>
        </p:blipFill>
        <p:spPr>
          <a:xfrm>
            <a:off x="1144310" y="5814060"/>
            <a:ext cx="265152" cy="265152"/>
          </a:xfrm>
          <a:prstGeom prst="rect">
            <a:avLst/>
          </a:prstGeom>
          <a:noFill/>
          <a:ln>
            <a:noFill/>
          </a:ln>
        </p:spPr>
      </p:pic>
      <p:sp>
        <p:nvSpPr>
          <p:cNvPr id="138" name="Google Shape;138;p16"/>
          <p:cNvSpPr/>
          <p:nvPr/>
        </p:nvSpPr>
        <p:spPr>
          <a:xfrm>
            <a:off x="982266" y="6437828"/>
            <a:ext cx="2503527" cy="306943"/>
          </a:xfrm>
          <a:prstGeom prst="rect">
            <a:avLst/>
          </a:prstGeom>
          <a:noFill/>
          <a:ln>
            <a:noFill/>
          </a:ln>
        </p:spPr>
        <p:txBody>
          <a:bodyPr anchorCtr="0" anchor="t" bIns="0" lIns="0" spcFirstLastPara="1" rIns="0" wrap="square" tIns="0">
            <a:noAutofit/>
          </a:bodyPr>
          <a:lstStyle/>
          <a:p>
            <a:pPr indent="0" lvl="0" marL="0" marR="0" rtl="0" algn="l">
              <a:lnSpc>
                <a:spcPct val="126315"/>
              </a:lnSpc>
              <a:spcBef>
                <a:spcPts val="0"/>
              </a:spcBef>
              <a:spcAft>
                <a:spcPts val="0"/>
              </a:spcAft>
              <a:buClr>
                <a:srgbClr val="15213F"/>
              </a:buClr>
              <a:buSzPts val="1900"/>
              <a:buFont typeface="Roboto Slab"/>
              <a:buNone/>
            </a:pPr>
            <a:r>
              <a:rPr b="0" i="0" lang="en-US" sz="1900" u="none" cap="none" strike="noStrike">
                <a:solidFill>
                  <a:srgbClr val="15213F"/>
                </a:solidFill>
                <a:latin typeface="Roboto Slab"/>
                <a:ea typeface="Roboto Slab"/>
                <a:cs typeface="Roboto Slab"/>
                <a:sym typeface="Roboto Slab"/>
              </a:rPr>
              <a:t>Exp 5 &amp; 7: File &amp; JSON</a:t>
            </a:r>
            <a:endParaRPr b="0" i="0" sz="1900" u="none" cap="none" strike="noStrike"/>
          </a:p>
        </p:txBody>
      </p:sp>
      <p:sp>
        <p:nvSpPr>
          <p:cNvPr id="139" name="Google Shape;139;p16"/>
          <p:cNvSpPr/>
          <p:nvPr/>
        </p:nvSpPr>
        <p:spPr>
          <a:xfrm>
            <a:off x="982266" y="6862643"/>
            <a:ext cx="6038255" cy="628650"/>
          </a:xfrm>
          <a:prstGeom prst="rect">
            <a:avLst/>
          </a:prstGeom>
          <a:noFill/>
          <a:ln>
            <a:noFill/>
          </a:ln>
        </p:spPr>
        <p:txBody>
          <a:bodyPr anchorCtr="0" anchor="t" bIns="0" lIns="0" spcFirstLastPara="1" rIns="0" wrap="square" tIns="0">
            <a:noAutofit/>
          </a:bodyPr>
          <a:lstStyle/>
          <a:p>
            <a:pPr indent="0" lvl="0" marL="0" marR="0" rtl="0" algn="l">
              <a:lnSpc>
                <a:spcPct val="163333"/>
              </a:lnSpc>
              <a:spcBef>
                <a:spcPts val="0"/>
              </a:spcBef>
              <a:spcAft>
                <a:spcPts val="0"/>
              </a:spcAft>
              <a:buClr>
                <a:srgbClr val="15213F"/>
              </a:buClr>
              <a:buSzPts val="1500"/>
              <a:buFont typeface="Roboto"/>
              <a:buNone/>
            </a:pPr>
            <a:r>
              <a:rPr b="0" i="0" lang="en-US" sz="1500" u="none" cap="none" strike="noStrike">
                <a:solidFill>
                  <a:srgbClr val="15213F"/>
                </a:solidFill>
                <a:latin typeface="Roboto"/>
                <a:ea typeface="Roboto"/>
                <a:cs typeface="Roboto"/>
                <a:sym typeface="Roboto"/>
              </a:rPr>
              <a:t>Uses with open("words.json", "r") for file handling; json.load(f) deserializes JSON data into Python dictionary structure</a:t>
            </a:r>
            <a:endParaRPr b="0" i="0" sz="1500" u="none" cap="none" strike="noStrike"/>
          </a:p>
        </p:txBody>
      </p:sp>
      <p:sp>
        <p:nvSpPr>
          <p:cNvPr id="140" name="Google Shape;140;p16"/>
          <p:cNvSpPr/>
          <p:nvPr/>
        </p:nvSpPr>
        <p:spPr>
          <a:xfrm>
            <a:off x="7413427" y="5455563"/>
            <a:ext cx="6431161" cy="2232184"/>
          </a:xfrm>
          <a:prstGeom prst="roundRect">
            <a:avLst>
              <a:gd fmla="val 1320" name="adj"/>
            </a:avLst>
          </a:prstGeom>
          <a:solidFill>
            <a:srgbClr val="E9EC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141" name="Google Shape;141;p16"/>
          <p:cNvPicPr preferRelativeResize="0"/>
          <p:nvPr/>
        </p:nvPicPr>
        <p:blipFill rotWithShape="1">
          <a:blip r:embed="rId8">
            <a:alphaModFix/>
          </a:blip>
          <a:srcRect b="0" l="0" r="0" t="0"/>
          <a:stretch/>
        </p:blipFill>
        <p:spPr>
          <a:xfrm>
            <a:off x="7609880" y="5652016"/>
            <a:ext cx="589359" cy="589359"/>
          </a:xfrm>
          <a:prstGeom prst="rect">
            <a:avLst/>
          </a:prstGeom>
          <a:noFill/>
          <a:ln>
            <a:noFill/>
          </a:ln>
        </p:spPr>
      </p:pic>
      <p:pic>
        <p:nvPicPr>
          <p:cNvPr descr="preencoded.png" id="142" name="Google Shape;142;p16"/>
          <p:cNvPicPr preferRelativeResize="0"/>
          <p:nvPr/>
        </p:nvPicPr>
        <p:blipFill rotWithShape="1">
          <a:blip r:embed="rId4">
            <a:alphaModFix/>
          </a:blip>
          <a:srcRect b="0" l="0" r="0" t="0"/>
          <a:stretch/>
        </p:blipFill>
        <p:spPr>
          <a:xfrm>
            <a:off x="7771924" y="5814060"/>
            <a:ext cx="265152" cy="265152"/>
          </a:xfrm>
          <a:prstGeom prst="rect">
            <a:avLst/>
          </a:prstGeom>
          <a:noFill/>
          <a:ln>
            <a:noFill/>
          </a:ln>
        </p:spPr>
      </p:pic>
      <p:sp>
        <p:nvSpPr>
          <p:cNvPr id="143" name="Google Shape;143;p16"/>
          <p:cNvSpPr/>
          <p:nvPr/>
        </p:nvSpPr>
        <p:spPr>
          <a:xfrm>
            <a:off x="7609880" y="6437828"/>
            <a:ext cx="2455902" cy="306943"/>
          </a:xfrm>
          <a:prstGeom prst="rect">
            <a:avLst/>
          </a:prstGeom>
          <a:noFill/>
          <a:ln>
            <a:noFill/>
          </a:ln>
        </p:spPr>
        <p:txBody>
          <a:bodyPr anchorCtr="0" anchor="t" bIns="0" lIns="0" spcFirstLastPara="1" rIns="0" wrap="square" tIns="0">
            <a:noAutofit/>
          </a:bodyPr>
          <a:lstStyle/>
          <a:p>
            <a:pPr indent="0" lvl="0" marL="0" marR="0" rtl="0" algn="l">
              <a:lnSpc>
                <a:spcPct val="126315"/>
              </a:lnSpc>
              <a:spcBef>
                <a:spcPts val="0"/>
              </a:spcBef>
              <a:spcAft>
                <a:spcPts val="0"/>
              </a:spcAft>
              <a:buClr>
                <a:srgbClr val="15213F"/>
              </a:buClr>
              <a:buSzPts val="1900"/>
              <a:buFont typeface="Roboto Slab"/>
              <a:buNone/>
            </a:pPr>
            <a:r>
              <a:rPr b="0" i="0" lang="en-US" sz="1900" u="none" cap="none" strike="noStrike">
                <a:solidFill>
                  <a:srgbClr val="15213F"/>
                </a:solidFill>
                <a:latin typeface="Roboto Slab"/>
                <a:ea typeface="Roboto Slab"/>
                <a:cs typeface="Roboto Slab"/>
                <a:sym typeface="Roboto Slab"/>
              </a:rPr>
              <a:t>Built-in Modules</a:t>
            </a:r>
            <a:endParaRPr b="0" i="0" sz="1900" u="none" cap="none" strike="noStrike"/>
          </a:p>
        </p:txBody>
      </p:sp>
      <p:sp>
        <p:nvSpPr>
          <p:cNvPr id="144" name="Google Shape;144;p16"/>
          <p:cNvSpPr/>
          <p:nvPr/>
        </p:nvSpPr>
        <p:spPr>
          <a:xfrm>
            <a:off x="7609880" y="6862643"/>
            <a:ext cx="6038255" cy="628650"/>
          </a:xfrm>
          <a:prstGeom prst="rect">
            <a:avLst/>
          </a:prstGeom>
          <a:noFill/>
          <a:ln>
            <a:noFill/>
          </a:ln>
        </p:spPr>
        <p:txBody>
          <a:bodyPr anchorCtr="0" anchor="t" bIns="0" lIns="0" spcFirstLastPara="1" rIns="0" wrap="square" tIns="0">
            <a:noAutofit/>
          </a:bodyPr>
          <a:lstStyle/>
          <a:p>
            <a:pPr indent="0" lvl="0" marL="0" marR="0" rtl="0" algn="l">
              <a:lnSpc>
                <a:spcPct val="163333"/>
              </a:lnSpc>
              <a:spcBef>
                <a:spcPts val="0"/>
              </a:spcBef>
              <a:spcAft>
                <a:spcPts val="0"/>
              </a:spcAft>
              <a:buClr>
                <a:srgbClr val="15213F"/>
              </a:buClr>
              <a:buSzPts val="1500"/>
              <a:buFont typeface="Roboto"/>
              <a:buNone/>
            </a:pPr>
            <a:r>
              <a:rPr b="0" i="0" lang="en-US" sz="1500" u="none" cap="none" strike="noStrike">
                <a:solidFill>
                  <a:srgbClr val="15213F"/>
                </a:solidFill>
                <a:latin typeface="Roboto"/>
                <a:ea typeface="Roboto"/>
                <a:cs typeface="Roboto"/>
                <a:sym typeface="Roboto"/>
              </a:rPr>
              <a:t>Random module's choice() function selects random words from the loaded dictionary</a:t>
            </a:r>
            <a:endParaRPr b="0" i="0" sz="1500" u="none" cap="none" strike="noStrike"/>
          </a:p>
        </p:txBody>
      </p:sp>
      <p:sp>
        <p:nvSpPr>
          <p:cNvPr id="145" name="Google Shape;145;p16"/>
          <p:cNvSpPr/>
          <p:nvPr/>
        </p:nvSpPr>
        <p:spPr>
          <a:xfrm>
            <a:off x="12755175" y="7755550"/>
            <a:ext cx="1740600" cy="306900"/>
          </a:xfrm>
          <a:prstGeom prst="rect">
            <a:avLst/>
          </a:prstGeom>
          <a:solidFill>
            <a:schemeClr val="lt1"/>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7"/>
          <p:cNvSpPr/>
          <p:nvPr/>
        </p:nvSpPr>
        <p:spPr>
          <a:xfrm>
            <a:off x="793790" y="693896"/>
            <a:ext cx="8749546" cy="620078"/>
          </a:xfrm>
          <a:prstGeom prst="rect">
            <a:avLst/>
          </a:prstGeom>
          <a:noFill/>
          <a:ln>
            <a:noFill/>
          </a:ln>
        </p:spPr>
        <p:txBody>
          <a:bodyPr anchorCtr="0" anchor="t" bIns="0" lIns="0" spcFirstLastPara="1" rIns="0" wrap="square" tIns="0">
            <a:noAutofit/>
          </a:bodyPr>
          <a:lstStyle/>
          <a:p>
            <a:pPr indent="0" lvl="0" marL="0" marR="0" rtl="0" algn="l">
              <a:lnSpc>
                <a:spcPct val="124358"/>
              </a:lnSpc>
              <a:spcBef>
                <a:spcPts val="0"/>
              </a:spcBef>
              <a:spcAft>
                <a:spcPts val="0"/>
              </a:spcAft>
              <a:buClr>
                <a:srgbClr val="3257B8"/>
              </a:buClr>
              <a:buSzPts val="3900"/>
              <a:buFont typeface="Roboto Slab"/>
              <a:buNone/>
            </a:pPr>
            <a:r>
              <a:rPr b="0" i="0" lang="en-US" sz="3900" u="none" cap="none" strike="noStrike">
                <a:solidFill>
                  <a:srgbClr val="3257B8"/>
                </a:solidFill>
                <a:latin typeface="Roboto Slab"/>
                <a:ea typeface="Roboto Slab"/>
                <a:cs typeface="Roboto Slab"/>
                <a:sym typeface="Roboto Slab"/>
              </a:rPr>
              <a:t>Code Highlight: File Handling &amp; JSON</a:t>
            </a:r>
            <a:endParaRPr b="0" i="0" sz="3900" u="none" cap="none" strike="noStrike"/>
          </a:p>
        </p:txBody>
      </p:sp>
      <p:sp>
        <p:nvSpPr>
          <p:cNvPr id="152" name="Google Shape;152;p17"/>
          <p:cNvSpPr/>
          <p:nvPr/>
        </p:nvSpPr>
        <p:spPr>
          <a:xfrm>
            <a:off x="793790" y="1710809"/>
            <a:ext cx="13042821" cy="635079"/>
          </a:xfrm>
          <a:prstGeom prst="rect">
            <a:avLst/>
          </a:prstGeom>
          <a:noFill/>
          <a:ln>
            <a:noFill/>
          </a:ln>
        </p:spPr>
        <p:txBody>
          <a:bodyPr anchorCtr="0" anchor="t" bIns="0" lIns="0" spcFirstLastPara="1" rIns="0" wrap="square" tIns="0">
            <a:noAutofit/>
          </a:bodyPr>
          <a:lstStyle/>
          <a:p>
            <a:pPr indent="0" lvl="0" marL="0" marR="0" rtl="0" algn="l">
              <a:lnSpc>
                <a:spcPct val="161290"/>
              </a:lnSpc>
              <a:spcBef>
                <a:spcPts val="0"/>
              </a:spcBef>
              <a:spcAft>
                <a:spcPts val="0"/>
              </a:spcAft>
              <a:buClr>
                <a:srgbClr val="15213F"/>
              </a:buClr>
              <a:buSzPts val="1550"/>
              <a:buFont typeface="Roboto"/>
              <a:buNone/>
            </a:pPr>
            <a:r>
              <a:rPr b="0" i="0" lang="en-US" sz="1550" u="none" cap="none" strike="noStrike">
                <a:solidFill>
                  <a:srgbClr val="15213F"/>
                </a:solidFill>
                <a:latin typeface="Roboto"/>
                <a:ea typeface="Roboto"/>
                <a:cs typeface="Roboto"/>
                <a:sym typeface="Roboto"/>
              </a:rPr>
              <a:t>This code snippet demonstrates how we load and parse the game data, integrating file handling and JSON deserialization concepts. The implementation shows proper resource management using context managers and clean data structure initialization.</a:t>
            </a:r>
            <a:endParaRPr b="0" i="0" sz="1550" u="none" cap="none" strike="noStrike"/>
          </a:p>
        </p:txBody>
      </p:sp>
      <p:sp>
        <p:nvSpPr>
          <p:cNvPr id="153" name="Google Shape;153;p17"/>
          <p:cNvSpPr/>
          <p:nvPr/>
        </p:nvSpPr>
        <p:spPr>
          <a:xfrm>
            <a:off x="793790" y="2569131"/>
            <a:ext cx="13042821" cy="3790593"/>
          </a:xfrm>
          <a:prstGeom prst="roundRect">
            <a:avLst>
              <a:gd fmla="val 785" name="adj"/>
            </a:avLst>
          </a:prstGeom>
          <a:solidFill>
            <a:srgbClr val="EEEF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7"/>
          <p:cNvSpPr/>
          <p:nvPr/>
        </p:nvSpPr>
        <p:spPr>
          <a:xfrm>
            <a:off x="783908" y="2569131"/>
            <a:ext cx="13062585" cy="3790593"/>
          </a:xfrm>
          <a:prstGeom prst="roundRect">
            <a:avLst>
              <a:gd fmla="val 785" name="adj"/>
            </a:avLst>
          </a:prstGeom>
          <a:solidFill>
            <a:srgbClr val="EEEF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7"/>
          <p:cNvSpPr/>
          <p:nvPr/>
        </p:nvSpPr>
        <p:spPr>
          <a:xfrm>
            <a:off x="982266" y="2717959"/>
            <a:ext cx="12665869" cy="3492937"/>
          </a:xfrm>
          <a:prstGeom prst="rect">
            <a:avLst/>
          </a:prstGeom>
          <a:noFill/>
          <a:ln>
            <a:noFill/>
          </a:ln>
        </p:spPr>
        <p:txBody>
          <a:bodyPr anchorCtr="0" anchor="t" bIns="0" lIns="0" spcFirstLastPara="1" rIns="0" wrap="square" tIns="0">
            <a:noAutofit/>
          </a:bodyPr>
          <a:lstStyle/>
          <a:p>
            <a:pPr indent="0" lvl="0" marL="0" marR="0" rtl="0" algn="l">
              <a:lnSpc>
                <a:spcPct val="161290"/>
              </a:lnSpc>
              <a:spcBef>
                <a:spcPts val="0"/>
              </a:spcBef>
              <a:spcAft>
                <a:spcPts val="0"/>
              </a:spcAft>
              <a:buClr>
                <a:srgbClr val="15213F"/>
              </a:buClr>
              <a:buSzPts val="1550"/>
              <a:buFont typeface="Consolas"/>
              <a:buNone/>
            </a:pPr>
            <a:r>
              <a:rPr b="0" i="0" lang="en-US" sz="1550" u="none" cap="none" strike="noStrike">
                <a:solidFill>
                  <a:srgbClr val="15213F"/>
                </a:solidFill>
                <a:highlight>
                  <a:srgbClr val="EEEFF1"/>
                </a:highlight>
                <a:latin typeface="Consolas"/>
                <a:ea typeface="Consolas"/>
                <a:cs typeface="Consolas"/>
                <a:sym typeface="Consolas"/>
              </a:rPr>
              <a:t>import jsonfrom random import choiceif __name__ == "__main__":    # Exp 5: File Handling    with open("words.json", "r") as f:        # Exp 7: Deserializing JSON        # Exp 1: Data stored in Dictionary        total_words = json.load(f)    # Exp 3: Calling the main game function    game(total_words)</a:t>
            </a:r>
            <a:endParaRPr b="0" i="0" sz="1550" u="none" cap="none" strike="noStrike"/>
          </a:p>
        </p:txBody>
      </p:sp>
      <p:sp>
        <p:nvSpPr>
          <p:cNvPr id="156" name="Google Shape;156;p17"/>
          <p:cNvSpPr/>
          <p:nvPr/>
        </p:nvSpPr>
        <p:spPr>
          <a:xfrm>
            <a:off x="793790" y="6582966"/>
            <a:ext cx="13042821" cy="952619"/>
          </a:xfrm>
          <a:prstGeom prst="rect">
            <a:avLst/>
          </a:prstGeom>
          <a:noFill/>
          <a:ln>
            <a:noFill/>
          </a:ln>
        </p:spPr>
        <p:txBody>
          <a:bodyPr anchorCtr="0" anchor="t" bIns="0" lIns="0" spcFirstLastPara="1" rIns="0" wrap="square" tIns="0">
            <a:noAutofit/>
          </a:bodyPr>
          <a:lstStyle/>
          <a:p>
            <a:pPr indent="0" lvl="0" marL="0" marR="0" rtl="0" algn="l">
              <a:lnSpc>
                <a:spcPct val="161290"/>
              </a:lnSpc>
              <a:spcBef>
                <a:spcPts val="0"/>
              </a:spcBef>
              <a:spcAft>
                <a:spcPts val="0"/>
              </a:spcAft>
              <a:buClr>
                <a:srgbClr val="15213F"/>
              </a:buClr>
              <a:buSzPts val="1550"/>
              <a:buFont typeface="Roboto"/>
              <a:buNone/>
            </a:pPr>
            <a:r>
              <a:rPr b="1" i="0" lang="en-US" sz="1550" u="none" cap="none" strike="noStrike">
                <a:solidFill>
                  <a:srgbClr val="15213F"/>
                </a:solidFill>
                <a:latin typeface="Roboto"/>
                <a:ea typeface="Roboto"/>
                <a:cs typeface="Roboto"/>
                <a:sym typeface="Roboto"/>
              </a:rPr>
              <a:t>Key Implementation Details:</a:t>
            </a:r>
            <a:r>
              <a:rPr b="0" i="0" lang="en-US" sz="1550" u="none" cap="none" strike="noStrike">
                <a:solidFill>
                  <a:srgbClr val="15213F"/>
                </a:solidFill>
                <a:latin typeface="Roboto"/>
                <a:ea typeface="Roboto"/>
                <a:cs typeface="Roboto"/>
                <a:sym typeface="Roboto"/>
              </a:rPr>
              <a:t> The open() function reads the file with automatic resource cleanup via context manager. The json.load() function converts JSON text into a Python dictionary. This approach ensures efficient memory usage and proper exception handling if the file is missing or malformed.</a:t>
            </a:r>
            <a:endParaRPr b="0" i="0" sz="1550" u="none" cap="none" strike="noStrike"/>
          </a:p>
        </p:txBody>
      </p:sp>
      <p:sp>
        <p:nvSpPr>
          <p:cNvPr id="157" name="Google Shape;157;p17"/>
          <p:cNvSpPr/>
          <p:nvPr/>
        </p:nvSpPr>
        <p:spPr>
          <a:xfrm>
            <a:off x="12755175" y="7755550"/>
            <a:ext cx="1740600" cy="306900"/>
          </a:xfrm>
          <a:prstGeom prst="rect">
            <a:avLst/>
          </a:prstGeom>
          <a:solidFill>
            <a:schemeClr val="lt1"/>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8"/>
          <p:cNvSpPr/>
          <p:nvPr/>
        </p:nvSpPr>
        <p:spPr>
          <a:xfrm>
            <a:off x="793790" y="1011436"/>
            <a:ext cx="7234714" cy="620078"/>
          </a:xfrm>
          <a:prstGeom prst="rect">
            <a:avLst/>
          </a:prstGeom>
          <a:noFill/>
          <a:ln>
            <a:noFill/>
          </a:ln>
        </p:spPr>
        <p:txBody>
          <a:bodyPr anchorCtr="0" anchor="t" bIns="0" lIns="0" spcFirstLastPara="1" rIns="0" wrap="square" tIns="0">
            <a:noAutofit/>
          </a:bodyPr>
          <a:lstStyle/>
          <a:p>
            <a:pPr indent="0" lvl="0" marL="0" marR="0" rtl="0" algn="l">
              <a:lnSpc>
                <a:spcPct val="124358"/>
              </a:lnSpc>
              <a:spcBef>
                <a:spcPts val="0"/>
              </a:spcBef>
              <a:spcAft>
                <a:spcPts val="0"/>
              </a:spcAft>
              <a:buClr>
                <a:srgbClr val="3257B8"/>
              </a:buClr>
              <a:buSzPts val="3900"/>
              <a:buFont typeface="Roboto Slab"/>
              <a:buNone/>
            </a:pPr>
            <a:r>
              <a:rPr b="0" i="0" lang="en-US" sz="3900" u="none" cap="none" strike="noStrike">
                <a:solidFill>
                  <a:srgbClr val="3257B8"/>
                </a:solidFill>
                <a:latin typeface="Roboto Slab"/>
                <a:ea typeface="Roboto Slab"/>
                <a:cs typeface="Roboto Slab"/>
                <a:sym typeface="Roboto Slab"/>
              </a:rPr>
              <a:t>Code Highlight: Error Handling</a:t>
            </a:r>
            <a:endParaRPr b="0" i="0" sz="3900" u="none" cap="none" strike="noStrike"/>
          </a:p>
        </p:txBody>
      </p:sp>
      <p:sp>
        <p:nvSpPr>
          <p:cNvPr id="164" name="Google Shape;164;p18"/>
          <p:cNvSpPr/>
          <p:nvPr/>
        </p:nvSpPr>
        <p:spPr>
          <a:xfrm>
            <a:off x="793790" y="2028349"/>
            <a:ext cx="13042821" cy="635079"/>
          </a:xfrm>
          <a:prstGeom prst="rect">
            <a:avLst/>
          </a:prstGeom>
          <a:noFill/>
          <a:ln>
            <a:noFill/>
          </a:ln>
        </p:spPr>
        <p:txBody>
          <a:bodyPr anchorCtr="0" anchor="t" bIns="0" lIns="0" spcFirstLastPara="1" rIns="0" wrap="square" tIns="0">
            <a:noAutofit/>
          </a:bodyPr>
          <a:lstStyle/>
          <a:p>
            <a:pPr indent="0" lvl="0" marL="0" marR="0" rtl="0" algn="l">
              <a:lnSpc>
                <a:spcPct val="161290"/>
              </a:lnSpc>
              <a:spcBef>
                <a:spcPts val="0"/>
              </a:spcBef>
              <a:spcAft>
                <a:spcPts val="0"/>
              </a:spcAft>
              <a:buClr>
                <a:srgbClr val="15213F"/>
              </a:buClr>
              <a:buSzPts val="1550"/>
              <a:buFont typeface="Roboto"/>
              <a:buNone/>
            </a:pPr>
            <a:r>
              <a:rPr b="0" i="0" lang="en-US" sz="1550" u="none" cap="none" strike="noStrike">
                <a:solidFill>
                  <a:srgbClr val="15213F"/>
                </a:solidFill>
                <a:latin typeface="Roboto"/>
                <a:ea typeface="Roboto"/>
                <a:cs typeface="Roboto"/>
                <a:sym typeface="Roboto"/>
              </a:rPr>
              <a:t>This function demonstrates robust input validation using exception handling, ensuring the user provides valid difficulty level selection. The try-except structure prevents crashes from invalid input and provides clear user feedback for correction.</a:t>
            </a:r>
            <a:endParaRPr b="0" i="0" sz="1550" u="none" cap="none" strike="noStrike"/>
          </a:p>
        </p:txBody>
      </p:sp>
      <p:sp>
        <p:nvSpPr>
          <p:cNvPr id="165" name="Google Shape;165;p18"/>
          <p:cNvSpPr/>
          <p:nvPr/>
        </p:nvSpPr>
        <p:spPr>
          <a:xfrm>
            <a:off x="793790" y="2886670"/>
            <a:ext cx="13042821" cy="3473053"/>
          </a:xfrm>
          <a:prstGeom prst="roundRect">
            <a:avLst>
              <a:gd fmla="val 857" name="adj"/>
            </a:avLst>
          </a:prstGeom>
          <a:solidFill>
            <a:srgbClr val="EEEF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8"/>
          <p:cNvSpPr/>
          <p:nvPr/>
        </p:nvSpPr>
        <p:spPr>
          <a:xfrm>
            <a:off x="783908" y="2886670"/>
            <a:ext cx="13062585" cy="3473053"/>
          </a:xfrm>
          <a:prstGeom prst="roundRect">
            <a:avLst>
              <a:gd fmla="val 857" name="adj"/>
            </a:avLst>
          </a:prstGeom>
          <a:solidFill>
            <a:srgbClr val="EEEF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8"/>
          <p:cNvSpPr/>
          <p:nvPr/>
        </p:nvSpPr>
        <p:spPr>
          <a:xfrm>
            <a:off x="982266" y="3035498"/>
            <a:ext cx="12665869" cy="3175397"/>
          </a:xfrm>
          <a:prstGeom prst="rect">
            <a:avLst/>
          </a:prstGeom>
          <a:noFill/>
          <a:ln>
            <a:noFill/>
          </a:ln>
        </p:spPr>
        <p:txBody>
          <a:bodyPr anchorCtr="0" anchor="t" bIns="0" lIns="0" spcFirstLastPara="1" rIns="0" wrap="square" tIns="0">
            <a:noAutofit/>
          </a:bodyPr>
          <a:lstStyle/>
          <a:p>
            <a:pPr indent="0" lvl="0" marL="0" marR="0" rtl="0" algn="l">
              <a:lnSpc>
                <a:spcPct val="161290"/>
              </a:lnSpc>
              <a:spcBef>
                <a:spcPts val="0"/>
              </a:spcBef>
              <a:spcAft>
                <a:spcPts val="0"/>
              </a:spcAft>
              <a:buClr>
                <a:srgbClr val="15213F"/>
              </a:buClr>
              <a:buSzPts val="1550"/>
              <a:buFont typeface="Consolas"/>
              <a:buNone/>
            </a:pPr>
            <a:r>
              <a:rPr b="0" i="0" lang="en-US" sz="1550" u="none" cap="none" strike="noStrike">
                <a:solidFill>
                  <a:srgbClr val="15213F"/>
                </a:solidFill>
                <a:highlight>
                  <a:srgbClr val="EEEFF1"/>
                </a:highlight>
                <a:latin typeface="Consolas"/>
                <a:ea typeface="Consolas"/>
                <a:cs typeface="Consolas"/>
                <a:sym typeface="Consolas"/>
              </a:rPr>
              <a:t>def get_difficulty_level():    while True:        try:  # Exp 4: Start try block            difficulty_level = int(input(                "Choose difficulty (1=Easy, 2=Normal, 3=Hard): "))            if difficulty_level not in (1, 2, 3):                raise ValueError("Choose 1, 2 or 3")            return difficulty_level        except ValueError:  # Exp 4: Catch the error            print("Enter either 1, 2 or 3")</a:t>
            </a:r>
            <a:endParaRPr b="0" i="0" sz="1550" u="none" cap="none" strike="noStrike"/>
          </a:p>
        </p:txBody>
      </p:sp>
      <p:sp>
        <p:nvSpPr>
          <p:cNvPr id="168" name="Google Shape;168;p18"/>
          <p:cNvSpPr/>
          <p:nvPr/>
        </p:nvSpPr>
        <p:spPr>
          <a:xfrm>
            <a:off x="793790" y="6582966"/>
            <a:ext cx="13042821" cy="635079"/>
          </a:xfrm>
          <a:prstGeom prst="rect">
            <a:avLst/>
          </a:prstGeom>
          <a:noFill/>
          <a:ln>
            <a:noFill/>
          </a:ln>
        </p:spPr>
        <p:txBody>
          <a:bodyPr anchorCtr="0" anchor="t" bIns="0" lIns="0" spcFirstLastPara="1" rIns="0" wrap="square" tIns="0">
            <a:noAutofit/>
          </a:bodyPr>
          <a:lstStyle/>
          <a:p>
            <a:pPr indent="0" lvl="0" marL="0" marR="0" rtl="0" algn="l">
              <a:lnSpc>
                <a:spcPct val="161290"/>
              </a:lnSpc>
              <a:spcBef>
                <a:spcPts val="0"/>
              </a:spcBef>
              <a:spcAft>
                <a:spcPts val="0"/>
              </a:spcAft>
              <a:buClr>
                <a:srgbClr val="15213F"/>
              </a:buClr>
              <a:buSzPts val="1550"/>
              <a:buFont typeface="Roboto"/>
              <a:buNone/>
            </a:pPr>
            <a:r>
              <a:rPr b="1" i="0" lang="en-US" sz="1550" u="none" cap="none" strike="noStrike">
                <a:solidFill>
                  <a:srgbClr val="15213F"/>
                </a:solidFill>
                <a:latin typeface="Roboto"/>
                <a:ea typeface="Roboto"/>
                <a:cs typeface="Roboto"/>
                <a:sym typeface="Roboto"/>
              </a:rPr>
              <a:t>Error Handling Strategy:</a:t>
            </a:r>
            <a:r>
              <a:rPr b="0" i="0" lang="en-US" sz="1550" u="none" cap="none" strike="noStrike">
                <a:solidFill>
                  <a:srgbClr val="15213F"/>
                </a:solidFill>
                <a:latin typeface="Roboto"/>
                <a:ea typeface="Roboto"/>
                <a:cs typeface="Roboto"/>
                <a:sym typeface="Roboto"/>
              </a:rPr>
              <a:t> The function catches both non-integer input (ValueError from int()) and invalid number ranges. The while loop ensures repeated prompting until valid input is received, creating a user-friendly experience that prevents program crashes.</a:t>
            </a:r>
            <a:endParaRPr b="0" i="0" sz="1550" u="none" cap="none" strike="noStrike"/>
          </a:p>
        </p:txBody>
      </p:sp>
      <p:sp>
        <p:nvSpPr>
          <p:cNvPr id="169" name="Google Shape;169;p18"/>
          <p:cNvSpPr/>
          <p:nvPr/>
        </p:nvSpPr>
        <p:spPr>
          <a:xfrm>
            <a:off x="12755175" y="7755550"/>
            <a:ext cx="1740600" cy="306900"/>
          </a:xfrm>
          <a:prstGeom prst="rect">
            <a:avLst/>
          </a:prstGeom>
          <a:solidFill>
            <a:schemeClr val="lt1"/>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9"/>
          <p:cNvSpPr/>
          <p:nvPr/>
        </p:nvSpPr>
        <p:spPr>
          <a:xfrm>
            <a:off x="643295" y="442317"/>
            <a:ext cx="6173748" cy="502563"/>
          </a:xfrm>
          <a:prstGeom prst="rect">
            <a:avLst/>
          </a:prstGeom>
          <a:noFill/>
          <a:ln>
            <a:noFill/>
          </a:ln>
        </p:spPr>
        <p:txBody>
          <a:bodyPr anchorCtr="0" anchor="t" bIns="0" lIns="0" spcFirstLastPara="1" rIns="0" wrap="square" tIns="0">
            <a:noAutofit/>
          </a:bodyPr>
          <a:lstStyle/>
          <a:p>
            <a:pPr indent="0" lvl="0" marL="0" marR="0" rtl="0" algn="l">
              <a:lnSpc>
                <a:spcPct val="125396"/>
              </a:lnSpc>
              <a:spcBef>
                <a:spcPts val="0"/>
              </a:spcBef>
              <a:spcAft>
                <a:spcPts val="0"/>
              </a:spcAft>
              <a:buClr>
                <a:srgbClr val="3257B8"/>
              </a:buClr>
              <a:buSzPts val="3150"/>
              <a:buFont typeface="Roboto Slab"/>
              <a:buNone/>
            </a:pPr>
            <a:r>
              <a:rPr b="0" i="0" lang="en-US" sz="3150" u="none" cap="none" strike="noStrike">
                <a:solidFill>
                  <a:srgbClr val="3257B8"/>
                </a:solidFill>
                <a:latin typeface="Roboto Slab"/>
                <a:ea typeface="Roboto Slab"/>
                <a:cs typeface="Roboto Slab"/>
                <a:sym typeface="Roboto Slab"/>
              </a:rPr>
              <a:t>Code Highlight: Core Game Logic</a:t>
            </a:r>
            <a:endParaRPr b="0" i="0" sz="3150" u="none" cap="none" strike="noStrike"/>
          </a:p>
        </p:txBody>
      </p:sp>
      <p:sp>
        <p:nvSpPr>
          <p:cNvPr id="176" name="Google Shape;176;p19"/>
          <p:cNvSpPr/>
          <p:nvPr/>
        </p:nvSpPr>
        <p:spPr>
          <a:xfrm>
            <a:off x="643295" y="1266468"/>
            <a:ext cx="13343811" cy="514588"/>
          </a:xfrm>
          <a:prstGeom prst="rect">
            <a:avLst/>
          </a:prstGeom>
          <a:noFill/>
          <a:ln>
            <a:noFill/>
          </a:ln>
        </p:spPr>
        <p:txBody>
          <a:bodyPr anchorCtr="0" anchor="t" bIns="0" lIns="0" spcFirstLastPara="1" rIns="0" wrap="square" tIns="0">
            <a:noAutofit/>
          </a:bodyPr>
          <a:lstStyle/>
          <a:p>
            <a:pPr indent="0" lvl="0" marL="0" marR="0" rtl="0" algn="l">
              <a:lnSpc>
                <a:spcPct val="160000"/>
              </a:lnSpc>
              <a:spcBef>
                <a:spcPts val="0"/>
              </a:spcBef>
              <a:spcAft>
                <a:spcPts val="0"/>
              </a:spcAft>
              <a:buClr>
                <a:srgbClr val="15213F"/>
              </a:buClr>
              <a:buSzPts val="1250"/>
              <a:buFont typeface="Roboto"/>
              <a:buNone/>
            </a:pPr>
            <a:r>
              <a:rPr b="0" i="0" lang="en-US" sz="1250" u="none" cap="none" strike="noStrike">
                <a:solidFill>
                  <a:srgbClr val="15213F"/>
                </a:solidFill>
                <a:latin typeface="Roboto"/>
                <a:ea typeface="Roboto"/>
                <a:cs typeface="Roboto"/>
                <a:sym typeface="Roboto"/>
              </a:rPr>
              <a:t>The evaluate_guess() function represents the heart of our game, providing Wordle-style color-coded feedback for each guess. This function demonstrates string manipulation, conditional logic, and ANSI color code implementation for terminal-based visual feedback.</a:t>
            </a:r>
            <a:endParaRPr b="0" i="0" sz="1250" u="none" cap="none" strike="noStrike"/>
          </a:p>
        </p:txBody>
      </p:sp>
      <p:sp>
        <p:nvSpPr>
          <p:cNvPr id="177" name="Google Shape;177;p19"/>
          <p:cNvSpPr/>
          <p:nvPr/>
        </p:nvSpPr>
        <p:spPr>
          <a:xfrm>
            <a:off x="643295" y="1961912"/>
            <a:ext cx="13343811" cy="4872514"/>
          </a:xfrm>
          <a:prstGeom prst="roundRect">
            <a:avLst>
              <a:gd fmla="val 495" name="adj"/>
            </a:avLst>
          </a:prstGeom>
          <a:solidFill>
            <a:srgbClr val="EEEF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9"/>
          <p:cNvSpPr/>
          <p:nvPr/>
        </p:nvSpPr>
        <p:spPr>
          <a:xfrm>
            <a:off x="635318" y="1961912"/>
            <a:ext cx="13359900" cy="4872600"/>
          </a:xfrm>
          <a:prstGeom prst="roundRect">
            <a:avLst>
              <a:gd fmla="val 495" name="adj"/>
            </a:avLst>
          </a:prstGeom>
          <a:solidFill>
            <a:srgbClr val="EEEF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9"/>
          <p:cNvSpPr/>
          <p:nvPr/>
        </p:nvSpPr>
        <p:spPr>
          <a:xfrm>
            <a:off x="796052" y="2082522"/>
            <a:ext cx="13038300" cy="4631400"/>
          </a:xfrm>
          <a:prstGeom prst="rect">
            <a:avLst/>
          </a:prstGeom>
          <a:noFill/>
          <a:ln>
            <a:noFill/>
          </a:ln>
        </p:spPr>
        <p:txBody>
          <a:bodyPr anchorCtr="0" anchor="t" bIns="0" lIns="0" spcFirstLastPara="1" rIns="0" wrap="square" tIns="0">
            <a:noAutofit/>
          </a:bodyPr>
          <a:lstStyle/>
          <a:p>
            <a:pPr indent="0" lvl="0" marL="0" marR="0" rtl="0" algn="l">
              <a:lnSpc>
                <a:spcPct val="160000"/>
              </a:lnSpc>
              <a:spcBef>
                <a:spcPts val="0"/>
              </a:spcBef>
              <a:spcAft>
                <a:spcPts val="0"/>
              </a:spcAft>
              <a:buClr>
                <a:srgbClr val="15213F"/>
              </a:buClr>
              <a:buSzPts val="1250"/>
              <a:buFont typeface="Consolas"/>
              <a:buNone/>
            </a:pPr>
            <a:r>
              <a:rPr b="0" i="0" lang="en-US" sz="1250" u="none" cap="none" strike="noStrike">
                <a:solidFill>
                  <a:srgbClr val="15213F"/>
                </a:solidFill>
                <a:highlight>
                  <a:srgbClr val="EEEFF1"/>
                </a:highlight>
                <a:latin typeface="Consolas"/>
                <a:ea typeface="Consolas"/>
                <a:cs typeface="Consolas"/>
                <a:sym typeface="Consolas"/>
              </a:rPr>
              <a:t>def evaluate_guess(random_word, guess, continue_game):    GREEN = "\033[42m"    # ANSI codes for terminal color    YELLOW = "\033[43m"    RED = "\033[100m"    RESET = "\033[0m"    result = ""    if random_word == guess:        result += GREEN + guess + RESET        continue_game = False  # Ends game on win    else:        for i, letter in enumerate(guess):            if letter == random_word[i]:                result += GREEN + letter + RESET            elif letter in random_word:                result += YELLOW + letter + RESET            else:                result += RED + letter + RESET    return (result, continue_game)</a:t>
            </a:r>
            <a:endParaRPr b="0" i="0" sz="1250" u="none" cap="none" strike="noStrike"/>
          </a:p>
        </p:txBody>
      </p:sp>
      <p:sp>
        <p:nvSpPr>
          <p:cNvPr id="180" name="Google Shape;180;p19"/>
          <p:cNvSpPr/>
          <p:nvPr/>
        </p:nvSpPr>
        <p:spPr>
          <a:xfrm>
            <a:off x="643295" y="7015282"/>
            <a:ext cx="13343700" cy="771900"/>
          </a:xfrm>
          <a:prstGeom prst="rect">
            <a:avLst/>
          </a:prstGeom>
          <a:noFill/>
          <a:ln>
            <a:noFill/>
          </a:ln>
        </p:spPr>
        <p:txBody>
          <a:bodyPr anchorCtr="0" anchor="t" bIns="0" lIns="0" spcFirstLastPara="1" rIns="0" wrap="square" tIns="0">
            <a:noAutofit/>
          </a:bodyPr>
          <a:lstStyle/>
          <a:p>
            <a:pPr indent="0" lvl="0" marL="0" marR="0" rtl="0" algn="l">
              <a:lnSpc>
                <a:spcPct val="160000"/>
              </a:lnSpc>
              <a:spcBef>
                <a:spcPts val="0"/>
              </a:spcBef>
              <a:spcAft>
                <a:spcPts val="0"/>
              </a:spcAft>
              <a:buClr>
                <a:srgbClr val="15213F"/>
              </a:buClr>
              <a:buSzPts val="1250"/>
              <a:buFont typeface="Roboto"/>
              <a:buNone/>
            </a:pPr>
            <a:r>
              <a:rPr b="1" i="0" lang="en-US" sz="1250" u="none" cap="none" strike="noStrike">
                <a:solidFill>
                  <a:srgbClr val="15213F"/>
                </a:solidFill>
                <a:latin typeface="Roboto"/>
                <a:ea typeface="Roboto"/>
                <a:cs typeface="Roboto"/>
                <a:sym typeface="Roboto"/>
              </a:rPr>
              <a:t>Logic Explanation:</a:t>
            </a:r>
            <a:r>
              <a:rPr b="0" i="0" lang="en-US" sz="1250" u="none" cap="none" strike="noStrike">
                <a:solidFill>
                  <a:srgbClr val="15213F"/>
                </a:solidFill>
                <a:latin typeface="Roboto"/>
                <a:ea typeface="Roboto"/>
                <a:cs typeface="Roboto"/>
                <a:sym typeface="Roboto"/>
              </a:rPr>
              <a:t> The function checks for complete word match first (instant win). For partial matches, it iterates through each letter position, comparing against the target word. ANSI color codes provide visual feedback: green for correct position, yellow for correct letter wrong position, red for letters not in word. The function returns both the formatted result and game state.</a:t>
            </a:r>
            <a:endParaRPr b="0" i="0" sz="1250" u="none" cap="none" strike="noStrike"/>
          </a:p>
        </p:txBody>
      </p:sp>
      <p:sp>
        <p:nvSpPr>
          <p:cNvPr id="181" name="Google Shape;181;p19"/>
          <p:cNvSpPr/>
          <p:nvPr/>
        </p:nvSpPr>
        <p:spPr>
          <a:xfrm>
            <a:off x="12755175" y="7755550"/>
            <a:ext cx="1740600" cy="502500"/>
          </a:xfrm>
          <a:prstGeom prst="rect">
            <a:avLst/>
          </a:prstGeom>
          <a:solidFill>
            <a:schemeClr val="lt1"/>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0"/>
          <p:cNvSpPr/>
          <p:nvPr/>
        </p:nvSpPr>
        <p:spPr>
          <a:xfrm>
            <a:off x="6195774" y="494348"/>
            <a:ext cx="7275314" cy="554236"/>
          </a:xfrm>
          <a:prstGeom prst="rect">
            <a:avLst/>
          </a:prstGeom>
          <a:noFill/>
          <a:ln>
            <a:noFill/>
          </a:ln>
        </p:spPr>
        <p:txBody>
          <a:bodyPr anchorCtr="0" anchor="t" bIns="0" lIns="0" spcFirstLastPara="1" rIns="0" wrap="square" tIns="0">
            <a:noAutofit/>
          </a:bodyPr>
          <a:lstStyle/>
          <a:p>
            <a:pPr indent="0" lvl="0" marL="0" marR="0" rtl="0" algn="l">
              <a:lnSpc>
                <a:spcPct val="126086"/>
              </a:lnSpc>
              <a:spcBef>
                <a:spcPts val="0"/>
              </a:spcBef>
              <a:spcAft>
                <a:spcPts val="0"/>
              </a:spcAft>
              <a:buClr>
                <a:srgbClr val="3257B8"/>
              </a:buClr>
              <a:buSzPts val="3450"/>
              <a:buFont typeface="Roboto Slab"/>
              <a:buNone/>
            </a:pPr>
            <a:r>
              <a:rPr b="0" i="0" lang="en-US" sz="3450" u="none" cap="none" strike="noStrike">
                <a:solidFill>
                  <a:srgbClr val="3257B8"/>
                </a:solidFill>
                <a:latin typeface="Roboto Slab"/>
                <a:ea typeface="Roboto Slab"/>
                <a:cs typeface="Roboto Slab"/>
                <a:sym typeface="Roboto Slab"/>
              </a:rPr>
              <a:t>Demonstration: Winning the Game</a:t>
            </a:r>
            <a:endParaRPr b="0" i="0" sz="3450" u="none" cap="none" strike="noStrike"/>
          </a:p>
        </p:txBody>
      </p:sp>
      <p:sp>
        <p:nvSpPr>
          <p:cNvPr id="188" name="Google Shape;188;p20"/>
          <p:cNvSpPr/>
          <p:nvPr/>
        </p:nvSpPr>
        <p:spPr>
          <a:xfrm>
            <a:off x="6195774" y="1314569"/>
            <a:ext cx="7725251" cy="1419225"/>
          </a:xfrm>
          <a:prstGeom prst="rect">
            <a:avLst/>
          </a:prstGeom>
          <a:noFill/>
          <a:ln>
            <a:noFill/>
          </a:ln>
        </p:spPr>
        <p:txBody>
          <a:bodyPr anchorCtr="0" anchor="t" bIns="0" lIns="0" spcFirstLastPara="1" rIns="0" wrap="square" tIns="0">
            <a:noAutofit/>
          </a:bodyPr>
          <a:lstStyle/>
          <a:p>
            <a:pPr indent="0" lvl="0" marL="0" marR="0" rtl="0" algn="l">
              <a:lnSpc>
                <a:spcPct val="162962"/>
              </a:lnSpc>
              <a:spcBef>
                <a:spcPts val="0"/>
              </a:spcBef>
              <a:spcAft>
                <a:spcPts val="0"/>
              </a:spcAft>
              <a:buClr>
                <a:srgbClr val="15213F"/>
              </a:buClr>
              <a:buSzPts val="1350"/>
              <a:buFont typeface="Roboto"/>
              <a:buNone/>
            </a:pPr>
            <a:r>
              <a:rPr b="0" i="0" lang="en-US" sz="1350" u="none" cap="none" strike="noStrike">
                <a:solidFill>
                  <a:srgbClr val="15213F"/>
                </a:solidFill>
                <a:latin typeface="Roboto"/>
                <a:ea typeface="Roboto"/>
                <a:cs typeface="Roboto"/>
                <a:sym typeface="Roboto"/>
              </a:rPr>
              <a:t>This screenshot captures a successful game session where the player selected easy difficulty with a 4-letter word and allocated 8 guesses. Through strategic letter guessing and logical deduction, the player successfully identified the target word "bird" before exhausting their available guesses, demonstrating effective game strategy and the Wordle-style feedback system in action.</a:t>
            </a:r>
            <a:endParaRPr b="0" i="0" sz="1350" u="none" cap="none" strike="noStrike"/>
          </a:p>
        </p:txBody>
      </p:sp>
      <p:sp>
        <p:nvSpPr>
          <p:cNvPr id="189" name="Google Shape;189;p20"/>
          <p:cNvSpPr/>
          <p:nvPr/>
        </p:nvSpPr>
        <p:spPr>
          <a:xfrm>
            <a:off x="6195774" y="2933224"/>
            <a:ext cx="7725251" cy="1067514"/>
          </a:xfrm>
          <a:prstGeom prst="roundRect">
            <a:avLst>
              <a:gd fmla="val 2492" name="adj"/>
            </a:avLst>
          </a:prstGeom>
          <a:solidFill>
            <a:srgbClr val="FBFCFE"/>
          </a:solidFill>
          <a:ln cap="flat" cmpd="sng" w="22850">
            <a:solidFill>
              <a:srgbClr val="CFD2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0"/>
          <p:cNvSpPr/>
          <p:nvPr/>
        </p:nvSpPr>
        <p:spPr>
          <a:xfrm>
            <a:off x="6395918" y="3133368"/>
            <a:ext cx="2217063" cy="277058"/>
          </a:xfrm>
          <a:prstGeom prst="rect">
            <a:avLst/>
          </a:prstGeom>
          <a:noFill/>
          <a:ln>
            <a:noFill/>
          </a:ln>
        </p:spPr>
        <p:txBody>
          <a:bodyPr anchorCtr="0" anchor="t" bIns="0" lIns="0" spcFirstLastPara="1" rIns="0" wrap="square" tIns="0">
            <a:noAutofit/>
          </a:bodyPr>
          <a:lstStyle/>
          <a:p>
            <a:pPr indent="0" lvl="0" marL="0" marR="0" rtl="0" algn="l">
              <a:lnSpc>
                <a:spcPct val="126470"/>
              </a:lnSpc>
              <a:spcBef>
                <a:spcPts val="0"/>
              </a:spcBef>
              <a:spcAft>
                <a:spcPts val="0"/>
              </a:spcAft>
              <a:buClr>
                <a:srgbClr val="15213F"/>
              </a:buClr>
              <a:buSzPts val="1700"/>
              <a:buFont typeface="Roboto Slab"/>
              <a:buNone/>
            </a:pPr>
            <a:r>
              <a:rPr b="0" i="0" lang="en-US" sz="1700" u="none" cap="none" strike="noStrike">
                <a:solidFill>
                  <a:srgbClr val="15213F"/>
                </a:solidFill>
                <a:latin typeface="Roboto Slab"/>
                <a:ea typeface="Roboto Slab"/>
                <a:cs typeface="Roboto Slab"/>
                <a:sym typeface="Roboto Slab"/>
              </a:rPr>
              <a:t>Difficulty Selected</a:t>
            </a:r>
            <a:endParaRPr b="0" i="0" sz="1700" u="none" cap="none" strike="noStrike"/>
          </a:p>
        </p:txBody>
      </p:sp>
      <p:sp>
        <p:nvSpPr>
          <p:cNvPr id="191" name="Google Shape;191;p20"/>
          <p:cNvSpPr/>
          <p:nvPr/>
        </p:nvSpPr>
        <p:spPr>
          <a:xfrm>
            <a:off x="6395918" y="3516749"/>
            <a:ext cx="7324963" cy="283845"/>
          </a:xfrm>
          <a:prstGeom prst="rect">
            <a:avLst/>
          </a:prstGeom>
          <a:noFill/>
          <a:ln>
            <a:noFill/>
          </a:ln>
        </p:spPr>
        <p:txBody>
          <a:bodyPr anchorCtr="0" anchor="t" bIns="0" lIns="0" spcFirstLastPara="1" rIns="0" wrap="square" tIns="0">
            <a:noAutofit/>
          </a:bodyPr>
          <a:lstStyle/>
          <a:p>
            <a:pPr indent="0" lvl="0" marL="0" marR="0" rtl="0" algn="l">
              <a:lnSpc>
                <a:spcPct val="162962"/>
              </a:lnSpc>
              <a:spcBef>
                <a:spcPts val="0"/>
              </a:spcBef>
              <a:spcAft>
                <a:spcPts val="0"/>
              </a:spcAft>
              <a:buClr>
                <a:srgbClr val="15213F"/>
              </a:buClr>
              <a:buSzPts val="1350"/>
              <a:buFont typeface="Roboto"/>
              <a:buNone/>
            </a:pPr>
            <a:r>
              <a:rPr b="0" i="0" lang="en-US" sz="1350" u="none" cap="none" strike="noStrike">
                <a:solidFill>
                  <a:srgbClr val="15213F"/>
                </a:solidFill>
                <a:latin typeface="Roboto"/>
                <a:ea typeface="Roboto"/>
                <a:cs typeface="Roboto"/>
                <a:sym typeface="Roboto"/>
              </a:rPr>
              <a:t>Easy mode with 4-letter word</a:t>
            </a:r>
            <a:endParaRPr b="0" i="0" sz="1350" u="none" cap="none" strike="noStrike"/>
          </a:p>
        </p:txBody>
      </p:sp>
      <p:sp>
        <p:nvSpPr>
          <p:cNvPr id="192" name="Google Shape;192;p20"/>
          <p:cNvSpPr/>
          <p:nvPr/>
        </p:nvSpPr>
        <p:spPr>
          <a:xfrm>
            <a:off x="6195774" y="4178022"/>
            <a:ext cx="7725251" cy="1067514"/>
          </a:xfrm>
          <a:prstGeom prst="roundRect">
            <a:avLst>
              <a:gd fmla="val 2492" name="adj"/>
            </a:avLst>
          </a:prstGeom>
          <a:solidFill>
            <a:srgbClr val="FBFCFE"/>
          </a:solidFill>
          <a:ln cap="flat" cmpd="sng" w="22850">
            <a:solidFill>
              <a:srgbClr val="CFD2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0"/>
          <p:cNvSpPr/>
          <p:nvPr/>
        </p:nvSpPr>
        <p:spPr>
          <a:xfrm>
            <a:off x="6395918" y="4378166"/>
            <a:ext cx="2217063" cy="277058"/>
          </a:xfrm>
          <a:prstGeom prst="rect">
            <a:avLst/>
          </a:prstGeom>
          <a:noFill/>
          <a:ln>
            <a:noFill/>
          </a:ln>
        </p:spPr>
        <p:txBody>
          <a:bodyPr anchorCtr="0" anchor="t" bIns="0" lIns="0" spcFirstLastPara="1" rIns="0" wrap="square" tIns="0">
            <a:noAutofit/>
          </a:bodyPr>
          <a:lstStyle/>
          <a:p>
            <a:pPr indent="0" lvl="0" marL="0" marR="0" rtl="0" algn="l">
              <a:lnSpc>
                <a:spcPct val="126470"/>
              </a:lnSpc>
              <a:spcBef>
                <a:spcPts val="0"/>
              </a:spcBef>
              <a:spcAft>
                <a:spcPts val="0"/>
              </a:spcAft>
              <a:buClr>
                <a:srgbClr val="15213F"/>
              </a:buClr>
              <a:buSzPts val="1700"/>
              <a:buFont typeface="Roboto Slab"/>
              <a:buNone/>
            </a:pPr>
            <a:r>
              <a:rPr b="0" i="0" lang="en-US" sz="1700" u="none" cap="none" strike="noStrike">
                <a:solidFill>
                  <a:srgbClr val="15213F"/>
                </a:solidFill>
                <a:latin typeface="Roboto Slab"/>
                <a:ea typeface="Roboto Slab"/>
                <a:cs typeface="Roboto Slab"/>
                <a:sym typeface="Roboto Slab"/>
              </a:rPr>
              <a:t>Guesses Allocated</a:t>
            </a:r>
            <a:endParaRPr b="0" i="0" sz="1700" u="none" cap="none" strike="noStrike"/>
          </a:p>
        </p:txBody>
      </p:sp>
      <p:sp>
        <p:nvSpPr>
          <p:cNvPr id="194" name="Google Shape;194;p20"/>
          <p:cNvSpPr/>
          <p:nvPr/>
        </p:nvSpPr>
        <p:spPr>
          <a:xfrm>
            <a:off x="6395918" y="4761548"/>
            <a:ext cx="7324963" cy="283845"/>
          </a:xfrm>
          <a:prstGeom prst="rect">
            <a:avLst/>
          </a:prstGeom>
          <a:noFill/>
          <a:ln>
            <a:noFill/>
          </a:ln>
        </p:spPr>
        <p:txBody>
          <a:bodyPr anchorCtr="0" anchor="t" bIns="0" lIns="0" spcFirstLastPara="1" rIns="0" wrap="square" tIns="0">
            <a:noAutofit/>
          </a:bodyPr>
          <a:lstStyle/>
          <a:p>
            <a:pPr indent="0" lvl="0" marL="0" marR="0" rtl="0" algn="l">
              <a:lnSpc>
                <a:spcPct val="162962"/>
              </a:lnSpc>
              <a:spcBef>
                <a:spcPts val="0"/>
              </a:spcBef>
              <a:spcAft>
                <a:spcPts val="0"/>
              </a:spcAft>
              <a:buClr>
                <a:srgbClr val="15213F"/>
              </a:buClr>
              <a:buSzPts val="1350"/>
              <a:buFont typeface="Roboto"/>
              <a:buNone/>
            </a:pPr>
            <a:r>
              <a:rPr b="0" i="0" lang="en-US" sz="1350" u="none" cap="none" strike="noStrike">
                <a:solidFill>
                  <a:srgbClr val="15213F"/>
                </a:solidFill>
                <a:latin typeface="Roboto"/>
                <a:ea typeface="Roboto"/>
                <a:cs typeface="Roboto"/>
                <a:sym typeface="Roboto"/>
              </a:rPr>
              <a:t>8 total guesses available</a:t>
            </a:r>
            <a:endParaRPr b="0" i="0" sz="1350" u="none" cap="none" strike="noStrike"/>
          </a:p>
        </p:txBody>
      </p:sp>
      <p:sp>
        <p:nvSpPr>
          <p:cNvPr id="195" name="Google Shape;195;p20"/>
          <p:cNvSpPr/>
          <p:nvPr/>
        </p:nvSpPr>
        <p:spPr>
          <a:xfrm>
            <a:off x="6195774" y="5422821"/>
            <a:ext cx="7725251" cy="1067514"/>
          </a:xfrm>
          <a:prstGeom prst="roundRect">
            <a:avLst>
              <a:gd fmla="val 2492" name="adj"/>
            </a:avLst>
          </a:prstGeom>
          <a:solidFill>
            <a:srgbClr val="FBFCFE"/>
          </a:solidFill>
          <a:ln cap="flat" cmpd="sng" w="22850">
            <a:solidFill>
              <a:srgbClr val="CFD2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0"/>
          <p:cNvSpPr/>
          <p:nvPr/>
        </p:nvSpPr>
        <p:spPr>
          <a:xfrm>
            <a:off x="6395918" y="5622965"/>
            <a:ext cx="2217063" cy="277058"/>
          </a:xfrm>
          <a:prstGeom prst="rect">
            <a:avLst/>
          </a:prstGeom>
          <a:noFill/>
          <a:ln>
            <a:noFill/>
          </a:ln>
        </p:spPr>
        <p:txBody>
          <a:bodyPr anchorCtr="0" anchor="t" bIns="0" lIns="0" spcFirstLastPara="1" rIns="0" wrap="square" tIns="0">
            <a:noAutofit/>
          </a:bodyPr>
          <a:lstStyle/>
          <a:p>
            <a:pPr indent="0" lvl="0" marL="0" marR="0" rtl="0" algn="l">
              <a:lnSpc>
                <a:spcPct val="126470"/>
              </a:lnSpc>
              <a:spcBef>
                <a:spcPts val="0"/>
              </a:spcBef>
              <a:spcAft>
                <a:spcPts val="0"/>
              </a:spcAft>
              <a:buClr>
                <a:srgbClr val="15213F"/>
              </a:buClr>
              <a:buSzPts val="1700"/>
              <a:buFont typeface="Roboto Slab"/>
              <a:buNone/>
            </a:pPr>
            <a:r>
              <a:rPr b="0" i="0" lang="en-US" sz="1700" u="none" cap="none" strike="noStrike">
                <a:solidFill>
                  <a:srgbClr val="15213F"/>
                </a:solidFill>
                <a:latin typeface="Roboto Slab"/>
                <a:ea typeface="Roboto Slab"/>
                <a:cs typeface="Roboto Slab"/>
                <a:sym typeface="Roboto Slab"/>
              </a:rPr>
              <a:t>Outcome</a:t>
            </a:r>
            <a:endParaRPr b="0" i="0" sz="1700" u="none" cap="none" strike="noStrike"/>
          </a:p>
        </p:txBody>
      </p:sp>
      <p:sp>
        <p:nvSpPr>
          <p:cNvPr id="197" name="Google Shape;197;p20"/>
          <p:cNvSpPr/>
          <p:nvPr/>
        </p:nvSpPr>
        <p:spPr>
          <a:xfrm>
            <a:off x="6395918" y="6006346"/>
            <a:ext cx="7324963" cy="283845"/>
          </a:xfrm>
          <a:prstGeom prst="rect">
            <a:avLst/>
          </a:prstGeom>
          <a:noFill/>
          <a:ln>
            <a:noFill/>
          </a:ln>
        </p:spPr>
        <p:txBody>
          <a:bodyPr anchorCtr="0" anchor="t" bIns="0" lIns="0" spcFirstLastPara="1" rIns="0" wrap="square" tIns="0">
            <a:noAutofit/>
          </a:bodyPr>
          <a:lstStyle/>
          <a:p>
            <a:pPr indent="0" lvl="0" marL="0" marR="0" rtl="0" algn="l">
              <a:lnSpc>
                <a:spcPct val="162962"/>
              </a:lnSpc>
              <a:spcBef>
                <a:spcPts val="0"/>
              </a:spcBef>
              <a:spcAft>
                <a:spcPts val="0"/>
              </a:spcAft>
              <a:buClr>
                <a:srgbClr val="15213F"/>
              </a:buClr>
              <a:buSzPts val="1350"/>
              <a:buFont typeface="Roboto"/>
              <a:buNone/>
            </a:pPr>
            <a:r>
              <a:rPr b="0" i="0" lang="en-US" sz="1350" u="none" cap="none" strike="noStrike">
                <a:solidFill>
                  <a:srgbClr val="15213F"/>
                </a:solidFill>
                <a:latin typeface="Roboto"/>
                <a:ea typeface="Roboto"/>
                <a:cs typeface="Roboto"/>
                <a:sym typeface="Roboto"/>
              </a:rPr>
              <a:t>Successfully guessed "bird" - Victory!</a:t>
            </a:r>
            <a:endParaRPr b="0" i="0" sz="1350" u="none" cap="none" strike="noStrike"/>
          </a:p>
        </p:txBody>
      </p:sp>
      <p:sp>
        <p:nvSpPr>
          <p:cNvPr id="198" name="Google Shape;198;p20"/>
          <p:cNvSpPr/>
          <p:nvPr/>
        </p:nvSpPr>
        <p:spPr>
          <a:xfrm>
            <a:off x="6195774" y="6667619"/>
            <a:ext cx="7725251" cy="1067514"/>
          </a:xfrm>
          <a:prstGeom prst="roundRect">
            <a:avLst>
              <a:gd fmla="val 2492" name="adj"/>
            </a:avLst>
          </a:prstGeom>
          <a:solidFill>
            <a:srgbClr val="FBFCFE"/>
          </a:solidFill>
          <a:ln cap="flat" cmpd="sng" w="22850">
            <a:solidFill>
              <a:srgbClr val="CFD2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0"/>
          <p:cNvSpPr/>
          <p:nvPr/>
        </p:nvSpPr>
        <p:spPr>
          <a:xfrm>
            <a:off x="6395918" y="6867763"/>
            <a:ext cx="2217063" cy="277058"/>
          </a:xfrm>
          <a:prstGeom prst="rect">
            <a:avLst/>
          </a:prstGeom>
          <a:noFill/>
          <a:ln>
            <a:noFill/>
          </a:ln>
        </p:spPr>
        <p:txBody>
          <a:bodyPr anchorCtr="0" anchor="t" bIns="0" lIns="0" spcFirstLastPara="1" rIns="0" wrap="square" tIns="0">
            <a:noAutofit/>
          </a:bodyPr>
          <a:lstStyle/>
          <a:p>
            <a:pPr indent="0" lvl="0" marL="0" marR="0" rtl="0" algn="l">
              <a:lnSpc>
                <a:spcPct val="126470"/>
              </a:lnSpc>
              <a:spcBef>
                <a:spcPts val="0"/>
              </a:spcBef>
              <a:spcAft>
                <a:spcPts val="0"/>
              </a:spcAft>
              <a:buClr>
                <a:srgbClr val="15213F"/>
              </a:buClr>
              <a:buSzPts val="1700"/>
              <a:buFont typeface="Roboto Slab"/>
              <a:buNone/>
            </a:pPr>
            <a:r>
              <a:rPr b="0" i="0" lang="en-US" sz="1700" u="none" cap="none" strike="noStrike">
                <a:solidFill>
                  <a:srgbClr val="15213F"/>
                </a:solidFill>
                <a:latin typeface="Roboto Slab"/>
                <a:ea typeface="Roboto Slab"/>
                <a:cs typeface="Roboto Slab"/>
                <a:sym typeface="Roboto Slab"/>
              </a:rPr>
              <a:t>Feedback System</a:t>
            </a:r>
            <a:endParaRPr b="0" i="0" sz="1700" u="none" cap="none" strike="noStrike"/>
          </a:p>
        </p:txBody>
      </p:sp>
      <p:sp>
        <p:nvSpPr>
          <p:cNvPr id="200" name="Google Shape;200;p20"/>
          <p:cNvSpPr/>
          <p:nvPr/>
        </p:nvSpPr>
        <p:spPr>
          <a:xfrm>
            <a:off x="6395918" y="7251144"/>
            <a:ext cx="7324963" cy="283845"/>
          </a:xfrm>
          <a:prstGeom prst="rect">
            <a:avLst/>
          </a:prstGeom>
          <a:noFill/>
          <a:ln>
            <a:noFill/>
          </a:ln>
        </p:spPr>
        <p:txBody>
          <a:bodyPr anchorCtr="0" anchor="t" bIns="0" lIns="0" spcFirstLastPara="1" rIns="0" wrap="square" tIns="0">
            <a:noAutofit/>
          </a:bodyPr>
          <a:lstStyle/>
          <a:p>
            <a:pPr indent="0" lvl="0" marL="0" marR="0" rtl="0" algn="l">
              <a:lnSpc>
                <a:spcPct val="162962"/>
              </a:lnSpc>
              <a:spcBef>
                <a:spcPts val="0"/>
              </a:spcBef>
              <a:spcAft>
                <a:spcPts val="0"/>
              </a:spcAft>
              <a:buClr>
                <a:srgbClr val="15213F"/>
              </a:buClr>
              <a:buSzPts val="1350"/>
              <a:buFont typeface="Roboto"/>
              <a:buNone/>
            </a:pPr>
            <a:r>
              <a:rPr b="0" i="0" lang="en-US" sz="1350" u="none" cap="none" strike="noStrike">
                <a:solidFill>
                  <a:srgbClr val="15213F"/>
                </a:solidFill>
                <a:latin typeface="Roboto"/>
                <a:ea typeface="Roboto"/>
                <a:cs typeface="Roboto"/>
                <a:sym typeface="Roboto"/>
              </a:rPr>
              <a:t>Color-coded letters showed correct positions and letter presence</a:t>
            </a:r>
            <a:endParaRPr b="0" i="0" sz="1350" u="none" cap="none" strike="noStrike"/>
          </a:p>
        </p:txBody>
      </p:sp>
      <p:pic>
        <p:nvPicPr>
          <p:cNvPr id="201" name="Google Shape;201;p20"/>
          <p:cNvPicPr preferRelativeResize="0"/>
          <p:nvPr/>
        </p:nvPicPr>
        <p:blipFill>
          <a:blip r:embed="rId3">
            <a:alphaModFix/>
          </a:blip>
          <a:stretch>
            <a:fillRect/>
          </a:stretch>
        </p:blipFill>
        <p:spPr>
          <a:xfrm>
            <a:off x="1009171" y="347300"/>
            <a:ext cx="3668979" cy="7535001"/>
          </a:xfrm>
          <a:prstGeom prst="rect">
            <a:avLst/>
          </a:prstGeom>
          <a:noFill/>
          <a:ln>
            <a:noFill/>
          </a:ln>
        </p:spPr>
      </p:pic>
      <p:sp>
        <p:nvSpPr>
          <p:cNvPr id="202" name="Google Shape;202;p20"/>
          <p:cNvSpPr/>
          <p:nvPr/>
        </p:nvSpPr>
        <p:spPr>
          <a:xfrm>
            <a:off x="12755175" y="7755550"/>
            <a:ext cx="1740600" cy="306900"/>
          </a:xfrm>
          <a:prstGeom prst="rect">
            <a:avLst/>
          </a:prstGeom>
          <a:solidFill>
            <a:schemeClr val="lt1"/>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203" name="Google Shape;203;p20"/>
          <p:cNvSpPr/>
          <p:nvPr/>
        </p:nvSpPr>
        <p:spPr>
          <a:xfrm>
            <a:off x="12755175" y="7755550"/>
            <a:ext cx="1740600" cy="502500"/>
          </a:xfrm>
          <a:prstGeom prst="rect">
            <a:avLst/>
          </a:prstGeom>
          <a:solidFill>
            <a:schemeClr val="lt1"/>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1"/>
          <p:cNvSpPr/>
          <p:nvPr/>
        </p:nvSpPr>
        <p:spPr>
          <a:xfrm>
            <a:off x="5207900" y="417975"/>
            <a:ext cx="5414700" cy="969300"/>
          </a:xfrm>
          <a:prstGeom prst="rect">
            <a:avLst/>
          </a:prstGeom>
          <a:noFill/>
          <a:ln>
            <a:noFill/>
          </a:ln>
        </p:spPr>
        <p:txBody>
          <a:bodyPr anchorCtr="0" anchor="t" bIns="0" lIns="0" spcFirstLastPara="1" rIns="0" wrap="square" tIns="0">
            <a:noAutofit/>
          </a:bodyPr>
          <a:lstStyle/>
          <a:p>
            <a:pPr indent="0" lvl="0" marL="0" marR="0" rtl="0" algn="l">
              <a:lnSpc>
                <a:spcPct val="125974"/>
              </a:lnSpc>
              <a:spcBef>
                <a:spcPts val="0"/>
              </a:spcBef>
              <a:spcAft>
                <a:spcPts val="0"/>
              </a:spcAft>
              <a:buClr>
                <a:srgbClr val="3257B8"/>
              </a:buClr>
              <a:buSzPts val="3850"/>
              <a:buFont typeface="Roboto Slab"/>
              <a:buNone/>
            </a:pPr>
            <a:r>
              <a:rPr b="0" i="0" lang="en-US" sz="3850" u="none" cap="none" strike="noStrike">
                <a:solidFill>
                  <a:srgbClr val="3257B8"/>
                </a:solidFill>
                <a:latin typeface="Roboto Slab"/>
                <a:ea typeface="Roboto Slab"/>
                <a:cs typeface="Roboto Slab"/>
                <a:sym typeface="Roboto Slab"/>
              </a:rPr>
              <a:t>Demonstration: Losing the Game</a:t>
            </a:r>
            <a:endParaRPr b="0" i="0" sz="3850" u="none" cap="none" strike="noStrike"/>
          </a:p>
        </p:txBody>
      </p:sp>
      <p:sp>
        <p:nvSpPr>
          <p:cNvPr id="210" name="Google Shape;210;p21"/>
          <p:cNvSpPr/>
          <p:nvPr/>
        </p:nvSpPr>
        <p:spPr>
          <a:xfrm>
            <a:off x="5207900" y="1851919"/>
            <a:ext cx="9270900" cy="1487700"/>
          </a:xfrm>
          <a:prstGeom prst="rect">
            <a:avLst/>
          </a:prstGeom>
          <a:noFill/>
          <a:ln>
            <a:noFill/>
          </a:ln>
        </p:spPr>
        <p:txBody>
          <a:bodyPr anchorCtr="0" anchor="t" bIns="0" lIns="0" spcFirstLastPara="1" rIns="0" wrap="square" tIns="0">
            <a:noAutofit/>
          </a:bodyPr>
          <a:lstStyle/>
          <a:p>
            <a:pPr indent="0" lvl="0" marL="0" marR="0" rtl="0" algn="l">
              <a:lnSpc>
                <a:spcPct val="158064"/>
              </a:lnSpc>
              <a:spcBef>
                <a:spcPts val="0"/>
              </a:spcBef>
              <a:spcAft>
                <a:spcPts val="0"/>
              </a:spcAft>
              <a:buClr>
                <a:srgbClr val="15213F"/>
              </a:buClr>
              <a:buSzPts val="1550"/>
              <a:buFont typeface="Roboto"/>
              <a:buNone/>
            </a:pPr>
            <a:r>
              <a:rPr b="0" i="0" lang="en-US" sz="1550" u="none" cap="none" strike="noStrike">
                <a:solidFill>
                  <a:srgbClr val="15213F"/>
                </a:solidFill>
                <a:latin typeface="Roboto"/>
                <a:ea typeface="Roboto"/>
                <a:cs typeface="Roboto"/>
                <a:sym typeface="Roboto"/>
              </a:rPr>
              <a:t>This screenshot illustrates a challenging game scenario where the player selected only 2 guesses for their attempt. Despite the limited guess allocation, the player made strategic attempts but ultimately exhausted their guesses before identifying the target word. The game correctly revealed the answer "back" upon defeat, demonstrating the loss condition and providing learning feedback for the player's next attempt.</a:t>
            </a:r>
            <a:endParaRPr b="0" i="0" sz="1550" u="none" cap="none" strike="noStrike"/>
          </a:p>
        </p:txBody>
      </p:sp>
      <p:sp>
        <p:nvSpPr>
          <p:cNvPr id="211" name="Google Shape;211;p21"/>
          <p:cNvSpPr/>
          <p:nvPr/>
        </p:nvSpPr>
        <p:spPr>
          <a:xfrm>
            <a:off x="5207900" y="3688745"/>
            <a:ext cx="4565100" cy="1857900"/>
          </a:xfrm>
          <a:prstGeom prst="roundRect">
            <a:avLst>
              <a:gd fmla="val 2503" name="adj"/>
            </a:avLst>
          </a:prstGeom>
          <a:solidFill>
            <a:srgbClr val="FBFCFE"/>
          </a:solidFill>
          <a:ln cap="flat" cmpd="sng" w="22850">
            <a:solidFill>
              <a:srgbClr val="CFD2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1"/>
          <p:cNvSpPr/>
          <p:nvPr/>
        </p:nvSpPr>
        <p:spPr>
          <a:xfrm>
            <a:off x="5364852" y="4034420"/>
            <a:ext cx="1759800" cy="484500"/>
          </a:xfrm>
          <a:prstGeom prst="rect">
            <a:avLst/>
          </a:prstGeom>
          <a:noFill/>
          <a:ln>
            <a:noFill/>
          </a:ln>
        </p:spPr>
        <p:txBody>
          <a:bodyPr anchorCtr="0" anchor="t" bIns="0" lIns="0" spcFirstLastPara="1" rIns="0" wrap="square" tIns="0">
            <a:noAutofit/>
          </a:bodyPr>
          <a:lstStyle/>
          <a:p>
            <a:pPr indent="0" lvl="0" marL="0" marR="0" rtl="0" algn="l">
              <a:lnSpc>
                <a:spcPct val="126315"/>
              </a:lnSpc>
              <a:spcBef>
                <a:spcPts val="0"/>
              </a:spcBef>
              <a:spcAft>
                <a:spcPts val="0"/>
              </a:spcAft>
              <a:buClr>
                <a:srgbClr val="15213F"/>
              </a:buClr>
              <a:buSzPts val="1900"/>
              <a:buFont typeface="Roboto Slab"/>
              <a:buNone/>
            </a:pPr>
            <a:r>
              <a:rPr b="0" i="0" lang="en-US" sz="1900" u="none" cap="none" strike="noStrike">
                <a:solidFill>
                  <a:srgbClr val="15213F"/>
                </a:solidFill>
                <a:latin typeface="Roboto Slab"/>
                <a:ea typeface="Roboto Slab"/>
                <a:cs typeface="Roboto Slab"/>
                <a:sym typeface="Roboto Slab"/>
              </a:rPr>
              <a:t>Difficulty Challenge</a:t>
            </a:r>
            <a:endParaRPr b="0" i="0" sz="1900" u="none" cap="none" strike="noStrike"/>
          </a:p>
        </p:txBody>
      </p:sp>
      <p:sp>
        <p:nvSpPr>
          <p:cNvPr id="213" name="Google Shape;213;p21"/>
          <p:cNvSpPr/>
          <p:nvPr/>
        </p:nvSpPr>
        <p:spPr>
          <a:xfrm>
            <a:off x="5364852" y="4704898"/>
            <a:ext cx="4251000" cy="495600"/>
          </a:xfrm>
          <a:prstGeom prst="rect">
            <a:avLst/>
          </a:prstGeom>
          <a:noFill/>
          <a:ln>
            <a:noFill/>
          </a:ln>
        </p:spPr>
        <p:txBody>
          <a:bodyPr anchorCtr="0" anchor="t" bIns="0" lIns="0" spcFirstLastPara="1" rIns="0" wrap="square" tIns="0">
            <a:noAutofit/>
          </a:bodyPr>
          <a:lstStyle/>
          <a:p>
            <a:pPr indent="0" lvl="0" marL="0" marR="0" rtl="0" algn="l">
              <a:lnSpc>
                <a:spcPct val="158064"/>
              </a:lnSpc>
              <a:spcBef>
                <a:spcPts val="0"/>
              </a:spcBef>
              <a:spcAft>
                <a:spcPts val="0"/>
              </a:spcAft>
              <a:buClr>
                <a:srgbClr val="15213F"/>
              </a:buClr>
              <a:buSzPts val="1550"/>
              <a:buFont typeface="Roboto"/>
              <a:buNone/>
            </a:pPr>
            <a:r>
              <a:rPr b="0" i="0" lang="en-US" sz="1550" u="none" cap="none" strike="noStrike">
                <a:solidFill>
                  <a:srgbClr val="15213F"/>
                </a:solidFill>
                <a:latin typeface="Roboto"/>
                <a:ea typeface="Roboto"/>
                <a:cs typeface="Roboto"/>
                <a:sym typeface="Roboto"/>
              </a:rPr>
              <a:t>Limited to only 2 guesses</a:t>
            </a:r>
            <a:endParaRPr b="0" i="0" sz="1550" u="none" cap="none" strike="noStrike"/>
          </a:p>
        </p:txBody>
      </p:sp>
      <p:sp>
        <p:nvSpPr>
          <p:cNvPr id="214" name="Google Shape;214;p21"/>
          <p:cNvSpPr/>
          <p:nvPr/>
        </p:nvSpPr>
        <p:spPr>
          <a:xfrm>
            <a:off x="9913568" y="3688745"/>
            <a:ext cx="4565100" cy="1857900"/>
          </a:xfrm>
          <a:prstGeom prst="roundRect">
            <a:avLst>
              <a:gd fmla="val 2503" name="adj"/>
            </a:avLst>
          </a:prstGeom>
          <a:solidFill>
            <a:srgbClr val="FBFCFE"/>
          </a:solidFill>
          <a:ln cap="flat" cmpd="sng" w="22850">
            <a:solidFill>
              <a:srgbClr val="CFD2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1"/>
          <p:cNvSpPr/>
          <p:nvPr/>
        </p:nvSpPr>
        <p:spPr>
          <a:xfrm>
            <a:off x="10070519" y="4034420"/>
            <a:ext cx="1759800" cy="484500"/>
          </a:xfrm>
          <a:prstGeom prst="rect">
            <a:avLst/>
          </a:prstGeom>
          <a:noFill/>
          <a:ln>
            <a:noFill/>
          </a:ln>
        </p:spPr>
        <p:txBody>
          <a:bodyPr anchorCtr="0" anchor="t" bIns="0" lIns="0" spcFirstLastPara="1" rIns="0" wrap="square" tIns="0">
            <a:noAutofit/>
          </a:bodyPr>
          <a:lstStyle/>
          <a:p>
            <a:pPr indent="0" lvl="0" marL="0" marR="0" rtl="0" algn="l">
              <a:lnSpc>
                <a:spcPct val="126315"/>
              </a:lnSpc>
              <a:spcBef>
                <a:spcPts val="0"/>
              </a:spcBef>
              <a:spcAft>
                <a:spcPts val="0"/>
              </a:spcAft>
              <a:buClr>
                <a:srgbClr val="15213F"/>
              </a:buClr>
              <a:buSzPts val="1900"/>
              <a:buFont typeface="Roboto Slab"/>
              <a:buNone/>
            </a:pPr>
            <a:r>
              <a:rPr b="0" i="0" lang="en-US" sz="1900" u="none" cap="none" strike="noStrike">
                <a:solidFill>
                  <a:srgbClr val="15213F"/>
                </a:solidFill>
                <a:latin typeface="Roboto Slab"/>
                <a:ea typeface="Roboto Slab"/>
                <a:cs typeface="Roboto Slab"/>
                <a:sym typeface="Roboto Slab"/>
              </a:rPr>
              <a:t>Game Outcome</a:t>
            </a:r>
            <a:endParaRPr b="0" i="0" sz="1900" u="none" cap="none" strike="noStrike"/>
          </a:p>
        </p:txBody>
      </p:sp>
      <p:sp>
        <p:nvSpPr>
          <p:cNvPr id="216" name="Google Shape;216;p21"/>
          <p:cNvSpPr/>
          <p:nvPr/>
        </p:nvSpPr>
        <p:spPr>
          <a:xfrm>
            <a:off x="10070519" y="4704898"/>
            <a:ext cx="4251300" cy="495600"/>
          </a:xfrm>
          <a:prstGeom prst="rect">
            <a:avLst/>
          </a:prstGeom>
          <a:noFill/>
          <a:ln>
            <a:noFill/>
          </a:ln>
        </p:spPr>
        <p:txBody>
          <a:bodyPr anchorCtr="0" anchor="t" bIns="0" lIns="0" spcFirstLastPara="1" rIns="0" wrap="square" tIns="0">
            <a:noAutofit/>
          </a:bodyPr>
          <a:lstStyle/>
          <a:p>
            <a:pPr indent="0" lvl="0" marL="0" marR="0" rtl="0" algn="l">
              <a:lnSpc>
                <a:spcPct val="158064"/>
              </a:lnSpc>
              <a:spcBef>
                <a:spcPts val="0"/>
              </a:spcBef>
              <a:spcAft>
                <a:spcPts val="0"/>
              </a:spcAft>
              <a:buClr>
                <a:srgbClr val="15213F"/>
              </a:buClr>
              <a:buSzPts val="1550"/>
              <a:buFont typeface="Roboto"/>
              <a:buNone/>
            </a:pPr>
            <a:r>
              <a:rPr b="0" i="0" lang="en-US" sz="1550" u="none" cap="none" strike="noStrike">
                <a:solidFill>
                  <a:srgbClr val="15213F"/>
                </a:solidFill>
                <a:latin typeface="Roboto"/>
                <a:ea typeface="Roboto"/>
                <a:cs typeface="Roboto"/>
                <a:sym typeface="Roboto"/>
              </a:rPr>
              <a:t>Guesses exhausted - Defeat</a:t>
            </a:r>
            <a:endParaRPr b="0" i="0" sz="1550" u="none" cap="none" strike="noStrike"/>
          </a:p>
        </p:txBody>
      </p:sp>
      <p:sp>
        <p:nvSpPr>
          <p:cNvPr id="217" name="Google Shape;217;p21"/>
          <p:cNvSpPr/>
          <p:nvPr/>
        </p:nvSpPr>
        <p:spPr>
          <a:xfrm>
            <a:off x="5207900" y="5856525"/>
            <a:ext cx="4565100" cy="1857900"/>
          </a:xfrm>
          <a:prstGeom prst="roundRect">
            <a:avLst>
              <a:gd fmla="val 2503" name="adj"/>
            </a:avLst>
          </a:prstGeom>
          <a:solidFill>
            <a:srgbClr val="FBFCFE"/>
          </a:solidFill>
          <a:ln cap="flat" cmpd="sng" w="22850">
            <a:solidFill>
              <a:srgbClr val="CFD2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1"/>
          <p:cNvSpPr/>
          <p:nvPr/>
        </p:nvSpPr>
        <p:spPr>
          <a:xfrm>
            <a:off x="5364852" y="6202199"/>
            <a:ext cx="1759800" cy="484500"/>
          </a:xfrm>
          <a:prstGeom prst="rect">
            <a:avLst/>
          </a:prstGeom>
          <a:noFill/>
          <a:ln>
            <a:noFill/>
          </a:ln>
        </p:spPr>
        <p:txBody>
          <a:bodyPr anchorCtr="0" anchor="t" bIns="0" lIns="0" spcFirstLastPara="1" rIns="0" wrap="square" tIns="0">
            <a:noAutofit/>
          </a:bodyPr>
          <a:lstStyle/>
          <a:p>
            <a:pPr indent="0" lvl="0" marL="0" marR="0" rtl="0" algn="l">
              <a:lnSpc>
                <a:spcPct val="126315"/>
              </a:lnSpc>
              <a:spcBef>
                <a:spcPts val="0"/>
              </a:spcBef>
              <a:spcAft>
                <a:spcPts val="0"/>
              </a:spcAft>
              <a:buClr>
                <a:srgbClr val="15213F"/>
              </a:buClr>
              <a:buSzPts val="1900"/>
              <a:buFont typeface="Roboto Slab"/>
              <a:buNone/>
            </a:pPr>
            <a:r>
              <a:rPr b="0" i="0" lang="en-US" sz="1900" u="none" cap="none" strike="noStrike">
                <a:solidFill>
                  <a:srgbClr val="15213F"/>
                </a:solidFill>
                <a:latin typeface="Roboto Slab"/>
                <a:ea typeface="Roboto Slab"/>
                <a:cs typeface="Roboto Slab"/>
                <a:sym typeface="Roboto Slab"/>
              </a:rPr>
              <a:t>Revealed Answer</a:t>
            </a:r>
            <a:endParaRPr b="0" i="0" sz="1900" u="none" cap="none" strike="noStrike"/>
          </a:p>
        </p:txBody>
      </p:sp>
      <p:sp>
        <p:nvSpPr>
          <p:cNvPr id="219" name="Google Shape;219;p21"/>
          <p:cNvSpPr/>
          <p:nvPr/>
        </p:nvSpPr>
        <p:spPr>
          <a:xfrm>
            <a:off x="5364852" y="6872678"/>
            <a:ext cx="4251000" cy="495600"/>
          </a:xfrm>
          <a:prstGeom prst="rect">
            <a:avLst/>
          </a:prstGeom>
          <a:noFill/>
          <a:ln>
            <a:noFill/>
          </a:ln>
        </p:spPr>
        <p:txBody>
          <a:bodyPr anchorCtr="0" anchor="t" bIns="0" lIns="0" spcFirstLastPara="1" rIns="0" wrap="square" tIns="0">
            <a:noAutofit/>
          </a:bodyPr>
          <a:lstStyle/>
          <a:p>
            <a:pPr indent="0" lvl="0" marL="0" marR="0" rtl="0" algn="l">
              <a:lnSpc>
                <a:spcPct val="158064"/>
              </a:lnSpc>
              <a:spcBef>
                <a:spcPts val="0"/>
              </a:spcBef>
              <a:spcAft>
                <a:spcPts val="0"/>
              </a:spcAft>
              <a:buClr>
                <a:srgbClr val="15213F"/>
              </a:buClr>
              <a:buSzPts val="1550"/>
              <a:buFont typeface="Roboto"/>
              <a:buNone/>
            </a:pPr>
            <a:r>
              <a:rPr b="0" i="0" lang="en-US" sz="1550" u="none" cap="none" strike="noStrike">
                <a:solidFill>
                  <a:srgbClr val="15213F"/>
                </a:solidFill>
                <a:latin typeface="Roboto"/>
                <a:ea typeface="Roboto"/>
                <a:cs typeface="Roboto"/>
                <a:sym typeface="Roboto"/>
              </a:rPr>
              <a:t>Correct word was "back"</a:t>
            </a:r>
            <a:endParaRPr b="0" i="0" sz="1550" u="none" cap="none" strike="noStrike"/>
          </a:p>
        </p:txBody>
      </p:sp>
      <p:sp>
        <p:nvSpPr>
          <p:cNvPr id="220" name="Google Shape;220;p21"/>
          <p:cNvSpPr/>
          <p:nvPr/>
        </p:nvSpPr>
        <p:spPr>
          <a:xfrm>
            <a:off x="9913568" y="5856525"/>
            <a:ext cx="4565100" cy="1857900"/>
          </a:xfrm>
          <a:prstGeom prst="roundRect">
            <a:avLst>
              <a:gd fmla="val 2503" name="adj"/>
            </a:avLst>
          </a:prstGeom>
          <a:solidFill>
            <a:srgbClr val="FBFCFE"/>
          </a:solidFill>
          <a:ln cap="flat" cmpd="sng" w="22850">
            <a:solidFill>
              <a:srgbClr val="CFD2D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1"/>
          <p:cNvSpPr/>
          <p:nvPr/>
        </p:nvSpPr>
        <p:spPr>
          <a:xfrm>
            <a:off x="10070519" y="6202199"/>
            <a:ext cx="1801200" cy="484500"/>
          </a:xfrm>
          <a:prstGeom prst="rect">
            <a:avLst/>
          </a:prstGeom>
          <a:noFill/>
          <a:ln>
            <a:noFill/>
          </a:ln>
        </p:spPr>
        <p:txBody>
          <a:bodyPr anchorCtr="0" anchor="t" bIns="0" lIns="0" spcFirstLastPara="1" rIns="0" wrap="square" tIns="0">
            <a:noAutofit/>
          </a:bodyPr>
          <a:lstStyle/>
          <a:p>
            <a:pPr indent="0" lvl="0" marL="0" marR="0" rtl="0" algn="l">
              <a:lnSpc>
                <a:spcPct val="126315"/>
              </a:lnSpc>
              <a:spcBef>
                <a:spcPts val="0"/>
              </a:spcBef>
              <a:spcAft>
                <a:spcPts val="0"/>
              </a:spcAft>
              <a:buClr>
                <a:srgbClr val="15213F"/>
              </a:buClr>
              <a:buSzPts val="1900"/>
              <a:buFont typeface="Roboto Slab"/>
              <a:buNone/>
            </a:pPr>
            <a:r>
              <a:rPr b="0" i="0" lang="en-US" sz="1900" u="none" cap="none" strike="noStrike">
                <a:solidFill>
                  <a:srgbClr val="15213F"/>
                </a:solidFill>
                <a:latin typeface="Roboto Slab"/>
                <a:ea typeface="Roboto Slab"/>
                <a:cs typeface="Roboto Slab"/>
                <a:sym typeface="Roboto Slab"/>
              </a:rPr>
              <a:t>Learning Opportunity</a:t>
            </a:r>
            <a:endParaRPr b="0" i="0" sz="1900" u="none" cap="none" strike="noStrike"/>
          </a:p>
        </p:txBody>
      </p:sp>
      <p:sp>
        <p:nvSpPr>
          <p:cNvPr id="222" name="Google Shape;222;p21"/>
          <p:cNvSpPr/>
          <p:nvPr/>
        </p:nvSpPr>
        <p:spPr>
          <a:xfrm>
            <a:off x="10070519" y="6872678"/>
            <a:ext cx="4251300" cy="495600"/>
          </a:xfrm>
          <a:prstGeom prst="rect">
            <a:avLst/>
          </a:prstGeom>
          <a:noFill/>
          <a:ln>
            <a:noFill/>
          </a:ln>
        </p:spPr>
        <p:txBody>
          <a:bodyPr anchorCtr="0" anchor="t" bIns="0" lIns="0" spcFirstLastPara="1" rIns="0" wrap="square" tIns="0">
            <a:noAutofit/>
          </a:bodyPr>
          <a:lstStyle/>
          <a:p>
            <a:pPr indent="0" lvl="0" marL="0" marR="0" rtl="0" algn="l">
              <a:lnSpc>
                <a:spcPct val="158064"/>
              </a:lnSpc>
              <a:spcBef>
                <a:spcPts val="0"/>
              </a:spcBef>
              <a:spcAft>
                <a:spcPts val="0"/>
              </a:spcAft>
              <a:buClr>
                <a:srgbClr val="15213F"/>
              </a:buClr>
              <a:buSzPts val="1550"/>
              <a:buFont typeface="Roboto"/>
              <a:buNone/>
            </a:pPr>
            <a:r>
              <a:rPr b="0" i="0" lang="en-US" sz="1550" u="none" cap="none" strike="noStrike">
                <a:solidFill>
                  <a:srgbClr val="15213F"/>
                </a:solidFill>
                <a:latin typeface="Roboto"/>
                <a:ea typeface="Roboto"/>
                <a:cs typeface="Roboto"/>
                <a:sym typeface="Roboto"/>
              </a:rPr>
              <a:t>Demonstrates importance of guess allocation strategy</a:t>
            </a:r>
            <a:endParaRPr b="0" i="0" sz="1550" u="none" cap="none" strike="noStrike"/>
          </a:p>
        </p:txBody>
      </p:sp>
      <p:pic>
        <p:nvPicPr>
          <p:cNvPr id="223" name="Google Shape;223;p21"/>
          <p:cNvPicPr preferRelativeResize="0"/>
          <p:nvPr/>
        </p:nvPicPr>
        <p:blipFill>
          <a:blip r:embed="rId3">
            <a:alphaModFix/>
          </a:blip>
          <a:stretch>
            <a:fillRect/>
          </a:stretch>
        </p:blipFill>
        <p:spPr>
          <a:xfrm>
            <a:off x="152400" y="152400"/>
            <a:ext cx="3858785" cy="7924800"/>
          </a:xfrm>
          <a:prstGeom prst="rect">
            <a:avLst/>
          </a:prstGeom>
          <a:noFill/>
          <a:ln>
            <a:noFill/>
          </a:ln>
        </p:spPr>
      </p:pic>
      <p:sp>
        <p:nvSpPr>
          <p:cNvPr id="224" name="Google Shape;224;p21"/>
          <p:cNvSpPr/>
          <p:nvPr/>
        </p:nvSpPr>
        <p:spPr>
          <a:xfrm>
            <a:off x="12755175" y="7755550"/>
            <a:ext cx="1740600" cy="484500"/>
          </a:xfrm>
          <a:prstGeom prst="rect">
            <a:avLst/>
          </a:prstGeom>
          <a:solidFill>
            <a:schemeClr val="lt1"/>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225" name="Google Shape;225;p21"/>
          <p:cNvSpPr/>
          <p:nvPr/>
        </p:nvSpPr>
        <p:spPr>
          <a:xfrm>
            <a:off x="12755175" y="7755550"/>
            <a:ext cx="1740600" cy="502500"/>
          </a:xfrm>
          <a:prstGeom prst="rect">
            <a:avLst/>
          </a:prstGeom>
          <a:solidFill>
            <a:schemeClr val="lt1"/>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