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1872" y="60"/>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516460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193111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133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3965980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48239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2377589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1516061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213261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2698624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2B73D8B2-DA25-4200-9FB4-120CDF979DCF}" type="datetimeFigureOut">
              <a:rPr lang="pt-BR" smtClean="0"/>
              <a:t>08/12/2023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245685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B73D8B2-DA25-4200-9FB4-120CDF979DCF}" type="datetimeFigureOut">
              <a:rPr lang="pt-BR" smtClean="0"/>
              <a:t>08/12/2023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1761978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B73D8B2-DA25-4200-9FB4-120CDF979DCF}" type="datetimeFigureOut">
              <a:rPr lang="pt-BR" smtClean="0"/>
              <a:t>08/12/2023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1460785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B73D8B2-DA25-4200-9FB4-120CDF979DCF}" type="datetimeFigureOut">
              <a:rPr lang="pt-BR" smtClean="0"/>
              <a:t>08/12/2023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141465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3D8B2-DA25-4200-9FB4-120CDF979DCF}" type="datetimeFigureOut">
              <a:rPr lang="pt-BR" smtClean="0"/>
              <a:t>08/12/2023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1030406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B73D8B2-DA25-4200-9FB4-120CDF979DCF}" type="datetimeFigureOut">
              <a:rPr lang="pt-BR" smtClean="0"/>
              <a:t>08/12/2023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77548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B73D8B2-DA25-4200-9FB4-120CDF979DCF}" type="datetimeFigureOut">
              <a:rPr lang="pt-BR" smtClean="0"/>
              <a:t>08/12/2023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1A3DB94-9A81-4737-9B6A-EAC60C1C60F2}" type="slidenum">
              <a:rPr lang="pt-BR" smtClean="0"/>
              <a:t>‹nº›</a:t>
            </a:fld>
            <a:endParaRPr lang="pt-BR"/>
          </a:p>
        </p:txBody>
      </p:sp>
    </p:spTree>
    <p:extLst>
      <p:ext uri="{BB962C8B-B14F-4D97-AF65-F5344CB8AC3E}">
        <p14:creationId xmlns:p14="http://schemas.microsoft.com/office/powerpoint/2010/main" val="423087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73D8B2-DA25-4200-9FB4-120CDF979DCF}" type="datetimeFigureOut">
              <a:rPr lang="pt-BR" smtClean="0"/>
              <a:t>08/12/2023</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A3DB94-9A81-4737-9B6A-EAC60C1C60F2}" type="slidenum">
              <a:rPr lang="pt-BR" smtClean="0"/>
              <a:t>‹nº›</a:t>
            </a:fld>
            <a:endParaRPr lang="pt-BR"/>
          </a:p>
        </p:txBody>
      </p:sp>
    </p:spTree>
    <p:extLst>
      <p:ext uri="{BB962C8B-B14F-4D97-AF65-F5344CB8AC3E}">
        <p14:creationId xmlns:p14="http://schemas.microsoft.com/office/powerpoint/2010/main" val="3116034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BB3EA-52D0-6CB5-19FC-0F8D3FEB3279}"/>
              </a:ext>
            </a:extLst>
          </p:cNvPr>
          <p:cNvSpPr>
            <a:spLocks noGrp="1"/>
          </p:cNvSpPr>
          <p:nvPr>
            <p:ph type="ctrTitle"/>
          </p:nvPr>
        </p:nvSpPr>
        <p:spPr>
          <a:xfrm rot="2732601">
            <a:off x="2132234" y="2151804"/>
            <a:ext cx="4742260" cy="7965181"/>
          </a:xfrm>
        </p:spPr>
        <p:txBody>
          <a:bodyPr>
            <a:prstTxWarp prst="textArchUp">
              <a:avLst/>
            </a:prstTxWarp>
          </a:bodyPr>
          <a:lstStyle/>
          <a:p>
            <a:pPr algn="ctr"/>
            <a:r>
              <a:rPr lang="pt-BR" sz="9600" dirty="0"/>
              <a:t>PONTEIRO</a:t>
            </a:r>
          </a:p>
        </p:txBody>
      </p:sp>
      <p:sp>
        <p:nvSpPr>
          <p:cNvPr id="3" name="Subtítulo 2">
            <a:extLst>
              <a:ext uri="{FF2B5EF4-FFF2-40B4-BE49-F238E27FC236}">
                <a16:creationId xmlns:a16="http://schemas.microsoft.com/office/drawing/2014/main" id="{B7A7596B-EB3C-C307-A5D7-92A6BAC23703}"/>
              </a:ext>
            </a:extLst>
          </p:cNvPr>
          <p:cNvSpPr>
            <a:spLocks noGrp="1"/>
          </p:cNvSpPr>
          <p:nvPr>
            <p:ph type="subTitle" idx="1"/>
          </p:nvPr>
        </p:nvSpPr>
        <p:spPr>
          <a:xfrm rot="4562865">
            <a:off x="2645272" y="4265729"/>
            <a:ext cx="3215424" cy="1663010"/>
          </a:xfrm>
        </p:spPr>
        <p:txBody>
          <a:bodyPr>
            <a:prstTxWarp prst="textArchDown">
              <a:avLst/>
            </a:prstTxWarp>
            <a:normAutofit/>
          </a:bodyPr>
          <a:lstStyle/>
          <a:p>
            <a:r>
              <a:rPr lang="pt-BR" sz="2800" dirty="0"/>
              <a:t>Apresentação Final</a:t>
            </a:r>
          </a:p>
        </p:txBody>
      </p:sp>
      <p:sp>
        <p:nvSpPr>
          <p:cNvPr id="4" name="Subtítulo 2">
            <a:extLst>
              <a:ext uri="{FF2B5EF4-FFF2-40B4-BE49-F238E27FC236}">
                <a16:creationId xmlns:a16="http://schemas.microsoft.com/office/drawing/2014/main" id="{90C42B6B-4EC8-C5AD-099F-A7418E5607AB}"/>
              </a:ext>
            </a:extLst>
          </p:cNvPr>
          <p:cNvSpPr txBox="1">
            <a:spLocks/>
          </p:cNvSpPr>
          <p:nvPr/>
        </p:nvSpPr>
        <p:spPr>
          <a:xfrm>
            <a:off x="9006726" y="5599485"/>
            <a:ext cx="3003178" cy="170152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pt-BR" sz="1800" dirty="0">
                <a:solidFill>
                  <a:schemeClr val="accent3">
                    <a:lumMod val="50000"/>
                  </a:schemeClr>
                </a:solidFill>
              </a:rPr>
              <a:t>Fernando Barreto</a:t>
            </a:r>
          </a:p>
          <a:p>
            <a:pPr algn="r"/>
            <a:r>
              <a:rPr lang="pt-BR" sz="1800" dirty="0">
                <a:solidFill>
                  <a:schemeClr val="accent3">
                    <a:lumMod val="50000"/>
                  </a:schemeClr>
                </a:solidFill>
              </a:rPr>
              <a:t>Nelson Netto</a:t>
            </a:r>
          </a:p>
          <a:p>
            <a:pPr algn="r"/>
            <a:r>
              <a:rPr lang="pt-BR" sz="1800" dirty="0">
                <a:solidFill>
                  <a:schemeClr val="accent3">
                    <a:lumMod val="50000"/>
                  </a:schemeClr>
                </a:solidFill>
              </a:rPr>
              <a:t>Victor Hugo</a:t>
            </a:r>
          </a:p>
        </p:txBody>
      </p:sp>
      <p:sp>
        <p:nvSpPr>
          <p:cNvPr id="23" name="Elipse 22">
            <a:extLst>
              <a:ext uri="{FF2B5EF4-FFF2-40B4-BE49-F238E27FC236}">
                <a16:creationId xmlns:a16="http://schemas.microsoft.com/office/drawing/2014/main" id="{D870D811-2604-66D1-1F95-6DC80E01CA62}"/>
              </a:ext>
            </a:extLst>
          </p:cNvPr>
          <p:cNvSpPr/>
          <p:nvPr/>
        </p:nvSpPr>
        <p:spPr>
          <a:xfrm>
            <a:off x="2920297" y="1744607"/>
            <a:ext cx="5969000" cy="6007100"/>
          </a:xfrm>
          <a:prstGeom prst="ellipse">
            <a:avLst/>
          </a:prstGeom>
          <a:noFill/>
          <a:ln w="2540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sp>
        <p:nvSpPr>
          <p:cNvPr id="24" name="Elipse 23">
            <a:extLst>
              <a:ext uri="{FF2B5EF4-FFF2-40B4-BE49-F238E27FC236}">
                <a16:creationId xmlns:a16="http://schemas.microsoft.com/office/drawing/2014/main" id="{A61880F0-6631-D909-D53E-383AD1DFD2CD}"/>
              </a:ext>
            </a:extLst>
          </p:cNvPr>
          <p:cNvSpPr/>
          <p:nvPr/>
        </p:nvSpPr>
        <p:spPr>
          <a:xfrm>
            <a:off x="5447597" y="4290957"/>
            <a:ext cx="914400" cy="9144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cxnSp>
        <p:nvCxnSpPr>
          <p:cNvPr id="26" name="Conector de Seta Reta 25">
            <a:extLst>
              <a:ext uri="{FF2B5EF4-FFF2-40B4-BE49-F238E27FC236}">
                <a16:creationId xmlns:a16="http://schemas.microsoft.com/office/drawing/2014/main" id="{7F6DC7C5-88E9-F16A-586D-DA40A04A8D88}"/>
              </a:ext>
            </a:extLst>
          </p:cNvPr>
          <p:cNvCxnSpPr>
            <a:cxnSpLocks/>
          </p:cNvCxnSpPr>
          <p:nvPr/>
        </p:nvCxnSpPr>
        <p:spPr>
          <a:xfrm flipH="1" flipV="1">
            <a:off x="1289210" y="1070158"/>
            <a:ext cx="4615587" cy="3670300"/>
          </a:xfrm>
          <a:prstGeom prst="straightConnector1">
            <a:avLst/>
          </a:prstGeom>
          <a:ln w="254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99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A604F-4831-15A1-A726-74D3873E19C5}"/>
              </a:ext>
            </a:extLst>
          </p:cNvPr>
          <p:cNvSpPr>
            <a:spLocks noGrp="1"/>
          </p:cNvSpPr>
          <p:nvPr>
            <p:ph type="title"/>
          </p:nvPr>
        </p:nvSpPr>
        <p:spPr/>
        <p:txBody>
          <a:bodyPr/>
          <a:lstStyle/>
          <a:p>
            <a:r>
              <a:rPr lang="pt-BR" dirty="0"/>
              <a:t>Modo de Desenvolvimento</a:t>
            </a:r>
          </a:p>
        </p:txBody>
      </p:sp>
      <p:sp>
        <p:nvSpPr>
          <p:cNvPr id="3" name="Espaço Reservado para Conteúdo 2">
            <a:extLst>
              <a:ext uri="{FF2B5EF4-FFF2-40B4-BE49-F238E27FC236}">
                <a16:creationId xmlns:a16="http://schemas.microsoft.com/office/drawing/2014/main" id="{96388E23-FD96-F100-89A3-827ED9E6FAD6}"/>
              </a:ext>
            </a:extLst>
          </p:cNvPr>
          <p:cNvSpPr>
            <a:spLocks noGrp="1"/>
          </p:cNvSpPr>
          <p:nvPr>
            <p:ph idx="1"/>
          </p:nvPr>
        </p:nvSpPr>
        <p:spPr>
          <a:xfrm>
            <a:off x="677334" y="1270000"/>
            <a:ext cx="8809566" cy="3880773"/>
          </a:xfrm>
        </p:spPr>
        <p:txBody>
          <a:bodyPr/>
          <a:lstStyle/>
          <a:p>
            <a:r>
              <a:rPr lang="pt-BR" dirty="0"/>
              <a:t>Uso de diagramas UML para planejar a engenharia do sistema,</a:t>
            </a:r>
          </a:p>
          <a:p>
            <a:r>
              <a:rPr lang="pt-BR" dirty="0"/>
              <a:t>Desenvolvimento de interfaces gráficas com HTML, CSS e JavaScript,</a:t>
            </a:r>
          </a:p>
          <a:p>
            <a:r>
              <a:rPr lang="pt-BR" dirty="0"/>
              <a:t>Aplicação do paradigma orientado a objetos,</a:t>
            </a:r>
          </a:p>
          <a:p>
            <a:r>
              <a:rPr lang="pt-BR" dirty="0"/>
              <a:t>Utilização das models do Django para sincronizar dados com o banco SQLite,</a:t>
            </a:r>
          </a:p>
          <a:p>
            <a:r>
              <a:rPr lang="pt-BR" dirty="0"/>
              <a:t>Organização do sistema baseada em estrutura de dados e ordenação dinâmica,</a:t>
            </a:r>
          </a:p>
          <a:p>
            <a:r>
              <a:rPr lang="pt-BR" dirty="0"/>
              <a:t>Avaliação do sistema com base nos princípios de análise de complexidade.</a:t>
            </a:r>
          </a:p>
        </p:txBody>
      </p:sp>
      <p:pic>
        <p:nvPicPr>
          <p:cNvPr id="7" name="Imagem 6">
            <a:extLst>
              <a:ext uri="{FF2B5EF4-FFF2-40B4-BE49-F238E27FC236}">
                <a16:creationId xmlns:a16="http://schemas.microsoft.com/office/drawing/2014/main" id="{AF9E0337-ED44-7F1E-D707-45F0BB9A2EDF}"/>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77334" y="2896523"/>
            <a:ext cx="4508500" cy="4508500"/>
          </a:xfrm>
          <a:prstGeom prst="rect">
            <a:avLst/>
          </a:prstGeom>
        </p:spPr>
      </p:pic>
    </p:spTree>
    <p:extLst>
      <p:ext uri="{BB962C8B-B14F-4D97-AF65-F5344CB8AC3E}">
        <p14:creationId xmlns:p14="http://schemas.microsoft.com/office/powerpoint/2010/main" val="367741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4D747-B0B1-A8FB-66CA-46F651ABF8D6}"/>
              </a:ext>
            </a:extLst>
          </p:cNvPr>
          <p:cNvSpPr>
            <a:spLocks noGrp="1"/>
          </p:cNvSpPr>
          <p:nvPr>
            <p:ph type="title"/>
          </p:nvPr>
        </p:nvSpPr>
        <p:spPr/>
        <p:txBody>
          <a:bodyPr/>
          <a:lstStyle/>
          <a:p>
            <a:r>
              <a:rPr lang="pt-BR" dirty="0"/>
              <a:t>Classes</a:t>
            </a:r>
          </a:p>
        </p:txBody>
      </p:sp>
      <p:sp>
        <p:nvSpPr>
          <p:cNvPr id="3" name="Espaço Reservado para Conteúdo 2">
            <a:extLst>
              <a:ext uri="{FF2B5EF4-FFF2-40B4-BE49-F238E27FC236}">
                <a16:creationId xmlns:a16="http://schemas.microsoft.com/office/drawing/2014/main" id="{D453760F-DCF3-37CC-AC16-7DAAAF98C3B2}"/>
              </a:ext>
            </a:extLst>
          </p:cNvPr>
          <p:cNvSpPr>
            <a:spLocks noGrp="1"/>
          </p:cNvSpPr>
          <p:nvPr>
            <p:ph idx="1"/>
          </p:nvPr>
        </p:nvSpPr>
        <p:spPr>
          <a:xfrm>
            <a:off x="677334" y="1270000"/>
            <a:ext cx="8873066" cy="3880773"/>
          </a:xfrm>
        </p:spPr>
        <p:txBody>
          <a:bodyPr/>
          <a:lstStyle/>
          <a:p>
            <a:r>
              <a:rPr lang="pt-BR" dirty="0"/>
              <a:t>O sistema se dividiu, basicamente entre duas classes principais; Grupo e Usuário</a:t>
            </a:r>
          </a:p>
        </p:txBody>
      </p:sp>
      <p:pic>
        <p:nvPicPr>
          <p:cNvPr id="5" name="Imagem 4">
            <a:extLst>
              <a:ext uri="{FF2B5EF4-FFF2-40B4-BE49-F238E27FC236}">
                <a16:creationId xmlns:a16="http://schemas.microsoft.com/office/drawing/2014/main" id="{21DE28C7-9310-0525-723E-54B91A670041}"/>
              </a:ext>
            </a:extLst>
          </p:cNvPr>
          <p:cNvPicPr>
            <a:picLocks noChangeAspect="1"/>
          </p:cNvPicPr>
          <p:nvPr/>
        </p:nvPicPr>
        <p:blipFill>
          <a:blip r:embed="rId2"/>
          <a:stretch>
            <a:fillRect/>
          </a:stretch>
        </p:blipFill>
        <p:spPr>
          <a:xfrm>
            <a:off x="1255647" y="1742183"/>
            <a:ext cx="7440042" cy="2936405"/>
          </a:xfrm>
          <a:prstGeom prst="rect">
            <a:avLst/>
          </a:prstGeom>
        </p:spPr>
      </p:pic>
      <p:sp>
        <p:nvSpPr>
          <p:cNvPr id="8" name="Espaço Reservado para Conteúdo 2">
            <a:extLst>
              <a:ext uri="{FF2B5EF4-FFF2-40B4-BE49-F238E27FC236}">
                <a16:creationId xmlns:a16="http://schemas.microsoft.com/office/drawing/2014/main" id="{450666AC-D104-57AF-7232-7291B5DA7B48}"/>
              </a:ext>
            </a:extLst>
          </p:cNvPr>
          <p:cNvSpPr txBox="1">
            <a:spLocks/>
          </p:cNvSpPr>
          <p:nvPr/>
        </p:nvSpPr>
        <p:spPr>
          <a:xfrm>
            <a:off x="677334" y="4787902"/>
            <a:ext cx="887306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dirty="0"/>
              <a:t>Além dos atributos principais como nome e foto, as classes mostradas também possuem associações com as classes de árvores e as listas ligadas. O que nos permitiu a organizar, em árvores binárias, a lista de membros e administradores de um grupo em ordem alfabética, e em listas ligadas os grupos cada usuário em formato de uma pilha LIFO para organizar os grupos por ordem de entrada. Essas estruturas são fundamentais para efetuar autenticações ao longo do código.</a:t>
            </a:r>
          </a:p>
        </p:txBody>
      </p:sp>
    </p:spTree>
    <p:extLst>
      <p:ext uri="{BB962C8B-B14F-4D97-AF65-F5344CB8AC3E}">
        <p14:creationId xmlns:p14="http://schemas.microsoft.com/office/powerpoint/2010/main" val="195439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A9D2A-3A59-C996-73FB-7FCCE8DD4378}"/>
              </a:ext>
            </a:extLst>
          </p:cNvPr>
          <p:cNvSpPr>
            <a:spLocks noGrp="1"/>
          </p:cNvSpPr>
          <p:nvPr>
            <p:ph type="title"/>
          </p:nvPr>
        </p:nvSpPr>
        <p:spPr/>
        <p:txBody>
          <a:bodyPr/>
          <a:lstStyle/>
          <a:p>
            <a:r>
              <a:rPr lang="pt-BR" dirty="0"/>
              <a:t>Listas e Árvores</a:t>
            </a:r>
          </a:p>
        </p:txBody>
      </p:sp>
      <p:sp>
        <p:nvSpPr>
          <p:cNvPr id="3" name="Espaço Reservado para Conteúdo 2">
            <a:extLst>
              <a:ext uri="{FF2B5EF4-FFF2-40B4-BE49-F238E27FC236}">
                <a16:creationId xmlns:a16="http://schemas.microsoft.com/office/drawing/2014/main" id="{C5B54ACC-1BCB-7DE1-638B-5686F5DB956F}"/>
              </a:ext>
            </a:extLst>
          </p:cNvPr>
          <p:cNvSpPr>
            <a:spLocks noGrp="1"/>
          </p:cNvSpPr>
          <p:nvPr>
            <p:ph idx="1"/>
          </p:nvPr>
        </p:nvSpPr>
        <p:spPr>
          <a:xfrm>
            <a:off x="677334" y="1270001"/>
            <a:ext cx="8596668" cy="990738"/>
          </a:xfrm>
        </p:spPr>
        <p:txBody>
          <a:bodyPr/>
          <a:lstStyle/>
          <a:p>
            <a:r>
              <a:rPr lang="pt-BR" dirty="0"/>
              <a:t>As estruturas utilizadas, por sua vez, são formadas por um nó que se liga a diversos outros, e cada um desses nós representa um usuário único, com todos os dados necessários para o registro de sua jornada de trabalho.</a:t>
            </a:r>
          </a:p>
        </p:txBody>
      </p:sp>
      <p:pic>
        <p:nvPicPr>
          <p:cNvPr id="7" name="Imagem 6">
            <a:extLst>
              <a:ext uri="{FF2B5EF4-FFF2-40B4-BE49-F238E27FC236}">
                <a16:creationId xmlns:a16="http://schemas.microsoft.com/office/drawing/2014/main" id="{6865B121-D542-A78C-243D-38DEFF016115}"/>
              </a:ext>
            </a:extLst>
          </p:cNvPr>
          <p:cNvPicPr>
            <a:picLocks noChangeAspect="1"/>
          </p:cNvPicPr>
          <p:nvPr/>
        </p:nvPicPr>
        <p:blipFill>
          <a:blip r:embed="rId2"/>
          <a:stretch>
            <a:fillRect/>
          </a:stretch>
        </p:blipFill>
        <p:spPr>
          <a:xfrm>
            <a:off x="1940098" y="2322471"/>
            <a:ext cx="6277851" cy="990738"/>
          </a:xfrm>
          <a:prstGeom prst="rect">
            <a:avLst/>
          </a:prstGeom>
        </p:spPr>
      </p:pic>
      <p:pic>
        <p:nvPicPr>
          <p:cNvPr id="9" name="Imagem 8">
            <a:extLst>
              <a:ext uri="{FF2B5EF4-FFF2-40B4-BE49-F238E27FC236}">
                <a16:creationId xmlns:a16="http://schemas.microsoft.com/office/drawing/2014/main" id="{389AEED6-87BE-77BF-B7EC-88FEB600BF1E}"/>
              </a:ext>
            </a:extLst>
          </p:cNvPr>
          <p:cNvPicPr>
            <a:picLocks noChangeAspect="1"/>
          </p:cNvPicPr>
          <p:nvPr/>
        </p:nvPicPr>
        <p:blipFill>
          <a:blip r:embed="rId3"/>
          <a:stretch>
            <a:fillRect/>
          </a:stretch>
        </p:blipFill>
        <p:spPr>
          <a:xfrm>
            <a:off x="1207542" y="3392488"/>
            <a:ext cx="7821116" cy="1495634"/>
          </a:xfrm>
          <a:prstGeom prst="rect">
            <a:avLst/>
          </a:prstGeom>
        </p:spPr>
      </p:pic>
      <p:sp>
        <p:nvSpPr>
          <p:cNvPr id="10" name="Espaço Reservado para Conteúdo 2">
            <a:extLst>
              <a:ext uri="{FF2B5EF4-FFF2-40B4-BE49-F238E27FC236}">
                <a16:creationId xmlns:a16="http://schemas.microsoft.com/office/drawing/2014/main" id="{E157B15D-8FDA-AAAD-81AD-778825A4E68F}"/>
              </a:ext>
            </a:extLst>
          </p:cNvPr>
          <p:cNvSpPr txBox="1">
            <a:spLocks/>
          </p:cNvSpPr>
          <p:nvPr/>
        </p:nvSpPr>
        <p:spPr>
          <a:xfrm>
            <a:off x="677334" y="4967401"/>
            <a:ext cx="8596668" cy="1744462"/>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dirty="0"/>
              <a:t>A primeira classe é usada unicamente para armazenar um grupo e é uma forma de confirmar para o sistema que o usuário está nele. A segunda classe é a forma que encontramos de, em cada grupo, reservar um espaço único para armazenar os dados de cada usuário. Em </a:t>
            </a:r>
            <a:r>
              <a:rPr lang="pt-BR" b="1" dirty="0"/>
              <a:t>data</a:t>
            </a:r>
            <a:r>
              <a:rPr lang="pt-BR" dirty="0"/>
              <a:t> coloca-se as informações de seu perfil, em </a:t>
            </a:r>
            <a:r>
              <a:rPr lang="pt-BR" b="1" dirty="0" err="1"/>
              <a:t>state</a:t>
            </a:r>
            <a:r>
              <a:rPr lang="pt-BR" dirty="0"/>
              <a:t> informa-se se ele está ativo ou não e em </a:t>
            </a:r>
            <a:r>
              <a:rPr lang="pt-BR" b="1" dirty="0"/>
              <a:t>schedule</a:t>
            </a:r>
            <a:r>
              <a:rPr lang="pt-BR" dirty="0"/>
              <a:t> armazenam-se todos os horários em que o usuário pressionou o botão de registro  </a:t>
            </a:r>
          </a:p>
        </p:txBody>
      </p:sp>
    </p:spTree>
    <p:extLst>
      <p:ext uri="{BB962C8B-B14F-4D97-AF65-F5344CB8AC3E}">
        <p14:creationId xmlns:p14="http://schemas.microsoft.com/office/powerpoint/2010/main" val="137922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EE01DC-571E-E2A3-2E67-B7EECE06ADB3}"/>
              </a:ext>
            </a:extLst>
          </p:cNvPr>
          <p:cNvSpPr>
            <a:spLocks noGrp="1"/>
          </p:cNvSpPr>
          <p:nvPr>
            <p:ph type="title"/>
          </p:nvPr>
        </p:nvSpPr>
        <p:spPr/>
        <p:txBody>
          <a:bodyPr/>
          <a:lstStyle/>
          <a:p>
            <a:r>
              <a:rPr lang="pt-BR" dirty="0"/>
              <a:t>Gerenciamento de horários</a:t>
            </a:r>
          </a:p>
        </p:txBody>
      </p:sp>
      <p:sp>
        <p:nvSpPr>
          <p:cNvPr id="3" name="Espaço Reservado para Conteúdo 2">
            <a:extLst>
              <a:ext uri="{FF2B5EF4-FFF2-40B4-BE49-F238E27FC236}">
                <a16:creationId xmlns:a16="http://schemas.microsoft.com/office/drawing/2014/main" id="{ADDC8138-B073-9202-7A3C-4B14DAC82C94}"/>
              </a:ext>
            </a:extLst>
          </p:cNvPr>
          <p:cNvSpPr>
            <a:spLocks noGrp="1"/>
          </p:cNvSpPr>
          <p:nvPr>
            <p:ph idx="1"/>
          </p:nvPr>
        </p:nvSpPr>
        <p:spPr>
          <a:xfrm>
            <a:off x="677334" y="1270000"/>
            <a:ext cx="8596668" cy="3880773"/>
          </a:xfrm>
        </p:spPr>
        <p:txBody>
          <a:bodyPr/>
          <a:lstStyle/>
          <a:p>
            <a:r>
              <a:rPr lang="pt-BR" dirty="0"/>
              <a:t>O gerenciamento de horários é efetuado por uma terceira classe, a </a:t>
            </a:r>
            <a:r>
              <a:rPr lang="pt-BR" b="1" dirty="0"/>
              <a:t>schedule.</a:t>
            </a:r>
            <a:r>
              <a:rPr lang="pt-BR" dirty="0"/>
              <a:t> Uma lista duplamente ligada que receberá os horários em vários de seus nós e armazenará cada um deles no banco de dados, em um local especialmente reservado para cada usuário.</a:t>
            </a:r>
          </a:p>
        </p:txBody>
      </p:sp>
      <p:pic>
        <p:nvPicPr>
          <p:cNvPr id="5" name="Imagem 4">
            <a:extLst>
              <a:ext uri="{FF2B5EF4-FFF2-40B4-BE49-F238E27FC236}">
                <a16:creationId xmlns:a16="http://schemas.microsoft.com/office/drawing/2014/main" id="{C4EC076C-4BBC-68D9-0E3E-396698931ED1}"/>
              </a:ext>
            </a:extLst>
          </p:cNvPr>
          <p:cNvPicPr>
            <a:picLocks noChangeAspect="1"/>
          </p:cNvPicPr>
          <p:nvPr/>
        </p:nvPicPr>
        <p:blipFill>
          <a:blip r:embed="rId2"/>
          <a:stretch>
            <a:fillRect/>
          </a:stretch>
        </p:blipFill>
        <p:spPr>
          <a:xfrm>
            <a:off x="1074013" y="2841101"/>
            <a:ext cx="8478433" cy="1171739"/>
          </a:xfrm>
          <a:prstGeom prst="rect">
            <a:avLst/>
          </a:prstGeom>
        </p:spPr>
      </p:pic>
      <p:grpSp>
        <p:nvGrpSpPr>
          <p:cNvPr id="12" name="Agrupar 11">
            <a:extLst>
              <a:ext uri="{FF2B5EF4-FFF2-40B4-BE49-F238E27FC236}">
                <a16:creationId xmlns:a16="http://schemas.microsoft.com/office/drawing/2014/main" id="{1D605FDC-C80F-96EE-C899-9461615620A8}"/>
              </a:ext>
            </a:extLst>
          </p:cNvPr>
          <p:cNvGrpSpPr/>
          <p:nvPr/>
        </p:nvGrpSpPr>
        <p:grpSpPr>
          <a:xfrm flipH="1">
            <a:off x="972413" y="4656737"/>
            <a:ext cx="3396387" cy="2985903"/>
            <a:chOff x="1937613" y="1249602"/>
            <a:chExt cx="7600087" cy="6681549"/>
          </a:xfrm>
        </p:grpSpPr>
        <p:sp>
          <p:nvSpPr>
            <p:cNvPr id="7" name="Elipse 6">
              <a:extLst>
                <a:ext uri="{FF2B5EF4-FFF2-40B4-BE49-F238E27FC236}">
                  <a16:creationId xmlns:a16="http://schemas.microsoft.com/office/drawing/2014/main" id="{FCAC0AD3-B841-0CDB-F96C-FC9292D0ECAC}"/>
                </a:ext>
              </a:extLst>
            </p:cNvPr>
            <p:cNvSpPr/>
            <p:nvPr/>
          </p:nvSpPr>
          <p:spPr>
            <a:xfrm>
              <a:off x="3568700" y="1924051"/>
              <a:ext cx="5969000" cy="6007100"/>
            </a:xfrm>
            <a:prstGeom prst="ellipse">
              <a:avLst/>
            </a:prstGeom>
            <a:noFill/>
            <a:ln w="2540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cxnSp>
          <p:nvCxnSpPr>
            <p:cNvPr id="8" name="Conector de Seta Reta 7">
              <a:extLst>
                <a:ext uri="{FF2B5EF4-FFF2-40B4-BE49-F238E27FC236}">
                  <a16:creationId xmlns:a16="http://schemas.microsoft.com/office/drawing/2014/main" id="{8ACC5E2F-633B-0E8B-5724-E5B9A9DA2070}"/>
                </a:ext>
              </a:extLst>
            </p:cNvPr>
            <p:cNvCxnSpPr>
              <a:cxnSpLocks/>
            </p:cNvCxnSpPr>
            <p:nvPr/>
          </p:nvCxnSpPr>
          <p:spPr>
            <a:xfrm flipH="1" flipV="1">
              <a:off x="1937613" y="1249602"/>
              <a:ext cx="4615587" cy="3670300"/>
            </a:xfrm>
            <a:prstGeom prst="straightConnector1">
              <a:avLst/>
            </a:prstGeom>
            <a:ln w="2540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Elipse 8">
              <a:extLst>
                <a:ext uri="{FF2B5EF4-FFF2-40B4-BE49-F238E27FC236}">
                  <a16:creationId xmlns:a16="http://schemas.microsoft.com/office/drawing/2014/main" id="{D2C46170-609F-6E15-772A-228548949755}"/>
                </a:ext>
              </a:extLst>
            </p:cNvPr>
            <p:cNvSpPr/>
            <p:nvPr/>
          </p:nvSpPr>
          <p:spPr>
            <a:xfrm>
              <a:off x="6096000" y="4470401"/>
              <a:ext cx="914400" cy="9144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grpSp>
    </p:spTree>
    <p:extLst>
      <p:ext uri="{BB962C8B-B14F-4D97-AF65-F5344CB8AC3E}">
        <p14:creationId xmlns:p14="http://schemas.microsoft.com/office/powerpoint/2010/main" val="1115921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751AD-5807-C360-6B15-06487CA7CF4F}"/>
              </a:ext>
            </a:extLst>
          </p:cNvPr>
          <p:cNvSpPr>
            <a:spLocks noGrp="1"/>
          </p:cNvSpPr>
          <p:nvPr>
            <p:ph type="title"/>
          </p:nvPr>
        </p:nvSpPr>
        <p:spPr/>
        <p:txBody>
          <a:bodyPr/>
          <a:lstStyle/>
          <a:p>
            <a:r>
              <a:rPr lang="pt-BR" dirty="0"/>
              <a:t>Métodos e Funções</a:t>
            </a:r>
          </a:p>
        </p:txBody>
      </p:sp>
      <p:sp>
        <p:nvSpPr>
          <p:cNvPr id="3" name="Espaço Reservado para Conteúdo 2">
            <a:extLst>
              <a:ext uri="{FF2B5EF4-FFF2-40B4-BE49-F238E27FC236}">
                <a16:creationId xmlns:a16="http://schemas.microsoft.com/office/drawing/2014/main" id="{3626DF78-F419-1F1F-78E1-F005BBA50F5C}"/>
              </a:ext>
            </a:extLst>
          </p:cNvPr>
          <p:cNvSpPr>
            <a:spLocks noGrp="1"/>
          </p:cNvSpPr>
          <p:nvPr>
            <p:ph idx="1"/>
          </p:nvPr>
        </p:nvSpPr>
        <p:spPr>
          <a:xfrm>
            <a:off x="677334" y="1270000"/>
            <a:ext cx="8596668" cy="3880773"/>
          </a:xfrm>
        </p:spPr>
        <p:txBody>
          <a:bodyPr/>
          <a:lstStyle/>
          <a:p>
            <a:r>
              <a:rPr lang="pt-BR" dirty="0"/>
              <a:t>Por fim, gostaríamos de apresentar alguns métodos e funções do código, apenas os mais relevantes para a matéria de estrutura de dados, pois o tempo é curto e são muitos os métodos independentes de uma estrutura mais complexa, mas que ainda assim trabalham pelo funcionamento do sistema.</a:t>
            </a:r>
          </a:p>
        </p:txBody>
      </p:sp>
      <p:pic>
        <p:nvPicPr>
          <p:cNvPr id="9" name="Imagem 8">
            <a:extLst>
              <a:ext uri="{FF2B5EF4-FFF2-40B4-BE49-F238E27FC236}">
                <a16:creationId xmlns:a16="http://schemas.microsoft.com/office/drawing/2014/main" id="{B81FF656-FC57-8948-A1D7-911ACFEDC882}"/>
              </a:ext>
            </a:extLst>
          </p:cNvPr>
          <p:cNvPicPr>
            <a:picLocks noChangeAspect="1"/>
          </p:cNvPicPr>
          <p:nvPr/>
        </p:nvPicPr>
        <p:blipFill>
          <a:blip r:embed="rId2"/>
          <a:stretch>
            <a:fillRect/>
          </a:stretch>
        </p:blipFill>
        <p:spPr>
          <a:xfrm>
            <a:off x="791068" y="2632066"/>
            <a:ext cx="2181529" cy="381053"/>
          </a:xfrm>
          <a:prstGeom prst="rect">
            <a:avLst/>
          </a:prstGeom>
        </p:spPr>
      </p:pic>
      <p:pic>
        <p:nvPicPr>
          <p:cNvPr id="11" name="Imagem 10">
            <a:extLst>
              <a:ext uri="{FF2B5EF4-FFF2-40B4-BE49-F238E27FC236}">
                <a16:creationId xmlns:a16="http://schemas.microsoft.com/office/drawing/2014/main" id="{9E8D277C-34B1-296C-18BD-F5ABD49A3B47}"/>
              </a:ext>
            </a:extLst>
          </p:cNvPr>
          <p:cNvPicPr>
            <a:picLocks noChangeAspect="1"/>
          </p:cNvPicPr>
          <p:nvPr/>
        </p:nvPicPr>
        <p:blipFill>
          <a:blip r:embed="rId3"/>
          <a:stretch>
            <a:fillRect/>
          </a:stretch>
        </p:blipFill>
        <p:spPr>
          <a:xfrm>
            <a:off x="4965588" y="2684899"/>
            <a:ext cx="4972744" cy="2305372"/>
          </a:xfrm>
          <a:prstGeom prst="rect">
            <a:avLst/>
          </a:prstGeom>
        </p:spPr>
      </p:pic>
      <p:pic>
        <p:nvPicPr>
          <p:cNvPr id="15" name="Imagem 14">
            <a:extLst>
              <a:ext uri="{FF2B5EF4-FFF2-40B4-BE49-F238E27FC236}">
                <a16:creationId xmlns:a16="http://schemas.microsoft.com/office/drawing/2014/main" id="{D266EA19-CCBE-DE40-D32D-45BB2724FF9E}"/>
              </a:ext>
            </a:extLst>
          </p:cNvPr>
          <p:cNvPicPr>
            <a:picLocks noChangeAspect="1"/>
          </p:cNvPicPr>
          <p:nvPr/>
        </p:nvPicPr>
        <p:blipFill>
          <a:blip r:embed="rId4"/>
          <a:stretch>
            <a:fillRect/>
          </a:stretch>
        </p:blipFill>
        <p:spPr>
          <a:xfrm>
            <a:off x="791068" y="4380231"/>
            <a:ext cx="3057952" cy="1867161"/>
          </a:xfrm>
          <a:prstGeom prst="rect">
            <a:avLst/>
          </a:prstGeom>
        </p:spPr>
      </p:pic>
      <p:pic>
        <p:nvPicPr>
          <p:cNvPr id="17" name="Imagem 16">
            <a:extLst>
              <a:ext uri="{FF2B5EF4-FFF2-40B4-BE49-F238E27FC236}">
                <a16:creationId xmlns:a16="http://schemas.microsoft.com/office/drawing/2014/main" id="{CDD2BDB2-750D-20EF-EC5B-BABF32E95F90}"/>
              </a:ext>
            </a:extLst>
          </p:cNvPr>
          <p:cNvPicPr>
            <a:picLocks noChangeAspect="1"/>
          </p:cNvPicPr>
          <p:nvPr/>
        </p:nvPicPr>
        <p:blipFill>
          <a:blip r:embed="rId5"/>
          <a:stretch>
            <a:fillRect/>
          </a:stretch>
        </p:blipFill>
        <p:spPr>
          <a:xfrm>
            <a:off x="791068" y="3379842"/>
            <a:ext cx="3057952" cy="1009791"/>
          </a:xfrm>
          <a:prstGeom prst="rect">
            <a:avLst/>
          </a:prstGeom>
        </p:spPr>
      </p:pic>
      <p:pic>
        <p:nvPicPr>
          <p:cNvPr id="19" name="Imagem 18">
            <a:extLst>
              <a:ext uri="{FF2B5EF4-FFF2-40B4-BE49-F238E27FC236}">
                <a16:creationId xmlns:a16="http://schemas.microsoft.com/office/drawing/2014/main" id="{D96EB149-AEC3-6DC2-0FFF-0D303DE11651}"/>
              </a:ext>
            </a:extLst>
          </p:cNvPr>
          <p:cNvPicPr>
            <a:picLocks noChangeAspect="1"/>
          </p:cNvPicPr>
          <p:nvPr/>
        </p:nvPicPr>
        <p:blipFill>
          <a:blip r:embed="rId6"/>
          <a:stretch>
            <a:fillRect/>
          </a:stretch>
        </p:blipFill>
        <p:spPr>
          <a:xfrm>
            <a:off x="4975668" y="5298048"/>
            <a:ext cx="1667108" cy="685896"/>
          </a:xfrm>
          <a:prstGeom prst="rect">
            <a:avLst/>
          </a:prstGeom>
        </p:spPr>
      </p:pic>
      <p:sp>
        <p:nvSpPr>
          <p:cNvPr id="20" name="CaixaDeTexto 19">
            <a:extLst>
              <a:ext uri="{FF2B5EF4-FFF2-40B4-BE49-F238E27FC236}">
                <a16:creationId xmlns:a16="http://schemas.microsoft.com/office/drawing/2014/main" id="{DB601AA9-C192-1576-7E6C-0B98D5A361EF}"/>
              </a:ext>
            </a:extLst>
          </p:cNvPr>
          <p:cNvSpPr txBox="1"/>
          <p:nvPr/>
        </p:nvSpPr>
        <p:spPr>
          <a:xfrm>
            <a:off x="677334" y="6247392"/>
            <a:ext cx="3857131" cy="276999"/>
          </a:xfrm>
          <a:prstGeom prst="rect">
            <a:avLst/>
          </a:prstGeom>
          <a:noFill/>
        </p:spPr>
        <p:txBody>
          <a:bodyPr wrap="square" rtlCol="0">
            <a:spAutoFit/>
          </a:bodyPr>
          <a:lstStyle/>
          <a:p>
            <a:r>
              <a:rPr lang="pt-BR" sz="1200" dirty="0"/>
              <a:t>Usados para percorrer os nós de uma lista ou árvore.</a:t>
            </a:r>
          </a:p>
        </p:txBody>
      </p:sp>
      <p:sp>
        <p:nvSpPr>
          <p:cNvPr id="21" name="CaixaDeTexto 20">
            <a:extLst>
              <a:ext uri="{FF2B5EF4-FFF2-40B4-BE49-F238E27FC236}">
                <a16:creationId xmlns:a16="http://schemas.microsoft.com/office/drawing/2014/main" id="{CBDE58C0-E290-B018-5B0D-5728BFC67257}"/>
              </a:ext>
            </a:extLst>
          </p:cNvPr>
          <p:cNvSpPr txBox="1"/>
          <p:nvPr/>
        </p:nvSpPr>
        <p:spPr>
          <a:xfrm>
            <a:off x="791068" y="3029487"/>
            <a:ext cx="3771900" cy="276999"/>
          </a:xfrm>
          <a:prstGeom prst="rect">
            <a:avLst/>
          </a:prstGeom>
          <a:noFill/>
        </p:spPr>
        <p:txBody>
          <a:bodyPr wrap="square" rtlCol="0">
            <a:spAutoFit/>
          </a:bodyPr>
          <a:lstStyle/>
          <a:p>
            <a:r>
              <a:rPr lang="pt-BR" sz="1200" dirty="0"/>
              <a:t>Verifica se uma estrutura está vazia.</a:t>
            </a:r>
          </a:p>
        </p:txBody>
      </p:sp>
      <p:sp>
        <p:nvSpPr>
          <p:cNvPr id="23" name="CaixaDeTexto 22">
            <a:extLst>
              <a:ext uri="{FF2B5EF4-FFF2-40B4-BE49-F238E27FC236}">
                <a16:creationId xmlns:a16="http://schemas.microsoft.com/office/drawing/2014/main" id="{90208527-4299-9E15-0595-3979E0AEFABB}"/>
              </a:ext>
            </a:extLst>
          </p:cNvPr>
          <p:cNvSpPr txBox="1"/>
          <p:nvPr/>
        </p:nvSpPr>
        <p:spPr>
          <a:xfrm>
            <a:off x="4876688" y="4972271"/>
            <a:ext cx="6108700" cy="276999"/>
          </a:xfrm>
          <a:prstGeom prst="rect">
            <a:avLst/>
          </a:prstGeom>
          <a:noFill/>
        </p:spPr>
        <p:txBody>
          <a:bodyPr wrap="square">
            <a:spAutoFit/>
          </a:bodyPr>
          <a:lstStyle/>
          <a:p>
            <a:r>
              <a:rPr lang="pt-BR" sz="1200" dirty="0"/>
              <a:t>Adiciona um elemento a uma lista.</a:t>
            </a:r>
          </a:p>
        </p:txBody>
      </p:sp>
      <p:sp>
        <p:nvSpPr>
          <p:cNvPr id="24" name="CaixaDeTexto 23">
            <a:extLst>
              <a:ext uri="{FF2B5EF4-FFF2-40B4-BE49-F238E27FC236}">
                <a16:creationId xmlns:a16="http://schemas.microsoft.com/office/drawing/2014/main" id="{04C0E313-41DE-7579-7BDF-F392594EE109}"/>
              </a:ext>
            </a:extLst>
          </p:cNvPr>
          <p:cNvSpPr txBox="1"/>
          <p:nvPr/>
        </p:nvSpPr>
        <p:spPr>
          <a:xfrm>
            <a:off x="4876688" y="5970393"/>
            <a:ext cx="6108700" cy="276999"/>
          </a:xfrm>
          <a:prstGeom prst="rect">
            <a:avLst/>
          </a:prstGeom>
          <a:noFill/>
        </p:spPr>
        <p:txBody>
          <a:bodyPr wrap="square">
            <a:spAutoFit/>
          </a:bodyPr>
          <a:lstStyle/>
          <a:p>
            <a:r>
              <a:rPr lang="pt-BR" sz="1200" dirty="0"/>
              <a:t>Limpa todos os elementos da lista.</a:t>
            </a:r>
          </a:p>
        </p:txBody>
      </p:sp>
    </p:spTree>
    <p:extLst>
      <p:ext uri="{BB962C8B-B14F-4D97-AF65-F5344CB8AC3E}">
        <p14:creationId xmlns:p14="http://schemas.microsoft.com/office/powerpoint/2010/main" val="11239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12165EA1-41F5-0FF8-87E8-8AD6914009F6}"/>
              </a:ext>
            </a:extLst>
          </p:cNvPr>
          <p:cNvPicPr>
            <a:picLocks noChangeAspect="1"/>
          </p:cNvPicPr>
          <p:nvPr/>
        </p:nvPicPr>
        <p:blipFill>
          <a:blip r:embed="rId2"/>
          <a:stretch>
            <a:fillRect/>
          </a:stretch>
        </p:blipFill>
        <p:spPr>
          <a:xfrm>
            <a:off x="3302720" y="2915030"/>
            <a:ext cx="5079415" cy="3597358"/>
          </a:xfrm>
          <a:prstGeom prst="rect">
            <a:avLst/>
          </a:prstGeom>
        </p:spPr>
      </p:pic>
      <p:pic>
        <p:nvPicPr>
          <p:cNvPr id="11" name="Imagem 10">
            <a:extLst>
              <a:ext uri="{FF2B5EF4-FFF2-40B4-BE49-F238E27FC236}">
                <a16:creationId xmlns:a16="http://schemas.microsoft.com/office/drawing/2014/main" id="{6DD786A6-3397-4054-038E-41ACA324DD3E}"/>
              </a:ext>
            </a:extLst>
          </p:cNvPr>
          <p:cNvPicPr>
            <a:picLocks noChangeAspect="1"/>
          </p:cNvPicPr>
          <p:nvPr/>
        </p:nvPicPr>
        <p:blipFill>
          <a:blip r:embed="rId3"/>
          <a:stretch>
            <a:fillRect/>
          </a:stretch>
        </p:blipFill>
        <p:spPr>
          <a:xfrm>
            <a:off x="589173" y="281802"/>
            <a:ext cx="2356948" cy="4033368"/>
          </a:xfrm>
          <a:prstGeom prst="rect">
            <a:avLst/>
          </a:prstGeom>
        </p:spPr>
      </p:pic>
      <p:pic>
        <p:nvPicPr>
          <p:cNvPr id="13" name="Imagem 12">
            <a:extLst>
              <a:ext uri="{FF2B5EF4-FFF2-40B4-BE49-F238E27FC236}">
                <a16:creationId xmlns:a16="http://schemas.microsoft.com/office/drawing/2014/main" id="{757C1201-70ED-DC9F-255C-1A6CCD31292C}"/>
              </a:ext>
            </a:extLst>
          </p:cNvPr>
          <p:cNvPicPr>
            <a:picLocks noChangeAspect="1"/>
          </p:cNvPicPr>
          <p:nvPr/>
        </p:nvPicPr>
        <p:blipFill>
          <a:blip r:embed="rId4"/>
          <a:stretch>
            <a:fillRect/>
          </a:stretch>
        </p:blipFill>
        <p:spPr>
          <a:xfrm>
            <a:off x="7329475" y="740428"/>
            <a:ext cx="2105319" cy="819264"/>
          </a:xfrm>
          <a:prstGeom prst="rect">
            <a:avLst/>
          </a:prstGeom>
        </p:spPr>
      </p:pic>
      <p:sp>
        <p:nvSpPr>
          <p:cNvPr id="14" name="CaixaDeTexto 13">
            <a:extLst>
              <a:ext uri="{FF2B5EF4-FFF2-40B4-BE49-F238E27FC236}">
                <a16:creationId xmlns:a16="http://schemas.microsoft.com/office/drawing/2014/main" id="{B8AE5A9B-C94B-A3EF-DA9E-4FF19D4AE517}"/>
              </a:ext>
            </a:extLst>
          </p:cNvPr>
          <p:cNvSpPr txBox="1"/>
          <p:nvPr/>
        </p:nvSpPr>
        <p:spPr>
          <a:xfrm>
            <a:off x="589173" y="6050723"/>
            <a:ext cx="2189674" cy="461665"/>
          </a:xfrm>
          <a:prstGeom prst="rect">
            <a:avLst/>
          </a:prstGeom>
          <a:noFill/>
        </p:spPr>
        <p:txBody>
          <a:bodyPr wrap="square" rtlCol="0">
            <a:spAutoFit/>
          </a:bodyPr>
          <a:lstStyle/>
          <a:p>
            <a:r>
              <a:rPr lang="pt-BR" sz="1200" dirty="0"/>
              <a:t>Usado pra deletar o nó de uma árvore ou lista.</a:t>
            </a:r>
          </a:p>
        </p:txBody>
      </p:sp>
      <p:pic>
        <p:nvPicPr>
          <p:cNvPr id="16" name="Imagem 15">
            <a:extLst>
              <a:ext uri="{FF2B5EF4-FFF2-40B4-BE49-F238E27FC236}">
                <a16:creationId xmlns:a16="http://schemas.microsoft.com/office/drawing/2014/main" id="{56858857-D0BC-6A31-D2EF-409746195207}"/>
              </a:ext>
            </a:extLst>
          </p:cNvPr>
          <p:cNvPicPr>
            <a:picLocks noChangeAspect="1"/>
          </p:cNvPicPr>
          <p:nvPr/>
        </p:nvPicPr>
        <p:blipFill>
          <a:blip r:embed="rId5"/>
          <a:stretch>
            <a:fillRect/>
          </a:stretch>
        </p:blipFill>
        <p:spPr>
          <a:xfrm>
            <a:off x="589172" y="4293796"/>
            <a:ext cx="2356948" cy="1715789"/>
          </a:xfrm>
          <a:prstGeom prst="rect">
            <a:avLst/>
          </a:prstGeom>
        </p:spPr>
      </p:pic>
      <p:sp>
        <p:nvSpPr>
          <p:cNvPr id="18" name="CaixaDeTexto 17">
            <a:extLst>
              <a:ext uri="{FF2B5EF4-FFF2-40B4-BE49-F238E27FC236}">
                <a16:creationId xmlns:a16="http://schemas.microsoft.com/office/drawing/2014/main" id="{6041B388-531D-982F-3E97-521E7A82A244}"/>
              </a:ext>
            </a:extLst>
          </p:cNvPr>
          <p:cNvSpPr txBox="1"/>
          <p:nvPr/>
        </p:nvSpPr>
        <p:spPr>
          <a:xfrm>
            <a:off x="7329475" y="1563971"/>
            <a:ext cx="2293366" cy="461665"/>
          </a:xfrm>
          <a:prstGeom prst="rect">
            <a:avLst/>
          </a:prstGeom>
          <a:noFill/>
        </p:spPr>
        <p:txBody>
          <a:bodyPr wrap="square" rtlCol="0">
            <a:spAutoFit/>
          </a:bodyPr>
          <a:lstStyle/>
          <a:p>
            <a:r>
              <a:rPr lang="pt-BR" sz="1200" dirty="0"/>
              <a:t>Usado para contar a quantidade de nós na árvore.</a:t>
            </a:r>
          </a:p>
        </p:txBody>
      </p:sp>
      <p:sp>
        <p:nvSpPr>
          <p:cNvPr id="19" name="CaixaDeTexto 18">
            <a:extLst>
              <a:ext uri="{FF2B5EF4-FFF2-40B4-BE49-F238E27FC236}">
                <a16:creationId xmlns:a16="http://schemas.microsoft.com/office/drawing/2014/main" id="{397C1CB4-0C6E-D6ED-E0F2-4A0DAC3D33F4}"/>
              </a:ext>
            </a:extLst>
          </p:cNvPr>
          <p:cNvSpPr txBox="1"/>
          <p:nvPr/>
        </p:nvSpPr>
        <p:spPr>
          <a:xfrm>
            <a:off x="3418118" y="6512388"/>
            <a:ext cx="4483100" cy="276999"/>
          </a:xfrm>
          <a:prstGeom prst="rect">
            <a:avLst/>
          </a:prstGeom>
          <a:noFill/>
        </p:spPr>
        <p:txBody>
          <a:bodyPr wrap="square" rtlCol="0">
            <a:spAutoFit/>
          </a:bodyPr>
          <a:lstStyle/>
          <a:p>
            <a:r>
              <a:rPr lang="pt-BR" sz="1200" dirty="0"/>
              <a:t>Usado para inserir um dado na árvore em ordem alfabética</a:t>
            </a:r>
          </a:p>
        </p:txBody>
      </p:sp>
      <p:pic>
        <p:nvPicPr>
          <p:cNvPr id="20" name="Imagem 19">
            <a:extLst>
              <a:ext uri="{FF2B5EF4-FFF2-40B4-BE49-F238E27FC236}">
                <a16:creationId xmlns:a16="http://schemas.microsoft.com/office/drawing/2014/main" id="{1234BEE7-59C8-9897-3C5F-B0741D2615FA}"/>
              </a:ext>
            </a:extLst>
          </p:cNvPr>
          <p:cNvPicPr>
            <a:picLocks noChangeAspect="1"/>
          </p:cNvPicPr>
          <p:nvPr/>
        </p:nvPicPr>
        <p:blipFill>
          <a:blip r:embed="rId6"/>
          <a:stretch>
            <a:fillRect/>
          </a:stretch>
        </p:blipFill>
        <p:spPr>
          <a:xfrm>
            <a:off x="3302720" y="1189872"/>
            <a:ext cx="3807211" cy="1108614"/>
          </a:xfrm>
          <a:prstGeom prst="rect">
            <a:avLst/>
          </a:prstGeom>
        </p:spPr>
      </p:pic>
      <p:pic>
        <p:nvPicPr>
          <p:cNvPr id="21" name="Imagem 20">
            <a:extLst>
              <a:ext uri="{FF2B5EF4-FFF2-40B4-BE49-F238E27FC236}">
                <a16:creationId xmlns:a16="http://schemas.microsoft.com/office/drawing/2014/main" id="{7F941BB8-19C8-4AEA-A501-61889B7F85CE}"/>
              </a:ext>
            </a:extLst>
          </p:cNvPr>
          <p:cNvPicPr>
            <a:picLocks noChangeAspect="1"/>
          </p:cNvPicPr>
          <p:nvPr/>
        </p:nvPicPr>
        <p:blipFill>
          <a:blip r:embed="rId7"/>
          <a:stretch>
            <a:fillRect/>
          </a:stretch>
        </p:blipFill>
        <p:spPr>
          <a:xfrm>
            <a:off x="3302720" y="272609"/>
            <a:ext cx="2547455" cy="935639"/>
          </a:xfrm>
          <a:prstGeom prst="rect">
            <a:avLst/>
          </a:prstGeom>
        </p:spPr>
      </p:pic>
      <p:sp>
        <p:nvSpPr>
          <p:cNvPr id="22" name="CaixaDeTexto 21">
            <a:extLst>
              <a:ext uri="{FF2B5EF4-FFF2-40B4-BE49-F238E27FC236}">
                <a16:creationId xmlns:a16="http://schemas.microsoft.com/office/drawing/2014/main" id="{236C1F77-C015-4A35-12B2-7F1D00E3E10A}"/>
              </a:ext>
            </a:extLst>
          </p:cNvPr>
          <p:cNvSpPr txBox="1"/>
          <p:nvPr/>
        </p:nvSpPr>
        <p:spPr>
          <a:xfrm>
            <a:off x="3304255" y="2298486"/>
            <a:ext cx="3183467" cy="461665"/>
          </a:xfrm>
          <a:prstGeom prst="rect">
            <a:avLst/>
          </a:prstGeom>
          <a:noFill/>
        </p:spPr>
        <p:txBody>
          <a:bodyPr wrap="square" rtlCol="0">
            <a:spAutoFit/>
          </a:bodyPr>
          <a:lstStyle/>
          <a:p>
            <a:r>
              <a:rPr lang="pt-BR" sz="1200" dirty="0"/>
              <a:t>Usado para encontrar um nó na lista ou árvore</a:t>
            </a:r>
          </a:p>
        </p:txBody>
      </p:sp>
    </p:spTree>
    <p:extLst>
      <p:ext uri="{BB962C8B-B14F-4D97-AF65-F5344CB8AC3E}">
        <p14:creationId xmlns:p14="http://schemas.microsoft.com/office/powerpoint/2010/main" val="247701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AFC0B2-29C5-0E1D-0331-E60EB05188A3}"/>
              </a:ext>
            </a:extLst>
          </p:cNvPr>
          <p:cNvSpPr>
            <a:spLocks noGrp="1"/>
          </p:cNvSpPr>
          <p:nvPr>
            <p:ph type="title"/>
          </p:nvPr>
        </p:nvSpPr>
        <p:spPr/>
        <p:txBody>
          <a:bodyPr/>
          <a:lstStyle/>
          <a:p>
            <a:r>
              <a:rPr lang="pt-BR" dirty="0"/>
              <a:t>Fora esses, foram criados métodos para:</a:t>
            </a:r>
          </a:p>
        </p:txBody>
      </p:sp>
      <p:sp>
        <p:nvSpPr>
          <p:cNvPr id="3" name="Espaço Reservado para Conteúdo 2">
            <a:extLst>
              <a:ext uri="{FF2B5EF4-FFF2-40B4-BE49-F238E27FC236}">
                <a16:creationId xmlns:a16="http://schemas.microsoft.com/office/drawing/2014/main" id="{A4616EAD-B72C-FD67-6FB8-03C51D20FED3}"/>
              </a:ext>
            </a:extLst>
          </p:cNvPr>
          <p:cNvSpPr>
            <a:spLocks noGrp="1"/>
          </p:cNvSpPr>
          <p:nvPr>
            <p:ph idx="1"/>
          </p:nvPr>
        </p:nvSpPr>
        <p:spPr>
          <a:xfrm>
            <a:off x="677334" y="1270000"/>
            <a:ext cx="5977466" cy="5473700"/>
          </a:xfrm>
        </p:spPr>
        <p:txBody>
          <a:bodyPr>
            <a:normAutofit fontScale="92500" lnSpcReduction="10000"/>
          </a:bodyPr>
          <a:lstStyle/>
          <a:p>
            <a:r>
              <a:rPr lang="pt-BR" dirty="0"/>
              <a:t>Renderização de telas</a:t>
            </a:r>
          </a:p>
          <a:p>
            <a:r>
              <a:rPr lang="pt-BR" dirty="0"/>
              <a:t>Cadastro de usuário</a:t>
            </a:r>
          </a:p>
          <a:p>
            <a:r>
              <a:rPr lang="pt-BR" dirty="0"/>
              <a:t>Login e autenticação</a:t>
            </a:r>
          </a:p>
          <a:p>
            <a:r>
              <a:rPr lang="pt-BR" dirty="0"/>
              <a:t>Edição de dados de um usuário</a:t>
            </a:r>
          </a:p>
          <a:p>
            <a:r>
              <a:rPr lang="pt-BR" dirty="0"/>
              <a:t>Exclusão de usuário</a:t>
            </a:r>
          </a:p>
          <a:p>
            <a:r>
              <a:rPr lang="pt-BR" dirty="0"/>
              <a:t>Busca por outros usuários</a:t>
            </a:r>
          </a:p>
          <a:p>
            <a:r>
              <a:rPr lang="pt-BR" dirty="0"/>
              <a:t>Configurar características de interface</a:t>
            </a:r>
          </a:p>
          <a:p>
            <a:r>
              <a:rPr lang="pt-BR" dirty="0"/>
              <a:t>Criar grupos</a:t>
            </a:r>
          </a:p>
          <a:p>
            <a:r>
              <a:rPr lang="pt-BR" dirty="0"/>
              <a:t>Buscar grupos </a:t>
            </a:r>
          </a:p>
          <a:p>
            <a:r>
              <a:rPr lang="pt-BR" dirty="0"/>
              <a:t>Entrar em grupos</a:t>
            </a:r>
          </a:p>
          <a:p>
            <a:r>
              <a:rPr lang="pt-BR" dirty="0"/>
              <a:t>Alterar dados do grupo (ADM)</a:t>
            </a:r>
          </a:p>
          <a:p>
            <a:r>
              <a:rPr lang="pt-BR" dirty="0"/>
              <a:t>Apagar grupo (ADM)</a:t>
            </a:r>
          </a:p>
          <a:p>
            <a:r>
              <a:rPr lang="pt-BR" dirty="0"/>
              <a:t>Promover e Rebaixar usuários (ADM)</a:t>
            </a:r>
          </a:p>
          <a:p>
            <a:r>
              <a:rPr lang="pt-BR" dirty="0"/>
              <a:t>Registrar horários de entrada e saída</a:t>
            </a:r>
          </a:p>
          <a:p>
            <a:r>
              <a:rPr lang="pt-BR" dirty="0"/>
              <a:t>Gerar planilhas com os horários da jornada de trabalho</a:t>
            </a:r>
          </a:p>
          <a:p>
            <a:endParaRPr lang="pt-BR" dirty="0"/>
          </a:p>
          <a:p>
            <a:endParaRPr lang="pt-BR" dirty="0"/>
          </a:p>
        </p:txBody>
      </p:sp>
      <p:pic>
        <p:nvPicPr>
          <p:cNvPr id="15" name="Imagem 14">
            <a:extLst>
              <a:ext uri="{FF2B5EF4-FFF2-40B4-BE49-F238E27FC236}">
                <a16:creationId xmlns:a16="http://schemas.microsoft.com/office/drawing/2014/main" id="{4F34E06D-623E-DCF9-5CA2-4E02D26CFABB}"/>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1200" y="1555751"/>
            <a:ext cx="3333750" cy="3333750"/>
          </a:xfrm>
          <a:prstGeom prst="rect">
            <a:avLst/>
          </a:prstGeom>
        </p:spPr>
      </p:pic>
    </p:spTree>
    <p:extLst>
      <p:ext uri="{BB962C8B-B14F-4D97-AF65-F5344CB8AC3E}">
        <p14:creationId xmlns:p14="http://schemas.microsoft.com/office/powerpoint/2010/main" val="3563413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43C85-6312-ACCA-D9CA-303FE2178718}"/>
              </a:ext>
            </a:extLst>
          </p:cNvPr>
          <p:cNvSpPr>
            <a:spLocks noGrp="1"/>
          </p:cNvSpPr>
          <p:nvPr>
            <p:ph type="title"/>
          </p:nvPr>
        </p:nvSpPr>
        <p:spPr>
          <a:xfrm>
            <a:off x="1410316" y="711200"/>
            <a:ext cx="8596668" cy="1320800"/>
          </a:xfrm>
        </p:spPr>
        <p:txBody>
          <a:bodyPr>
            <a:normAutofit fontScale="90000"/>
          </a:bodyPr>
          <a:lstStyle/>
          <a:p>
            <a:r>
              <a:rPr lang="pt-BR" sz="5400" dirty="0"/>
              <a:t>Muito obrigado pela atenção!</a:t>
            </a:r>
          </a:p>
        </p:txBody>
      </p:sp>
      <p:sp>
        <p:nvSpPr>
          <p:cNvPr id="4" name="Título 1">
            <a:extLst>
              <a:ext uri="{FF2B5EF4-FFF2-40B4-BE49-F238E27FC236}">
                <a16:creationId xmlns:a16="http://schemas.microsoft.com/office/drawing/2014/main" id="{6373F531-D63E-C00E-A21A-417B2CB18BB2}"/>
              </a:ext>
            </a:extLst>
          </p:cNvPr>
          <p:cNvSpPr txBox="1">
            <a:spLocks/>
          </p:cNvSpPr>
          <p:nvPr/>
        </p:nvSpPr>
        <p:spPr>
          <a:xfrm>
            <a:off x="753534" y="5207000"/>
            <a:ext cx="1068493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3200" dirty="0"/>
              <a:t>Agora vamos para uma demonstração do sistema!</a:t>
            </a:r>
          </a:p>
        </p:txBody>
      </p:sp>
      <p:pic>
        <p:nvPicPr>
          <p:cNvPr id="7" name="Imagem 6">
            <a:extLst>
              <a:ext uri="{FF2B5EF4-FFF2-40B4-BE49-F238E27FC236}">
                <a16:creationId xmlns:a16="http://schemas.microsoft.com/office/drawing/2014/main" id="{F573D390-2129-4F8D-98B7-A537898E0FBB}"/>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683000" y="1366838"/>
            <a:ext cx="4051300" cy="4051300"/>
          </a:xfrm>
          <a:prstGeom prst="rect">
            <a:avLst/>
          </a:prstGeom>
        </p:spPr>
      </p:pic>
    </p:spTree>
    <p:extLst>
      <p:ext uri="{BB962C8B-B14F-4D97-AF65-F5344CB8AC3E}">
        <p14:creationId xmlns:p14="http://schemas.microsoft.com/office/powerpoint/2010/main" val="936232379"/>
      </p:ext>
    </p:extLst>
  </p:cSld>
  <p:clrMapOvr>
    <a:masterClrMapping/>
  </p:clrMapOvr>
</p:sld>
</file>

<file path=ppt/theme/theme1.xml><?xml version="1.0" encoding="utf-8"?>
<a:theme xmlns:a="http://schemas.openxmlformats.org/drawingml/2006/main" name="Facetado">
  <a:themeElements>
    <a:clrScheme name="Laranj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809</TotalTime>
  <Words>573</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9</vt:i4>
      </vt:variant>
    </vt:vector>
  </HeadingPairs>
  <TitlesOfParts>
    <vt:vector size="13" baseType="lpstr">
      <vt:lpstr>Arial</vt:lpstr>
      <vt:lpstr>Trebuchet MS</vt:lpstr>
      <vt:lpstr>Wingdings 3</vt:lpstr>
      <vt:lpstr>Facetado</vt:lpstr>
      <vt:lpstr>PONTEIRO</vt:lpstr>
      <vt:lpstr>Modo de Desenvolvimento</vt:lpstr>
      <vt:lpstr>Classes</vt:lpstr>
      <vt:lpstr>Listas e Árvores</vt:lpstr>
      <vt:lpstr>Gerenciamento de horários</vt:lpstr>
      <vt:lpstr>Métodos e Funções</vt:lpstr>
      <vt:lpstr>Apresentação do PowerPoint</vt:lpstr>
      <vt:lpstr>Fora esses, foram criados métodos para:</vt:lpstr>
      <vt:lpstr>Muito obrigado pela atenção!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PONTEIRO</dc:title>
  <dc:creator>Fernando Barreto</dc:creator>
  <cp:lastModifiedBy>Fernando Barreto</cp:lastModifiedBy>
  <cp:revision>2</cp:revision>
  <dcterms:created xsi:type="dcterms:W3CDTF">2023-12-08T14:11:19Z</dcterms:created>
  <dcterms:modified xsi:type="dcterms:W3CDTF">2023-12-09T03:41:16Z</dcterms:modified>
</cp:coreProperties>
</file>