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56" r:id="rId4"/>
    <p:sldId id="260" r:id="rId5"/>
    <p:sldId id="258" r:id="rId6"/>
    <p:sldId id="259" r:id="rId7"/>
    <p:sldId id="261" r:id="rId8"/>
    <p:sldId id="264"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7"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p:cViewPr varScale="1">
        <p:scale>
          <a:sx n="63" d="100"/>
          <a:sy n="63" d="100"/>
        </p:scale>
        <p:origin x="1436"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17C189-AE98-46F2-84D8-011F21A53C8B}"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377713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7C189-AE98-46F2-84D8-011F21A53C8B}"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43997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7C189-AE98-46F2-84D8-011F21A53C8B}"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66350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7C189-AE98-46F2-84D8-011F21A53C8B}"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403769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7C189-AE98-46F2-84D8-011F21A53C8B}"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129587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17C189-AE98-46F2-84D8-011F21A53C8B}"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4414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17C189-AE98-46F2-84D8-011F21A53C8B}"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63127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17C189-AE98-46F2-84D8-011F21A53C8B}"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177313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7C189-AE98-46F2-84D8-011F21A53C8B}"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259448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17C189-AE98-46F2-84D8-011F21A53C8B}"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126992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17C189-AE98-46F2-84D8-011F21A53C8B}"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201376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7C189-AE98-46F2-84D8-011F21A53C8B}" type="datetimeFigureOut">
              <a:rPr lang="en-US" smtClean="0"/>
              <a:pPr/>
              <a:t>5/23/2022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052AD-CC69-4A5B-8841-FC4487FDAFA0}" type="slidenum">
              <a:rPr lang="en-US" smtClean="0"/>
              <a:pPr/>
              <a:t>‹#›</a:t>
            </a:fld>
            <a:endParaRPr lang="en-US"/>
          </a:p>
        </p:txBody>
      </p:sp>
    </p:spTree>
    <p:extLst>
      <p:ext uri="{BB962C8B-B14F-4D97-AF65-F5344CB8AC3E}">
        <p14:creationId xmlns:p14="http://schemas.microsoft.com/office/powerpoint/2010/main" val="1560316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anglarights.net/" TargetMode="External"/><Relationship Id="rId2" Type="http://schemas.openxmlformats.org/officeDocument/2006/relationships/hyperlink" Target="http://www.wikileaks.org/" TargetMode="External"/><Relationship Id="rId1" Type="http://schemas.openxmlformats.org/officeDocument/2006/relationships/slideLayout" Target="../slideLayouts/slideLayout2.xml"/><Relationship Id="rId5" Type="http://schemas.openxmlformats.org/officeDocument/2006/relationships/hyperlink" Target="http://iso.hrichina.org/iso/" TargetMode="External"/><Relationship Id="rId4" Type="http://schemas.openxmlformats.org/officeDocument/2006/relationships/hyperlink" Target="http://cvc.nic.i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jubileeusa.org/" TargetMode="External"/><Relationship Id="rId2" Type="http://schemas.openxmlformats.org/officeDocument/2006/relationships/hyperlink" Target="http://cybercentre.greenpeace.org/t/s/community_articles" TargetMode="External"/><Relationship Id="rId1" Type="http://schemas.openxmlformats.org/officeDocument/2006/relationships/slideLayout" Target="../slideLayouts/slideLayout2.xml"/><Relationship Id="rId4" Type="http://schemas.openxmlformats.org/officeDocument/2006/relationships/hyperlink" Target="http://www.dropthedebt.or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BFA8F-EB40-3B57-F9E0-75759B41CC48}"/>
              </a:ext>
            </a:extLst>
          </p:cNvPr>
          <p:cNvSpPr>
            <a:spLocks noGrp="1"/>
          </p:cNvSpPr>
          <p:nvPr>
            <p:ph idx="1"/>
          </p:nvPr>
        </p:nvSpPr>
        <p:spPr>
          <a:xfrm>
            <a:off x="495300" y="685800"/>
            <a:ext cx="8153400" cy="4525963"/>
          </a:xfrm>
        </p:spPr>
        <p:txBody>
          <a:bodyPr>
            <a:normAutofit fontScale="92500" lnSpcReduction="10000"/>
          </a:bodyPr>
          <a:lstStyle/>
          <a:p>
            <a:pPr marL="0" indent="0">
              <a:buNone/>
            </a:pPr>
            <a:r>
              <a:rPr lang="en-US" dirty="0"/>
              <a:t> </a:t>
            </a:r>
          </a:p>
          <a:p>
            <a:pPr marL="0" indent="0" algn="ctr">
              <a:buNone/>
            </a:pPr>
            <a:r>
              <a:rPr lang="en-US" b="1" dirty="0"/>
              <a:t>UNIT -2</a:t>
            </a:r>
          </a:p>
          <a:p>
            <a:pPr marL="0" indent="0" algn="ctr">
              <a:buNone/>
            </a:pPr>
            <a:r>
              <a:rPr lang="en-US" b="1" dirty="0"/>
              <a:t>Model Of E-governance  </a:t>
            </a:r>
          </a:p>
          <a:p>
            <a:pPr marL="0" indent="0" algn="ctr">
              <a:buNone/>
            </a:pPr>
            <a:endParaRPr lang="en-US" b="1" dirty="0"/>
          </a:p>
          <a:p>
            <a:pPr marL="0" indent="0" algn="ctr">
              <a:buNone/>
            </a:pPr>
            <a:r>
              <a:rPr lang="en-US" dirty="0"/>
              <a:t>Loknath Regmi</a:t>
            </a:r>
          </a:p>
          <a:p>
            <a:pPr marL="0" indent="0" algn="ctr">
              <a:buNone/>
            </a:pPr>
            <a:r>
              <a:rPr lang="en-US" dirty="0"/>
              <a:t>Assistant Professor, DHOD</a:t>
            </a:r>
          </a:p>
          <a:p>
            <a:pPr marL="0" indent="0" algn="ctr">
              <a:buNone/>
            </a:pPr>
            <a:r>
              <a:rPr lang="en-US" dirty="0"/>
              <a:t>Department of Electronics and Computer Engineering </a:t>
            </a:r>
          </a:p>
          <a:p>
            <a:pPr marL="0" indent="0" algn="ctr">
              <a:buNone/>
            </a:pPr>
            <a:r>
              <a:rPr lang="en-US" dirty="0"/>
              <a:t>IOE, </a:t>
            </a:r>
            <a:r>
              <a:rPr lang="en-US" dirty="0" err="1"/>
              <a:t>Pulchowk</a:t>
            </a:r>
            <a:r>
              <a:rPr lang="en-US" dirty="0"/>
              <a:t> Campus</a:t>
            </a:r>
          </a:p>
          <a:p>
            <a:pPr marL="0" indent="0" algn="ctr">
              <a:buNone/>
            </a:pPr>
            <a:endParaRPr lang="en-US" b="1" dirty="0"/>
          </a:p>
          <a:p>
            <a:pPr marL="0" indent="0">
              <a:buNone/>
            </a:pPr>
            <a:endParaRPr lang="en-US" dirty="0"/>
          </a:p>
        </p:txBody>
      </p:sp>
    </p:spTree>
    <p:extLst>
      <p:ext uri="{BB962C8B-B14F-4D97-AF65-F5344CB8AC3E}">
        <p14:creationId xmlns:p14="http://schemas.microsoft.com/office/powerpoint/2010/main" val="21111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Comparative Analysis model</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effectLst/>
                <a:latin typeface="Times New Roman" pitchFamily="18" charset="0"/>
                <a:cs typeface="Times New Roman" pitchFamily="18" charset="0"/>
              </a:rPr>
              <a:t>Essentially, the model continuously assimilates “best practices” in different areas of governance and uses them as benchmark to evaluate other governance practices. </a:t>
            </a:r>
          </a:p>
          <a:p>
            <a:pPr algn="just"/>
            <a:r>
              <a:rPr lang="en-US" dirty="0">
                <a:effectLst/>
                <a:latin typeface="Times New Roman" pitchFamily="18" charset="0"/>
                <a:cs typeface="Times New Roman" pitchFamily="18" charset="0"/>
              </a:rPr>
              <a:t>It then uses the result to advocate positive changes or to influence 'public' opinion on existing governance practices. </a:t>
            </a:r>
          </a:p>
          <a:p>
            <a:pPr algn="just"/>
            <a:r>
              <a:rPr lang="en-US" dirty="0">
                <a:effectLst/>
                <a:latin typeface="Times New Roman" pitchFamily="18" charset="0"/>
                <a:cs typeface="Times New Roman" pitchFamily="18" charset="0"/>
              </a:rPr>
              <a:t>The comparison could be made over a time scale to get a snapshot of the past and the present situation or could be used to compare the effectiveness of an intervention by comparing two similar situations.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0624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Comparative Analysis model</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a:latin typeface="Times New Roman" pitchFamily="18" charset="0"/>
                <a:cs typeface="Times New Roman" pitchFamily="18" charset="0"/>
              </a:rPr>
              <a:t>Applications</a:t>
            </a:r>
          </a:p>
          <a:p>
            <a:pPr lvl="1" algn="just"/>
            <a:r>
              <a:rPr lang="en-US" dirty="0">
                <a:latin typeface="Times New Roman" pitchFamily="18" charset="0"/>
                <a:cs typeface="Times New Roman" pitchFamily="18" charset="0"/>
              </a:rPr>
              <a:t>To learn from past policies and actions and derive learning lessons for future policy-making. </a:t>
            </a:r>
          </a:p>
          <a:p>
            <a:pPr marL="457200" lvl="1" indent="0" algn="just">
              <a:buNone/>
            </a:pP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To evaluate the effectiveness of the current policies and identify key learning's in terms of strengths and flaws in the policies. </a:t>
            </a:r>
          </a:p>
          <a:p>
            <a:pPr marL="457200" lvl="1" indent="0" algn="just">
              <a:buNone/>
            </a:pP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To effectively establish conditions of Precedence, especially in the case of Judicial or legal decision-making (example for resolving patent-related disputes, public goods ownership rights), and use it to influence/ advocate future decision-making.</a:t>
            </a:r>
          </a:p>
          <a:p>
            <a:pPr marL="457200" lvl="1" indent="0" algn="just">
              <a:buNone/>
            </a:pP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To enable informed decision-making at all levels by enhancing the background knowledge and also providing a rationale for action.</a:t>
            </a:r>
          </a:p>
          <a:p>
            <a:pPr marL="457200" lvl="1" indent="0" algn="just">
              <a:buNone/>
            </a:pPr>
            <a:r>
              <a:rPr lang="en-US" dirty="0">
                <a:latin typeface="Times New Roman" pitchFamily="18" charset="0"/>
                <a:cs typeface="Times New Roman" pitchFamily="18" charset="0"/>
              </a:rPr>
              <a:t> </a:t>
            </a:r>
          </a:p>
          <a:p>
            <a:pPr lvl="1" algn="just"/>
            <a:r>
              <a:rPr lang="en-US" dirty="0">
                <a:latin typeface="Times New Roman" pitchFamily="18" charset="0"/>
                <a:cs typeface="Times New Roman" pitchFamily="18" charset="0"/>
              </a:rPr>
              <a:t>To evaluate the performance and track-record of a particular decision-maker/ decision-making body.</a:t>
            </a:r>
            <a:endParaRPr lang="en-US" dirty="0">
              <a:effectLst/>
              <a:latin typeface="Times New Roman" pitchFamily="18" charset="0"/>
              <a:cs typeface="Times New Roman" pitchFamily="18" charset="0"/>
            </a:endParaRPr>
          </a:p>
          <a:p>
            <a:pPr lvl="1"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6354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Comparative Analysis Model: </a:t>
            </a:r>
            <a:r>
              <a:rPr lang="en-US" sz="3600" b="1" dirty="0">
                <a:latin typeface="Times New Roman" pitchFamily="18" charset="0"/>
                <a:cs typeface="Times New Roman" pitchFamily="18" charset="0"/>
              </a:rPr>
              <a:t>Discussions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b="1" dirty="0">
                <a:effectLst/>
              </a:rPr>
              <a:t>Pros</a:t>
            </a:r>
            <a:endParaRPr lang="en-US" dirty="0">
              <a:effectLst/>
            </a:endParaRPr>
          </a:p>
          <a:p>
            <a:pPr lvl="1" algn="just"/>
            <a:r>
              <a:rPr lang="en-US" dirty="0"/>
              <a:t>Developing countries could very effectively use this comparative model as ICT opens their access to the global and local knowledge products at a relatively low -cost. </a:t>
            </a:r>
          </a:p>
          <a:p>
            <a:pPr lvl="1" algn="just"/>
            <a:r>
              <a:rPr lang="en-US" dirty="0"/>
              <a:t>The model is very much based on the existing sets of information but requires the ability to </a:t>
            </a:r>
            <a:r>
              <a:rPr lang="en-US" dirty="0" err="1"/>
              <a:t>analyse</a:t>
            </a:r>
            <a:r>
              <a:rPr lang="en-US" dirty="0"/>
              <a:t> and bring out strong arguments which could then be used to catalyze existing efforts towards self governance. </a:t>
            </a:r>
          </a:p>
          <a:p>
            <a:pPr lvl="1" algn="just"/>
            <a:endParaRPr lang="en-US" dirty="0"/>
          </a:p>
          <a:p>
            <a:pPr lvl="1" algn="just"/>
            <a:r>
              <a:rPr lang="en-US" dirty="0"/>
              <a:t>There is a vast scope of application of this model for judicial advocacy as landmark/key judgments of the past could be used as precedence for influencing future decision- making. Further, watch-guard organizations and monitor-groups can use this model to continuously track the governance past record and performance and compare with different information sets. </a:t>
            </a:r>
            <a:endParaRPr lang="en-US" dirty="0">
              <a:effectLst/>
            </a:endParaRPr>
          </a:p>
          <a:p>
            <a:pPr algn="just"/>
            <a:r>
              <a:rPr lang="en-US" b="1" dirty="0">
                <a:effectLst/>
              </a:rPr>
              <a:t>Cons </a:t>
            </a:r>
          </a:p>
          <a:p>
            <a:pPr lvl="1" algn="just"/>
            <a:r>
              <a:rPr lang="en-US" dirty="0"/>
              <a:t>The model however becomes ineffective in absence of a strong civil society interest and public memory which is essential to force decision-makers to improve existing governance practices.</a:t>
            </a:r>
            <a:endParaRPr lang="en-US" dirty="0">
              <a:effectLst/>
            </a:endParaRPr>
          </a:p>
          <a:p>
            <a:pPr algn="just"/>
            <a:endParaRPr lang="en-US" dirty="0"/>
          </a:p>
        </p:txBody>
      </p:sp>
    </p:spTree>
    <p:extLst>
      <p:ext uri="{BB962C8B-B14F-4D97-AF65-F5344CB8AC3E}">
        <p14:creationId xmlns:p14="http://schemas.microsoft.com/office/powerpoint/2010/main" val="52905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Critical Flow Model</a:t>
            </a:r>
          </a:p>
        </p:txBody>
      </p:sp>
      <p:sp>
        <p:nvSpPr>
          <p:cNvPr id="3" name="Content Placeholder 2"/>
          <p:cNvSpPr>
            <a:spLocks noGrp="1"/>
          </p:cNvSpPr>
          <p:nvPr>
            <p:ph idx="1"/>
          </p:nvPr>
        </p:nvSpPr>
        <p:spPr/>
        <p:txBody>
          <a:bodyPr>
            <a:normAutofit fontScale="70000" lnSpcReduction="20000"/>
          </a:bodyPr>
          <a:lstStyle/>
          <a:p>
            <a:pPr algn="just"/>
            <a:r>
              <a:rPr lang="en-US" b="1" dirty="0">
                <a:effectLst/>
                <a:latin typeface="Times New Roman" pitchFamily="18" charset="0"/>
                <a:cs typeface="Times New Roman" pitchFamily="18" charset="0"/>
              </a:rPr>
              <a:t>Basic Principles</a:t>
            </a:r>
          </a:p>
          <a:p>
            <a:pPr lvl="1" algn="just"/>
            <a:r>
              <a:rPr lang="en-US" dirty="0">
                <a:effectLst/>
                <a:latin typeface="Times New Roman" pitchFamily="18" charset="0"/>
                <a:cs typeface="Times New Roman" pitchFamily="18" charset="0"/>
              </a:rPr>
              <a:t>The model is based on broadcasting information of 'critical' value (which by its very nature will not be disclosed by those involved with bad governance practices) to targeted audience using ICTs and other tools.</a:t>
            </a:r>
          </a:p>
          <a:p>
            <a:pPr lvl="1" algn="just"/>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Targeted audience may include media, affected parties, opposition parties, judicial bench, independent investigators or the general public. </a:t>
            </a:r>
          </a:p>
          <a:p>
            <a:pPr lvl="1" algn="just"/>
            <a:endParaRPr lang="en-US" dirty="0">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The strength of this model is that the concept of 'distance' and 'time' becomes redundant when information is hosted on a digital network.</a:t>
            </a:r>
          </a:p>
          <a:p>
            <a:pPr lvl="1" algn="just"/>
            <a:endParaRPr lang="en-US" dirty="0">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Once available on the digital network, the information could be used advantageously- by instantly transferring the critical information to its user group located anywhere or by making it freely available in the wider public domain.</a:t>
            </a:r>
          </a:p>
        </p:txBody>
      </p:sp>
    </p:spTree>
    <p:extLst>
      <p:ext uri="{BB962C8B-B14F-4D97-AF65-F5344CB8AC3E}">
        <p14:creationId xmlns:p14="http://schemas.microsoft.com/office/powerpoint/2010/main" val="225744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3276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33800" y="1066800"/>
            <a:ext cx="5181600" cy="5693866"/>
          </a:xfrm>
          <a:prstGeom prst="rect">
            <a:avLst/>
          </a:prstGeom>
          <a:noFill/>
        </p:spPr>
        <p:txBody>
          <a:bodyPr wrap="square" rtlCol="0">
            <a:spAutoFit/>
          </a:bodyPr>
          <a:lstStyle/>
          <a:p>
            <a:pPr algn="just"/>
            <a:r>
              <a:rPr lang="en-US" sz="2800" b="1" dirty="0">
                <a:effectLst/>
                <a:latin typeface="Times New Roman" pitchFamily="18" charset="0"/>
                <a:cs typeface="Times New Roman" pitchFamily="18" charset="0"/>
              </a:rPr>
              <a:t>Uses of Critical flow model</a:t>
            </a:r>
          </a:p>
          <a:p>
            <a:pPr marL="342900" indent="-342900" algn="just">
              <a:buFont typeface="Arial" pitchFamily="34" charset="0"/>
              <a:buChar char="•"/>
            </a:pPr>
            <a:endParaRPr lang="en-US" sz="2400" dirty="0">
              <a:effectLst/>
              <a:latin typeface="Times New Roman" pitchFamily="18" charset="0"/>
              <a:cs typeface="Times New Roman" pitchFamily="18" charset="0"/>
            </a:endParaRPr>
          </a:p>
          <a:p>
            <a:pPr marL="342900" indent="-342900" algn="just">
              <a:buFont typeface="Arial" pitchFamily="34" charset="0"/>
              <a:buChar char="•"/>
            </a:pPr>
            <a:r>
              <a:rPr lang="en-US" sz="2400" dirty="0">
                <a:effectLst/>
                <a:latin typeface="Times New Roman" pitchFamily="18" charset="0"/>
                <a:cs typeface="Times New Roman" pitchFamily="18" charset="0"/>
              </a:rPr>
              <a:t>Understanding the "critical and use value" of a particular information set.</a:t>
            </a:r>
          </a:p>
          <a:p>
            <a:pPr marL="342900" indent="-342900" algn="just">
              <a:buFont typeface="Arial" pitchFamily="34" charset="0"/>
              <a:buChar char="•"/>
            </a:pPr>
            <a:endParaRPr lang="en-US" sz="2400" dirty="0">
              <a:effectLst/>
              <a:latin typeface="Times New Roman" pitchFamily="18" charset="0"/>
              <a:cs typeface="Times New Roman" pitchFamily="18" charset="0"/>
            </a:endParaRPr>
          </a:p>
          <a:p>
            <a:pPr marL="342900" indent="-342900" algn="just">
              <a:buFont typeface="Arial" pitchFamily="34" charset="0"/>
              <a:buChar char="•"/>
            </a:pPr>
            <a:r>
              <a:rPr lang="en-US" sz="2400" dirty="0">
                <a:effectLst/>
                <a:latin typeface="Times New Roman" pitchFamily="18" charset="0"/>
                <a:cs typeface="Times New Roman" pitchFamily="18" charset="0"/>
              </a:rPr>
              <a:t>How or from where this information could be obtained</a:t>
            </a:r>
          </a:p>
          <a:p>
            <a:pPr marL="342900" indent="-342900" algn="just">
              <a:buFont typeface="Arial" pitchFamily="34" charset="0"/>
              <a:buChar char="•"/>
            </a:pPr>
            <a:endParaRPr lang="en-US" sz="2400" dirty="0">
              <a:effectLst/>
              <a:latin typeface="Times New Roman" pitchFamily="18" charset="0"/>
              <a:cs typeface="Times New Roman" pitchFamily="18" charset="0"/>
            </a:endParaRPr>
          </a:p>
          <a:p>
            <a:pPr marL="342900" indent="-342900" algn="just">
              <a:buFont typeface="Arial" pitchFamily="34" charset="0"/>
              <a:buChar char="•"/>
            </a:pPr>
            <a:r>
              <a:rPr lang="en-US" sz="2400" dirty="0">
                <a:effectLst/>
                <a:latin typeface="Times New Roman" pitchFamily="18" charset="0"/>
                <a:cs typeface="Times New Roman" pitchFamily="18" charset="0"/>
              </a:rPr>
              <a:t>How could the information be used strategically?</a:t>
            </a:r>
          </a:p>
          <a:p>
            <a:pPr marL="342900" indent="-342900" algn="just">
              <a:buFont typeface="Arial" pitchFamily="34" charset="0"/>
              <a:buChar char="•"/>
            </a:pPr>
            <a:endParaRPr lang="en-US" sz="2400" dirty="0">
              <a:effectLst/>
              <a:latin typeface="Times New Roman" pitchFamily="18" charset="0"/>
              <a:cs typeface="Times New Roman" pitchFamily="18" charset="0"/>
            </a:endParaRPr>
          </a:p>
          <a:p>
            <a:pPr marL="342900" indent="-342900" algn="just">
              <a:buFont typeface="Arial" pitchFamily="34" charset="0"/>
              <a:buChar char="•"/>
            </a:pPr>
            <a:r>
              <a:rPr lang="en-US" sz="2400" dirty="0">
                <a:effectLst/>
                <a:latin typeface="Times New Roman" pitchFamily="18" charset="0"/>
                <a:cs typeface="Times New Roman" pitchFamily="18" charset="0"/>
              </a:rPr>
              <a:t>Who are the best target group for such information- the users for whom the availability of this information will make a huge difference?</a:t>
            </a:r>
          </a:p>
        </p:txBody>
      </p:sp>
    </p:spTree>
    <p:extLst>
      <p:ext uri="{BB962C8B-B14F-4D97-AF65-F5344CB8AC3E}">
        <p14:creationId xmlns:p14="http://schemas.microsoft.com/office/powerpoint/2010/main" val="2390744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Critical Flow Model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effectLst/>
                <a:latin typeface="Times New Roman" pitchFamily="18" charset="0"/>
                <a:cs typeface="Times New Roman" pitchFamily="18" charset="0"/>
              </a:rPr>
              <a:t>Applications</a:t>
            </a:r>
            <a:br>
              <a:rPr lang="en-US" dirty="0">
                <a:effectLst/>
                <a:latin typeface="Times New Roman" pitchFamily="18" charset="0"/>
                <a:cs typeface="Times New Roman" pitchFamily="18" charset="0"/>
              </a:rPr>
            </a:br>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Making available corruption related data about a particular Ministry / Division/ Officials online to its electoral constituency or to the concerned regulatory body.</a:t>
            </a:r>
          </a:p>
          <a:p>
            <a:pPr algn="just"/>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Making available Research studies, Enquiry reports, Impact studies commissioned by the Government or Independent commissions to the affected parties.</a:t>
            </a:r>
          </a:p>
          <a:p>
            <a:pPr algn="just"/>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Making Human Rights Violations cases violations freely available to Judiciary, NGOs and concerned citizens.</a:t>
            </a:r>
          </a:p>
          <a:p>
            <a:pPr algn="just"/>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Making available information that is usually suppressed, for instance, Environmental Information on radioactivity spills, effluents discharge, information on green ratings of the company to concerned community.</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8811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Projects Based on this model</a:t>
            </a:r>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pPr algn="just"/>
            <a:r>
              <a:rPr lang="en-US" b="1" dirty="0">
                <a:latin typeface="Times New Roman" pitchFamily="18" charset="0"/>
                <a:cs typeface="Times New Roman" pitchFamily="18" charset="0"/>
              </a:rPr>
              <a:t>Global: </a:t>
            </a:r>
          </a:p>
          <a:p>
            <a:pPr lvl="1" algn="just"/>
            <a:r>
              <a:rPr lang="en-US" dirty="0">
                <a:latin typeface="Times New Roman" pitchFamily="18" charset="0"/>
                <a:cs typeface="Times New Roman" pitchFamily="18" charset="0"/>
              </a:rPr>
              <a:t>Transparency International -Daily Corruption News. The daily corruption news has been coming out since May 2000.</a:t>
            </a:r>
          </a:p>
          <a:p>
            <a:pPr algn="just"/>
            <a:r>
              <a:rPr lang="en-US" b="1" dirty="0">
                <a:effectLst/>
                <a:latin typeface="Times New Roman" pitchFamily="18" charset="0"/>
                <a:cs typeface="Times New Roman" pitchFamily="18" charset="0"/>
              </a:rPr>
              <a:t>Global:</a:t>
            </a:r>
          </a:p>
          <a:p>
            <a:pPr lvl="1"/>
            <a:r>
              <a:rPr lang="en-US" b="1" dirty="0" err="1">
                <a:effectLst/>
                <a:latin typeface="Times New Roman" pitchFamily="18" charset="0"/>
                <a:cs typeface="Times New Roman" pitchFamily="18" charset="0"/>
              </a:rPr>
              <a:t>Wikileaks</a:t>
            </a:r>
            <a:r>
              <a:rPr lang="en-US" dirty="0">
                <a:latin typeface="Times New Roman" pitchFamily="18" charset="0"/>
                <a:cs typeface="Times New Roman" pitchFamily="18" charset="0"/>
              </a:rPr>
              <a:t>  </a:t>
            </a:r>
            <a:r>
              <a:rPr lang="en-US" dirty="0">
                <a:effectLst/>
                <a:latin typeface="Times New Roman" pitchFamily="18" charset="0"/>
                <a:cs typeface="Times New Roman" pitchFamily="18" charset="0"/>
                <a:hlinkClick r:id="rId2"/>
              </a:rPr>
              <a:t>www.wikileaks.org </a:t>
            </a:r>
            <a:br>
              <a:rPr lang="en-US" dirty="0">
                <a:effectLst/>
                <a:latin typeface="Times New Roman" pitchFamily="18" charset="0"/>
                <a:cs typeface="Times New Roman" pitchFamily="18" charset="0"/>
              </a:rPr>
            </a:br>
            <a:r>
              <a:rPr lang="en-US" dirty="0" err="1">
                <a:effectLst/>
                <a:latin typeface="Times New Roman" pitchFamily="18" charset="0"/>
                <a:cs typeface="Times New Roman" pitchFamily="18" charset="0"/>
              </a:rPr>
              <a:t>WikiLeaks</a:t>
            </a:r>
            <a:r>
              <a:rPr lang="en-US" dirty="0">
                <a:effectLst/>
                <a:latin typeface="Times New Roman" pitchFamily="18" charset="0"/>
                <a:cs typeface="Times New Roman" pitchFamily="18" charset="0"/>
              </a:rPr>
              <a:t> is a not-for-profit media </a:t>
            </a:r>
            <a:r>
              <a:rPr lang="en-US" dirty="0" err="1">
                <a:effectLst/>
                <a:latin typeface="Times New Roman" pitchFamily="18" charset="0"/>
                <a:cs typeface="Times New Roman" pitchFamily="18" charset="0"/>
              </a:rPr>
              <a:t>organisation</a:t>
            </a:r>
            <a:r>
              <a:rPr lang="en-US" dirty="0">
                <a:effectLst/>
                <a:latin typeface="Times New Roman" pitchFamily="18" charset="0"/>
                <a:cs typeface="Times New Roman" pitchFamily="18" charset="0"/>
              </a:rPr>
              <a:t>. It brings important news and information to the public. - See more at: http://www.digitalgovernance.org/index.php/models/critical-flow#sthash.xkK2aRt6.dpuf</a:t>
            </a:r>
          </a:p>
          <a:p>
            <a:pPr algn="just"/>
            <a:r>
              <a:rPr lang="en-US" b="1" dirty="0">
                <a:latin typeface="Times New Roman" pitchFamily="18" charset="0"/>
                <a:cs typeface="Times New Roman" pitchFamily="18" charset="0"/>
              </a:rPr>
              <a:t>Bangladesh :</a:t>
            </a:r>
          </a:p>
          <a:p>
            <a:pPr lvl="1" algn="just"/>
            <a:r>
              <a:rPr lang="en-US" b="1" dirty="0">
                <a:latin typeface="Times New Roman" pitchFamily="18" charset="0"/>
                <a:cs typeface="Times New Roman" pitchFamily="18" charset="0"/>
              </a:rPr>
              <a:t> </a:t>
            </a:r>
            <a:r>
              <a:rPr lang="en-US" b="1" dirty="0">
                <a:latin typeface="Times New Roman" pitchFamily="18" charset="0"/>
                <a:cs typeface="Times New Roman" pitchFamily="18" charset="0"/>
                <a:hlinkClick r:id="rId3"/>
              </a:rPr>
              <a:t>Human Rights Portal </a:t>
            </a:r>
            <a:r>
              <a:rPr lang="en-US" dirty="0">
                <a:effectLst/>
                <a:latin typeface="Times New Roman" pitchFamily="18" charset="0"/>
                <a:cs typeface="Times New Roman" pitchFamily="18" charset="0"/>
              </a:rPr>
              <a:t>  </a:t>
            </a:r>
            <a:r>
              <a:rPr lang="en-US" dirty="0">
                <a:latin typeface="Times New Roman" pitchFamily="18" charset="0"/>
                <a:cs typeface="Times New Roman" pitchFamily="18" charset="0"/>
                <a:hlinkClick r:id="rId3"/>
              </a:rPr>
              <a:t>http://www.banglarights.net</a:t>
            </a:r>
            <a:r>
              <a:rPr lang="en-US" dirty="0">
                <a:effectLst/>
                <a:latin typeface="Times New Roman" pitchFamily="18" charset="0"/>
                <a:cs typeface="Times New Roman" pitchFamily="18" charset="0"/>
              </a:rPr>
              <a:t> </a:t>
            </a:r>
          </a:p>
          <a:p>
            <a:pPr lvl="1" algn="just"/>
            <a:r>
              <a:rPr lang="en-US" dirty="0">
                <a:latin typeface="Times New Roman" pitchFamily="18" charset="0"/>
                <a:cs typeface="Times New Roman" pitchFamily="18" charset="0"/>
              </a:rPr>
              <a:t>The portal will actively promote human rights reforms both within Bangladesh and across geographical and political boundaries, and will support women, children, and marginalized communities in resisting social oppression.</a:t>
            </a:r>
            <a:endParaRPr lang="en-US" dirty="0">
              <a:effectLst/>
              <a:latin typeface="Times New Roman" pitchFamily="18" charset="0"/>
              <a:cs typeface="Times New Roman" pitchFamily="18" charset="0"/>
            </a:endParaRPr>
          </a:p>
          <a:p>
            <a:pPr algn="just"/>
            <a:r>
              <a:rPr lang="en-US" b="1" dirty="0">
                <a:latin typeface="Times New Roman" pitchFamily="18" charset="0"/>
                <a:cs typeface="Times New Roman" pitchFamily="18" charset="0"/>
              </a:rPr>
              <a:t>India: </a:t>
            </a:r>
            <a:r>
              <a:rPr lang="en-US" b="1" dirty="0">
                <a:latin typeface="Times New Roman" pitchFamily="18" charset="0"/>
                <a:cs typeface="Times New Roman" pitchFamily="18" charset="0"/>
                <a:hlinkClick r:id="rId4"/>
              </a:rPr>
              <a:t>Central Vigilance Committee</a:t>
            </a:r>
            <a:r>
              <a:rPr lang="en-US" dirty="0">
                <a:latin typeface="Times New Roman" pitchFamily="18" charset="0"/>
                <a:cs typeface="Times New Roman" pitchFamily="18" charset="0"/>
              </a:rPr>
              <a:t>  </a:t>
            </a:r>
            <a:r>
              <a:rPr lang="en-US" dirty="0">
                <a:latin typeface="Times New Roman" pitchFamily="18" charset="0"/>
                <a:cs typeface="Times New Roman" pitchFamily="18" charset="0"/>
                <a:hlinkClick r:id="rId4"/>
              </a:rPr>
              <a:t>http://cvc.nic.in</a:t>
            </a:r>
            <a:r>
              <a:rPr lang="en-US" dirty="0">
                <a:effectLst/>
                <a:latin typeface="Times New Roman" pitchFamily="18" charset="0"/>
                <a:cs typeface="Times New Roman" pitchFamily="18" charset="0"/>
              </a:rPr>
              <a:t> </a:t>
            </a:r>
          </a:p>
          <a:p>
            <a:pPr lvl="1" algn="just"/>
            <a:r>
              <a:rPr lang="en-US" dirty="0">
                <a:latin typeface="Times New Roman" pitchFamily="18" charset="0"/>
                <a:cs typeface="Times New Roman" pitchFamily="18" charset="0"/>
              </a:rPr>
              <a:t>The website provides free-access information to citizens about government officials who have been indicted on judicial charges relating to corruption and have been advised penalty. </a:t>
            </a:r>
            <a:endParaRPr lang="en-US" dirty="0">
              <a:effectLst/>
              <a:latin typeface="Times New Roman" pitchFamily="18" charset="0"/>
              <a:cs typeface="Times New Roman" pitchFamily="18" charset="0"/>
            </a:endParaRPr>
          </a:p>
          <a:p>
            <a:pPr algn="just"/>
            <a:r>
              <a:rPr lang="en-US" b="1" dirty="0">
                <a:latin typeface="Times New Roman" pitchFamily="18" charset="0"/>
                <a:cs typeface="Times New Roman" pitchFamily="18" charset="0"/>
              </a:rPr>
              <a:t>China:</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hlinkClick r:id="rId5"/>
              </a:rPr>
              <a:t>Human Rights in China</a:t>
            </a:r>
            <a:r>
              <a:rPr lang="en-US" dirty="0">
                <a:effectLst/>
                <a:latin typeface="Times New Roman" pitchFamily="18" charset="0"/>
                <a:cs typeface="Times New Roman" pitchFamily="18" charset="0"/>
              </a:rPr>
              <a:t>  </a:t>
            </a:r>
            <a:r>
              <a:rPr lang="en-US" dirty="0">
                <a:latin typeface="Times New Roman" pitchFamily="18" charset="0"/>
                <a:cs typeface="Times New Roman" pitchFamily="18" charset="0"/>
                <a:hlinkClick r:id="rId5"/>
              </a:rPr>
              <a:t>http://iso.hrichina.org/iso/</a:t>
            </a:r>
            <a:r>
              <a:rPr lang="en-US" dirty="0">
                <a:latin typeface="Times New Roman" pitchFamily="18" charset="0"/>
                <a:cs typeface="Times New Roman" pitchFamily="18" charset="0"/>
              </a:rPr>
              <a:t> </a:t>
            </a:r>
            <a:endParaRPr lang="en-US" dirty="0">
              <a:effectLst/>
              <a:latin typeface="Times New Roman" pitchFamily="18" charset="0"/>
              <a:cs typeface="Times New Roman" pitchFamily="18" charset="0"/>
            </a:endParaRPr>
          </a:p>
          <a:p>
            <a:pPr lvl="1" algn="just"/>
            <a:r>
              <a:rPr lang="en-US" dirty="0">
                <a:latin typeface="Times New Roman" pitchFamily="18" charset="0"/>
                <a:cs typeface="Times New Roman" pitchFamily="18" charset="0"/>
              </a:rPr>
              <a:t>Human Rights in China (HRIC) is an international non-governmental organization founded by Chinese scientists and scholars in March 1989.  </a:t>
            </a:r>
            <a:endParaRPr lang="en-US" dirty="0">
              <a:effectLst/>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8921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E-Advocacy Model/Mobilization model</a:t>
            </a:r>
          </a:p>
        </p:txBody>
      </p:sp>
      <p:sp>
        <p:nvSpPr>
          <p:cNvPr id="3" name="Content Placeholder 2"/>
          <p:cNvSpPr>
            <a:spLocks noGrp="1"/>
          </p:cNvSpPr>
          <p:nvPr>
            <p:ph idx="1"/>
          </p:nvPr>
        </p:nvSpPr>
        <p:spPr/>
        <p:txBody>
          <a:bodyPr>
            <a:normAutofit fontScale="77500" lnSpcReduction="20000"/>
          </a:bodyPr>
          <a:lstStyle/>
          <a:p>
            <a:pPr algn="just"/>
            <a:r>
              <a:rPr lang="en-US" dirty="0">
                <a:effectLst/>
                <a:latin typeface="Times New Roman" pitchFamily="18" charset="0"/>
                <a:cs typeface="Times New Roman" pitchFamily="18" charset="0"/>
              </a:rPr>
              <a:t>E-Advocacy / Mobilization and Lobbying Model is one of the most frequently used Digital Governance model and has often come to the aid of the global civil society to impact on global decision-making processes.</a:t>
            </a:r>
          </a:p>
          <a:p>
            <a:pPr algn="just"/>
            <a:endParaRPr lang="en-US" dirty="0">
              <a:effectLst/>
              <a:latin typeface="Times New Roman" pitchFamily="18" charset="0"/>
              <a:cs typeface="Times New Roman" pitchFamily="18" charset="0"/>
            </a:endParaRPr>
          </a:p>
          <a:p>
            <a:pPr algn="just"/>
            <a:r>
              <a:rPr lang="en-US" dirty="0">
                <a:effectLst/>
                <a:latin typeface="Times New Roman" pitchFamily="18" charset="0"/>
                <a:cs typeface="Times New Roman" pitchFamily="18" charset="0"/>
              </a:rPr>
              <a:t>The strength of this model is in its diversity of the virtual community, and the ideas, expertise and resources accumulated through this virtual form of networking. </a:t>
            </a:r>
          </a:p>
          <a:p>
            <a:pPr algn="just"/>
            <a:endParaRPr lang="en-US" dirty="0">
              <a:effectLst/>
              <a:latin typeface="Times New Roman" pitchFamily="18" charset="0"/>
              <a:cs typeface="Times New Roman" pitchFamily="18" charset="0"/>
            </a:endParaRPr>
          </a:p>
          <a:p>
            <a:pPr algn="just"/>
            <a:r>
              <a:rPr lang="en-US" dirty="0">
                <a:effectLst/>
                <a:latin typeface="Times New Roman" pitchFamily="18" charset="0"/>
                <a:cs typeface="Times New Roman" pitchFamily="18" charset="0"/>
              </a:rPr>
              <a:t>The model is able to mobilize and leverage human resources and information beyond geographical, institutional and bureaucratic barriers, and use it for concerted action.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4016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468412"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98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E-Advocacy Model</a:t>
            </a:r>
          </a:p>
        </p:txBody>
      </p:sp>
      <p:sp>
        <p:nvSpPr>
          <p:cNvPr id="3" name="Content Placeholder 2"/>
          <p:cNvSpPr>
            <a:spLocks noGrp="1"/>
          </p:cNvSpPr>
          <p:nvPr>
            <p:ph idx="1"/>
          </p:nvPr>
        </p:nvSpPr>
        <p:spPr/>
        <p:txBody>
          <a:bodyPr>
            <a:normAutofit fontScale="70000" lnSpcReduction="20000"/>
          </a:bodyPr>
          <a:lstStyle/>
          <a:p>
            <a:pPr algn="just"/>
            <a:r>
              <a:rPr lang="en-US" b="1" u="sng" dirty="0">
                <a:effectLst/>
                <a:latin typeface="Times New Roman" pitchFamily="18" charset="0"/>
                <a:cs typeface="Times New Roman" pitchFamily="18" charset="0"/>
              </a:rPr>
              <a:t>Applications</a:t>
            </a:r>
            <a:endParaRPr lang="en-US" dirty="0">
              <a:effectLst/>
              <a:latin typeface="Times New Roman" pitchFamily="18" charset="0"/>
              <a:cs typeface="Times New Roman" pitchFamily="18" charset="0"/>
            </a:endParaRPr>
          </a:p>
          <a:p>
            <a:pPr lvl="1" algn="just"/>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Fostering public debates on issue of larger concerns, namely on the themes of upcoming conferences, treaties etc.</a:t>
            </a:r>
          </a:p>
          <a:p>
            <a:pPr marL="457200" lvl="1" indent="0" algn="just">
              <a:buNone/>
            </a:pPr>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Formation of pressure groups on key issues to force decision-makers to take their concerns into cognizance.</a:t>
            </a:r>
          </a:p>
          <a:p>
            <a:pPr lvl="1" algn="just"/>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Making available opinions of a suppressed groups who are not involved in the decision-making process into wider public domain.   </a:t>
            </a:r>
          </a:p>
          <a:p>
            <a:pPr marL="457200" lvl="1" indent="0" algn="just">
              <a:buNone/>
            </a:pPr>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Catalyzing wider participation in decision-making processes.</a:t>
            </a:r>
          </a:p>
          <a:p>
            <a:pPr marL="457200" lvl="1" indent="0" algn="just">
              <a:buNone/>
            </a:pPr>
            <a:endParaRPr lang="en-US" dirty="0">
              <a:effectLst/>
              <a:latin typeface="Times New Roman" pitchFamily="18" charset="0"/>
              <a:cs typeface="Times New Roman" pitchFamily="18" charset="0"/>
            </a:endParaRPr>
          </a:p>
          <a:p>
            <a:pPr lvl="1" algn="just"/>
            <a:r>
              <a:rPr lang="en-US" dirty="0">
                <a:effectLst/>
                <a:latin typeface="Times New Roman" pitchFamily="18" charset="0"/>
                <a:cs typeface="Times New Roman" pitchFamily="18" charset="0"/>
              </a:rPr>
              <a:t>Building up global expertise on a particular theme in absence of localized information to aid decision-making.</a:t>
            </a:r>
          </a:p>
        </p:txBody>
      </p:sp>
    </p:spTree>
    <p:extLst>
      <p:ext uri="{BB962C8B-B14F-4D97-AF65-F5344CB8AC3E}">
        <p14:creationId xmlns:p14="http://schemas.microsoft.com/office/powerpoint/2010/main" val="320003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BFA8F-EB40-3B57-F9E0-75759B41CC48}"/>
              </a:ext>
            </a:extLst>
          </p:cNvPr>
          <p:cNvSpPr>
            <a:spLocks noGrp="1"/>
          </p:cNvSpPr>
          <p:nvPr>
            <p:ph idx="1"/>
          </p:nvPr>
        </p:nvSpPr>
        <p:spPr>
          <a:xfrm>
            <a:off x="533400" y="1600200"/>
            <a:ext cx="8153400" cy="4525963"/>
          </a:xfrm>
        </p:spPr>
        <p:txBody>
          <a:bodyPr/>
          <a:lstStyle/>
          <a:p>
            <a:pPr marL="0" indent="0">
              <a:buNone/>
            </a:pPr>
            <a:r>
              <a:rPr lang="en-US" dirty="0"/>
              <a:t>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66DB9EB-04B1-0919-A033-650A016FE0EF}"/>
              </a:ext>
            </a:extLst>
          </p:cNvPr>
          <p:cNvPicPr>
            <a:picLocks noChangeAspect="1"/>
          </p:cNvPicPr>
          <p:nvPr/>
        </p:nvPicPr>
        <p:blipFill>
          <a:blip r:embed="rId2"/>
          <a:stretch>
            <a:fillRect/>
          </a:stretch>
        </p:blipFill>
        <p:spPr>
          <a:xfrm>
            <a:off x="464185" y="1625600"/>
            <a:ext cx="7972425" cy="3200400"/>
          </a:xfrm>
          <a:prstGeom prst="rect">
            <a:avLst/>
          </a:prstGeom>
        </p:spPr>
      </p:pic>
    </p:spTree>
    <p:extLst>
      <p:ext uri="{BB962C8B-B14F-4D97-AF65-F5344CB8AC3E}">
        <p14:creationId xmlns:p14="http://schemas.microsoft.com/office/powerpoint/2010/main" val="202836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Project based on This model</a:t>
            </a:r>
          </a:p>
        </p:txBody>
      </p:sp>
      <p:sp>
        <p:nvSpPr>
          <p:cNvPr id="3" name="Content Placeholder 2"/>
          <p:cNvSpPr>
            <a:spLocks noGrp="1"/>
          </p:cNvSpPr>
          <p:nvPr>
            <p:ph idx="1"/>
          </p:nvPr>
        </p:nvSpPr>
        <p:spPr/>
        <p:txBody>
          <a:bodyPr>
            <a:normAutofit fontScale="70000" lnSpcReduction="20000"/>
          </a:bodyPr>
          <a:lstStyle/>
          <a:p>
            <a:pPr algn="just"/>
            <a:r>
              <a:rPr lang="en-US" b="1" dirty="0">
                <a:effectLst/>
                <a:latin typeface="Times New Roman" pitchFamily="18" charset="0"/>
                <a:cs typeface="Times New Roman" pitchFamily="18" charset="0"/>
              </a:rPr>
              <a:t>Global:</a:t>
            </a:r>
          </a:p>
          <a:p>
            <a:pPr lvl="1" algn="just"/>
            <a:r>
              <a:rPr lang="en-US" b="1" dirty="0">
                <a:effectLst/>
                <a:latin typeface="Times New Roman" pitchFamily="18" charset="0"/>
                <a:cs typeface="Times New Roman" pitchFamily="18" charset="0"/>
              </a:rPr>
              <a:t> Greenpeace Cyber-activist Community </a:t>
            </a:r>
            <a:r>
              <a:rPr lang="en-US" dirty="0">
                <a:effectLst/>
                <a:latin typeface="Times New Roman" pitchFamily="18" charset="0"/>
                <a:cs typeface="Times New Roman" pitchFamily="18" charset="0"/>
              </a:rPr>
              <a:t> an effort towards creation of virtual communities to mobilize global support against some of the disputable environmental policies/ actions of the Government. </a:t>
            </a:r>
          </a:p>
          <a:p>
            <a:pPr lvl="1" algn="just"/>
            <a:r>
              <a:rPr lang="en-US" dirty="0">
                <a:effectLst/>
              </a:rPr>
              <a:t> </a:t>
            </a:r>
            <a:r>
              <a:rPr lang="en-US" b="1" dirty="0">
                <a:effectLst/>
                <a:hlinkClick r:id="rId2"/>
              </a:rPr>
              <a:t>http://cybercentre.greenpeace.org/t/s/community_articles</a:t>
            </a:r>
            <a:endParaRPr lang="en-US" dirty="0">
              <a:effectLst/>
            </a:endParaRPr>
          </a:p>
          <a:p>
            <a:pPr marL="0" indent="0" algn="just">
              <a:buNone/>
            </a:pPr>
            <a:endParaRPr lang="en-US" dirty="0">
              <a:effectLst/>
              <a:latin typeface="Times New Roman" pitchFamily="18" charset="0"/>
              <a:cs typeface="Times New Roman" pitchFamily="18" charset="0"/>
            </a:endParaRPr>
          </a:p>
          <a:p>
            <a:pPr algn="just"/>
            <a:r>
              <a:rPr lang="en-US" b="1" dirty="0">
                <a:effectLst/>
                <a:latin typeface="Times New Roman" pitchFamily="18" charset="0"/>
                <a:cs typeface="Times New Roman" pitchFamily="18" charset="0"/>
              </a:rPr>
              <a:t>Global:</a:t>
            </a:r>
          </a:p>
          <a:p>
            <a:pPr lvl="1" algn="just"/>
            <a:r>
              <a:rPr lang="en-US" b="1" dirty="0">
                <a:effectLst/>
                <a:latin typeface="Times New Roman" pitchFamily="18" charset="0"/>
                <a:cs typeface="Times New Roman" pitchFamily="18" charset="0"/>
                <a:hlinkClick r:id="rId3"/>
              </a:rPr>
              <a:t>Drop the Debt Campaign</a:t>
            </a:r>
            <a:r>
              <a:rPr lang="en-US" dirty="0">
                <a:effectLst/>
                <a:latin typeface="Times New Roman" pitchFamily="18" charset="0"/>
                <a:cs typeface="Times New Roman" pitchFamily="18" charset="0"/>
              </a:rPr>
              <a:t> - the campaign spreads awareness of their activities through emails and mobilizes support of concerned individuals.</a:t>
            </a:r>
          </a:p>
          <a:p>
            <a:pPr lvl="1" algn="just"/>
            <a:r>
              <a:rPr lang="en-US" dirty="0">
                <a:effectLst/>
              </a:rPr>
              <a:t> </a:t>
            </a:r>
            <a:r>
              <a:rPr lang="en-US" b="1" dirty="0">
                <a:effectLst/>
                <a:hlinkClick r:id="rId4"/>
              </a:rPr>
              <a:t>http://www.jubileeusa.org/</a:t>
            </a:r>
            <a:endParaRPr lang="en-US" dirty="0">
              <a:effectLst/>
            </a:endParaRPr>
          </a:p>
          <a:p>
            <a:endParaRPr lang="en-US" b="1" dirty="0">
              <a:effectLst/>
              <a:latin typeface="Times New Roman" pitchFamily="18" charset="0"/>
              <a:cs typeface="Times New Roman" pitchFamily="18" charset="0"/>
            </a:endParaRPr>
          </a:p>
          <a:p>
            <a:r>
              <a:rPr lang="en-US" b="1" dirty="0">
                <a:effectLst/>
                <a:latin typeface="Times New Roman" pitchFamily="18" charset="0"/>
                <a:cs typeface="Times New Roman" pitchFamily="18" charset="0"/>
              </a:rPr>
              <a:t>India: PRS Legislative Research</a:t>
            </a:r>
            <a:endParaRPr lang="en-US" b="1" dirty="0">
              <a:latin typeface="Times New Roman" pitchFamily="18" charset="0"/>
              <a:cs typeface="Times New Roman" pitchFamily="18" charset="0"/>
            </a:endParaRPr>
          </a:p>
          <a:p>
            <a:pPr lvl="1"/>
            <a:r>
              <a:rPr lang="en-US" dirty="0">
                <a:effectLst/>
                <a:latin typeface="Times New Roman" pitchFamily="18" charset="0"/>
                <a:cs typeface="Times New Roman" pitchFamily="18" charset="0"/>
              </a:rPr>
              <a:t>Tracks parliamentary bills which have been introduced and are coming up for discussions</a:t>
            </a:r>
          </a:p>
        </p:txBody>
      </p:sp>
    </p:spTree>
    <p:extLst>
      <p:ext uri="{BB962C8B-B14F-4D97-AF65-F5344CB8AC3E}">
        <p14:creationId xmlns:p14="http://schemas.microsoft.com/office/powerpoint/2010/main" val="141495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Interactive Service Model/G2C2G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001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84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Interactive Service Model</a:t>
            </a:r>
          </a:p>
        </p:txBody>
      </p:sp>
      <p:sp>
        <p:nvSpPr>
          <p:cNvPr id="3" name="Content Placeholder 2"/>
          <p:cNvSpPr>
            <a:spLocks noGrp="1"/>
          </p:cNvSpPr>
          <p:nvPr>
            <p:ph idx="1"/>
          </p:nvPr>
        </p:nvSpPr>
        <p:spPr/>
        <p:txBody>
          <a:bodyPr>
            <a:normAutofit fontScale="70000" lnSpcReduction="20000"/>
          </a:bodyPr>
          <a:lstStyle/>
          <a:p>
            <a:pPr algn="just"/>
            <a:r>
              <a:rPr lang="en-US" dirty="0">
                <a:effectLst/>
                <a:latin typeface="Times New Roman" pitchFamily="18" charset="0"/>
                <a:cs typeface="Times New Roman" pitchFamily="18" charset="0"/>
              </a:rPr>
              <a:t>Interactive-Service model is a consolidation of the other digital governance models and opens up possibilities for one-to-one and self-serviced participation of individuals in governance processes.</a:t>
            </a:r>
          </a:p>
          <a:p>
            <a:pPr algn="just"/>
            <a:endParaRPr lang="en-US" dirty="0">
              <a:effectLst/>
              <a:latin typeface="Times New Roman" pitchFamily="18" charset="0"/>
              <a:cs typeface="Times New Roman" pitchFamily="18" charset="0"/>
            </a:endParaRPr>
          </a:p>
          <a:p>
            <a:pPr algn="just"/>
            <a:r>
              <a:rPr lang="en-US" dirty="0">
                <a:effectLst/>
                <a:latin typeface="Times New Roman" pitchFamily="18" charset="0"/>
                <a:cs typeface="Times New Roman" pitchFamily="18" charset="0"/>
              </a:rPr>
              <a:t>Under this model, the various services offered by the Government become directly available to its citizens in an interactive manner.</a:t>
            </a:r>
          </a:p>
          <a:p>
            <a:pPr algn="just"/>
            <a:endParaRPr lang="en-US" dirty="0">
              <a:effectLst/>
              <a:latin typeface="Times New Roman" pitchFamily="18" charset="0"/>
              <a:cs typeface="Times New Roman" pitchFamily="18" charset="0"/>
            </a:endParaRPr>
          </a:p>
          <a:p>
            <a:pPr algn="just"/>
            <a:r>
              <a:rPr lang="en-US" dirty="0">
                <a:effectLst/>
                <a:latin typeface="Times New Roman" pitchFamily="18" charset="0"/>
                <a:cs typeface="Times New Roman" pitchFamily="18" charset="0"/>
              </a:rPr>
              <a:t>It does so by opening up an interactive Government to Consumer to Government (G2C2G) channel in various aspects of governance, such as election of government officials (e-ballots); decision to make on specific issues (</a:t>
            </a:r>
            <a:r>
              <a:rPr lang="en-US" dirty="0" err="1">
                <a:effectLst/>
                <a:latin typeface="Times New Roman" pitchFamily="18" charset="0"/>
                <a:cs typeface="Times New Roman" pitchFamily="18" charset="0"/>
              </a:rPr>
              <a:t>eg</a:t>
            </a:r>
            <a:r>
              <a:rPr lang="en-US" dirty="0">
                <a:effectLst/>
                <a:latin typeface="Times New Roman" pitchFamily="18" charset="0"/>
                <a:cs typeface="Times New Roman" pitchFamily="18" charset="0"/>
              </a:rPr>
              <a:t>: health plans), delivery of individualized government services, gauging public mood and opinions, targeting specific communities for specific governance advice or services, bringing mass awareness.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97983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Interactive Service Model</a:t>
            </a:r>
            <a:endParaRPr lang="en-US" dirty="0"/>
          </a:p>
        </p:txBody>
      </p:sp>
      <p:sp>
        <p:nvSpPr>
          <p:cNvPr id="3" name="Content Placeholder 2"/>
          <p:cNvSpPr>
            <a:spLocks noGrp="1"/>
          </p:cNvSpPr>
          <p:nvPr>
            <p:ph idx="1"/>
          </p:nvPr>
        </p:nvSpPr>
        <p:spPr/>
        <p:txBody>
          <a:bodyPr>
            <a:noAutofit/>
          </a:bodyPr>
          <a:lstStyle/>
          <a:p>
            <a:pPr algn="just"/>
            <a:r>
              <a:rPr lang="en-US" sz="2000" b="1" dirty="0">
                <a:latin typeface="Times New Roman" pitchFamily="18" charset="0"/>
                <a:cs typeface="Times New Roman" pitchFamily="18" charset="0"/>
              </a:rPr>
              <a:t>Applications</a:t>
            </a:r>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To establish an interactive communication channels with key policy-makers and members of planning commissions. </a:t>
            </a:r>
          </a:p>
          <a:p>
            <a:pPr lvl="1" algn="just"/>
            <a:r>
              <a:rPr lang="en-US" sz="2000" dirty="0">
                <a:latin typeface="Times New Roman" pitchFamily="18" charset="0"/>
                <a:cs typeface="Times New Roman" pitchFamily="18" charset="0"/>
              </a:rPr>
              <a:t>To conduct electronic ballots for the election of government officials and other office bearers. </a:t>
            </a:r>
          </a:p>
          <a:p>
            <a:pPr lvl="1" algn="just"/>
            <a:r>
              <a:rPr lang="en-US" sz="2000" dirty="0">
                <a:latin typeface="Times New Roman" pitchFamily="18" charset="0"/>
                <a:cs typeface="Times New Roman" pitchFamily="18" charset="0"/>
              </a:rPr>
              <a:t>To conduct public debates / opinion polls on issues of wider concern before formulation of policies and legislative frameworks.</a:t>
            </a:r>
          </a:p>
          <a:p>
            <a:pPr lvl="1" algn="just"/>
            <a:r>
              <a:rPr lang="en-US" sz="2000" dirty="0">
                <a:latin typeface="Times New Roman" pitchFamily="18" charset="0"/>
                <a:cs typeface="Times New Roman" pitchFamily="18" charset="0"/>
              </a:rPr>
              <a:t>Filling of grievances, feedback and reports by citizens with the concerned governmental body. </a:t>
            </a:r>
          </a:p>
          <a:p>
            <a:pPr lvl="1" algn="just"/>
            <a:r>
              <a:rPr lang="en-US" sz="2000" dirty="0">
                <a:latin typeface="Times New Roman" pitchFamily="18" charset="0"/>
                <a:cs typeface="Times New Roman" pitchFamily="18" charset="0"/>
              </a:rPr>
              <a:t>Establishing decentralized forms of governance. </a:t>
            </a:r>
          </a:p>
          <a:p>
            <a:pPr lvl="1" algn="just"/>
            <a:r>
              <a:rPr lang="en-US" sz="2000" dirty="0">
                <a:latin typeface="Times New Roman" pitchFamily="18" charset="0"/>
                <a:cs typeface="Times New Roman" pitchFamily="18" charset="0"/>
              </a:rPr>
              <a:t>Performing governance functions online such as revenue collection, filing of taxes, governmental procurement, payment transfer etc. </a:t>
            </a:r>
            <a:endParaRPr lang="en-US"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356795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Maturity Model of E- governance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772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92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Maturity Model</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1682"/>
            <a:ext cx="8839200" cy="5180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599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Maturity Level</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14647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542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Five maturity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305800" cy="4876800"/>
          </a:xfrm>
        </p:spPr>
        <p:txBody>
          <a:bodyPr>
            <a:normAutofit fontScale="70000" lnSpcReduction="20000"/>
          </a:bodyPr>
          <a:lstStyle/>
          <a:p>
            <a:pPr>
              <a:buNone/>
            </a:pPr>
            <a:r>
              <a:rPr lang="en-US" dirty="0">
                <a:latin typeface="Times New Roman" pitchFamily="18" charset="0"/>
                <a:cs typeface="Times New Roman" pitchFamily="18" charset="0"/>
              </a:rPr>
              <a:t>The E-Governance maturity model (EMM) is based on the fact that </a:t>
            </a:r>
          </a:p>
          <a:p>
            <a:pPr algn="just"/>
            <a:r>
              <a:rPr lang="en-US" sz="3400" dirty="0">
                <a:latin typeface="Times New Roman" pitchFamily="18" charset="0"/>
                <a:cs typeface="Times New Roman" pitchFamily="18" charset="0"/>
              </a:rPr>
              <a:t>speed ,openness and ubiquity are some of the major capabilities of ICT, which can be leveraged for generating transparency , responsiveness and accountability in the system , </a:t>
            </a:r>
          </a:p>
          <a:p>
            <a:pPr algn="just"/>
            <a:r>
              <a:rPr lang="en-US" sz="3400" dirty="0">
                <a:latin typeface="Times New Roman" pitchFamily="18" charset="0"/>
                <a:cs typeface="Times New Roman" pitchFamily="18" charset="0"/>
              </a:rPr>
              <a:t>empowering the common man by providing faster access to right information at the right time , </a:t>
            </a:r>
          </a:p>
          <a:p>
            <a:pPr algn="just"/>
            <a:r>
              <a:rPr lang="en-US" sz="3400" dirty="0">
                <a:latin typeface="Times New Roman" pitchFamily="18" charset="0"/>
                <a:cs typeface="Times New Roman" pitchFamily="18" charset="0"/>
              </a:rPr>
              <a:t>It is also based on a service oriented approach , where public administration is seen as a services to the internal and external users is emphasized as a key performance indicator of the government department. The internal users of an organization are its employees and the external users are the citizens, businesses, and other government and non –government bodies that the organization needs to satisfy in its e-governance Endeavour. </a:t>
            </a:r>
          </a:p>
        </p:txBody>
      </p:sp>
    </p:spTree>
    <p:extLst>
      <p:ext uri="{BB962C8B-B14F-4D97-AF65-F5344CB8AC3E}">
        <p14:creationId xmlns:p14="http://schemas.microsoft.com/office/powerpoint/2010/main" val="3608518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1: Closed</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a:latin typeface="Times New Roman" pitchFamily="18" charset="0"/>
                <a:cs typeface="Times New Roman" pitchFamily="18" charset="0"/>
              </a:rPr>
              <a:t>This is the stage when an organization does not use ICT as a facilitator for good governance and has no plans to do so in the near future. </a:t>
            </a:r>
          </a:p>
          <a:p>
            <a:r>
              <a:rPr lang="en-US" dirty="0">
                <a:latin typeface="Times New Roman" pitchFamily="18" charset="0"/>
                <a:cs typeface="Times New Roman" pitchFamily="18" charset="0"/>
              </a:rPr>
              <a:t>This situation may arise due to lack of exposure to ICTS and associated benefits that again may depend upon a number of reasons ,remoteness from the main stream in terms of locations is primary and lack of resources and strategic thinking </a:t>
            </a:r>
          </a:p>
          <a:p>
            <a:r>
              <a:rPr lang="en-US" dirty="0">
                <a:latin typeface="Times New Roman" pitchFamily="18" charset="0"/>
                <a:cs typeface="Times New Roman" pitchFamily="18" charset="0"/>
              </a:rPr>
              <a:t>As a result the organization is closed in terms of being connected and sharing of information in context of e-governance.</a:t>
            </a:r>
          </a:p>
          <a:p>
            <a:r>
              <a:rPr lang="en-US" dirty="0">
                <a:latin typeface="Times New Roman" pitchFamily="18" charset="0"/>
                <a:cs typeface="Times New Roman" pitchFamily="18" charset="0"/>
              </a:rPr>
              <a:t>However, even in this condition the organization may be efficiently functioning.</a:t>
            </a:r>
          </a:p>
          <a:p>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Level2: Initial</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This level corresponds to the stage when an organization has initiated the automation of its processes but on a ad-hoc basis.</a:t>
            </a:r>
          </a:p>
          <a:p>
            <a:r>
              <a:rPr lang="en-US" dirty="0">
                <a:latin typeface="Times New Roman" pitchFamily="18" charset="0"/>
                <a:cs typeface="Times New Roman" pitchFamily="18" charset="0"/>
              </a:rPr>
              <a:t>No organized efforts are made to undertake the governance initiatives.</a:t>
            </a:r>
          </a:p>
          <a:p>
            <a:r>
              <a:rPr lang="en-US" dirty="0">
                <a:latin typeface="Times New Roman" pitchFamily="18" charset="0"/>
                <a:cs typeface="Times New Roman" pitchFamily="18" charset="0"/>
              </a:rPr>
              <a:t>May of such efforts are abandoned due to lack of proper direction.</a:t>
            </a: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E-Governance Model</a:t>
            </a:r>
          </a:p>
        </p:txBody>
      </p:sp>
      <p:sp>
        <p:nvSpPr>
          <p:cNvPr id="3" name="Subtitle 2"/>
          <p:cNvSpPr>
            <a:spLocks noGrp="1"/>
          </p:cNvSpPr>
          <p:nvPr>
            <p:ph type="subTitle" idx="1"/>
          </p:nvPr>
        </p:nvSpPr>
        <p:spPr>
          <a:xfrm>
            <a:off x="381000" y="3429000"/>
            <a:ext cx="8458200" cy="2209800"/>
          </a:xfrm>
        </p:spPr>
        <p:txBody>
          <a:bodyPr>
            <a:noAutofit/>
          </a:bodyPr>
          <a:lstStyle/>
          <a:p>
            <a:pPr algn="just"/>
            <a:r>
              <a:rPr lang="en-US" dirty="0">
                <a:solidFill>
                  <a:schemeClr val="tx1"/>
                </a:solidFill>
                <a:latin typeface="Times New Roman" pitchFamily="18" charset="0"/>
                <a:ea typeface="+mj-ea"/>
                <a:cs typeface="Times New Roman" pitchFamily="18" charset="0"/>
              </a:rPr>
              <a:t>Good governance is an indeterminate term used in international development literature to describe how public institutions conduct public affairs and manage public resources</a:t>
            </a:r>
          </a:p>
        </p:txBody>
      </p:sp>
    </p:spTree>
    <p:extLst>
      <p:ext uri="{BB962C8B-B14F-4D97-AF65-F5344CB8AC3E}">
        <p14:creationId xmlns:p14="http://schemas.microsoft.com/office/powerpoint/2010/main" val="220066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3: planned</a:t>
            </a:r>
            <a:endParaRPr lang="en-US"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e-governance initiative at this level is under taken with a systematic approach. </a:t>
            </a:r>
          </a:p>
          <a:p>
            <a:r>
              <a:rPr lang="en-US" dirty="0">
                <a:latin typeface="Times New Roman" pitchFamily="18" charset="0"/>
                <a:cs typeface="Times New Roman" pitchFamily="18" charset="0"/>
              </a:rPr>
              <a:t>The organization has a clearly defined vision, objectives and goals for e- governance. </a:t>
            </a:r>
          </a:p>
          <a:p>
            <a:r>
              <a:rPr lang="en-US" dirty="0">
                <a:latin typeface="Times New Roman" pitchFamily="18" charset="0"/>
                <a:cs typeface="Times New Roman" pitchFamily="18" charset="0"/>
              </a:rPr>
              <a:t>A need assessment study is conducted to prioritize areas of implementation and gauge the extent of e- readiness. </a:t>
            </a:r>
          </a:p>
          <a:p>
            <a:r>
              <a:rPr lang="en-US" dirty="0">
                <a:latin typeface="Times New Roman" pitchFamily="18" charset="0"/>
                <a:cs typeface="Times New Roman" pitchFamily="18" charset="0"/>
              </a:rPr>
              <a:t>Taking input from the need assessment study, extensive planning has been carried out indicating policies, strategies , various activities , stake holder , roles and responsibilities and resources required in terms of time , money and man power to undertake the e- governance exercise.</a:t>
            </a:r>
          </a:p>
          <a:p>
            <a:pPr>
              <a:buNone/>
            </a:pP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Level4:realized</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level corresponds to the stage when the organization actually the complete e-governance plan. </a:t>
            </a:r>
          </a:p>
          <a:p>
            <a:r>
              <a:rPr lang="en-US" dirty="0"/>
              <a:t>Consequently, an integrated system is established where all the internal processes of the organization are computerized and there is a seamless information exchange among all concerned entities. </a:t>
            </a:r>
          </a:p>
          <a:p>
            <a:r>
              <a:rPr lang="en-US" dirty="0"/>
              <a:t>The organization starts delivering services to it’s external as well as internal customers /users in an effective manner.</a:t>
            </a:r>
          </a:p>
          <a:p>
            <a:r>
              <a:rPr lang="en-US" dirty="0"/>
              <a:t>Complete realization of the plan, in a single instance, would entail enormous amount of resources in terms of  time, money and manpower which may necessitate adopting a phased approaches  for </a:t>
            </a:r>
            <a:r>
              <a:rPr lang="en-US" dirty="0" err="1"/>
              <a:t>operationalizing</a:t>
            </a:r>
            <a:r>
              <a:rPr lang="en-US" dirty="0"/>
              <a:t> the e-governance services.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Level4:realized (Contd..)</a:t>
            </a:r>
            <a:endParaRPr lang="en-US" dirty="0"/>
          </a:p>
        </p:txBody>
      </p:sp>
      <p:sp>
        <p:nvSpPr>
          <p:cNvPr id="3" name="Content Placeholder 2"/>
          <p:cNvSpPr>
            <a:spLocks noGrp="1"/>
          </p:cNvSpPr>
          <p:nvPr>
            <p:ph idx="1"/>
          </p:nvPr>
        </p:nvSpPr>
        <p:spPr>
          <a:xfrm>
            <a:off x="228600" y="1295400"/>
            <a:ext cx="8686800" cy="5562600"/>
          </a:xfrm>
        </p:spPr>
        <p:txBody>
          <a:bodyPr>
            <a:noAutofit/>
          </a:bodyPr>
          <a:lstStyle/>
          <a:p>
            <a:pPr lvl="0">
              <a:buNone/>
            </a:pPr>
            <a:r>
              <a:rPr lang="en-US" sz="2400" dirty="0">
                <a:latin typeface="Times New Roman" pitchFamily="18" charset="0"/>
                <a:cs typeface="Times New Roman" pitchFamily="18" charset="0"/>
              </a:rPr>
              <a:t>1. </a:t>
            </a:r>
            <a:r>
              <a:rPr lang="en-US" sz="2400" dirty="0" err="1">
                <a:latin typeface="Times New Roman" pitchFamily="18" charset="0"/>
                <a:cs typeface="Times New Roman" pitchFamily="18" charset="0"/>
              </a:rPr>
              <a:t>Retraspected</a:t>
            </a:r>
            <a:r>
              <a:rPr lang="en-US" sz="2400" dirty="0">
                <a:latin typeface="Times New Roman" pitchFamily="18" charset="0"/>
                <a:cs typeface="Times New Roman" pitchFamily="18" charset="0"/>
              </a:rPr>
              <a:t>: At this level, the organization has retrospectively studied its business processes in view of its vision, over all e-governance objectives, the service oriented approach and changes, if required, in the processes are initiated as a constant evolutionary process.</a:t>
            </a:r>
          </a:p>
          <a:p>
            <a:pPr lvl="0">
              <a:buNone/>
            </a:pPr>
            <a:r>
              <a:rPr lang="en-US" sz="2400" dirty="0">
                <a:latin typeface="Times New Roman" pitchFamily="18" charset="0"/>
                <a:cs typeface="Times New Roman" pitchFamily="18" charset="0"/>
              </a:rPr>
              <a:t>2. E-ready: In this stage, e-readiness essentials which are the buildings blocks for e- governance are ensured by the organization.</a:t>
            </a:r>
          </a:p>
          <a:p>
            <a:pPr lvl="0">
              <a:buNone/>
            </a:pPr>
            <a:r>
              <a:rPr lang="en-US" sz="2400" dirty="0">
                <a:latin typeface="Times New Roman" pitchFamily="18" charset="0"/>
                <a:cs typeface="Times New Roman" pitchFamily="18" charset="0"/>
              </a:rPr>
              <a:t>3. Partially open: At this stage some of the e-governance services are </a:t>
            </a:r>
            <a:r>
              <a:rPr lang="en-US" sz="2400" dirty="0" err="1">
                <a:latin typeface="Times New Roman" pitchFamily="18" charset="0"/>
                <a:cs typeface="Times New Roman" pitchFamily="18" charset="0"/>
              </a:rPr>
              <a:t>operationalized</a:t>
            </a:r>
            <a:r>
              <a:rPr lang="en-US" sz="2400" dirty="0">
                <a:latin typeface="Times New Roman" pitchFamily="18" charset="0"/>
                <a:cs typeface="Times New Roman" pitchFamily="18" charset="0"/>
              </a:rPr>
              <a:t> resulting in a partial information exchange among the entities both within and outside the organizations.</a:t>
            </a:r>
          </a:p>
          <a:p>
            <a:pPr lvl="0">
              <a:buNone/>
            </a:pPr>
            <a:r>
              <a:rPr lang="en-US" sz="2400" dirty="0">
                <a:latin typeface="Times New Roman" pitchFamily="18" charset="0"/>
                <a:cs typeface="Times New Roman" pitchFamily="18" charset="0"/>
              </a:rPr>
              <a:t>4. Open: This sub level of realized state implies complete deployment of e-governance services that ensures an integrated system that is open to information exchange.</a:t>
            </a:r>
          </a:p>
          <a:p>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Level5:Institutionalized</a:t>
            </a:r>
            <a:endParaRPr lang="en-US" sz="4000" dirty="0"/>
          </a:p>
        </p:txBody>
      </p:sp>
      <p:pic>
        <p:nvPicPr>
          <p:cNvPr id="4" name="Content Placeholder 3" descr="Capture.JPG"/>
          <p:cNvPicPr>
            <a:picLocks noGrp="1" noChangeAspect="1"/>
          </p:cNvPicPr>
          <p:nvPr>
            <p:ph idx="1"/>
          </p:nvPr>
        </p:nvPicPr>
        <p:blipFill>
          <a:blip r:embed="rId2"/>
          <a:stretch>
            <a:fillRect/>
          </a:stretch>
        </p:blipFill>
        <p:spPr>
          <a:xfrm>
            <a:off x="1219200" y="4114800"/>
            <a:ext cx="6543675" cy="2333625"/>
          </a:xfrm>
        </p:spPr>
      </p:pic>
      <p:sp>
        <p:nvSpPr>
          <p:cNvPr id="6" name="TextBox 5"/>
          <p:cNvSpPr txBox="1"/>
          <p:nvPr/>
        </p:nvSpPr>
        <p:spPr>
          <a:xfrm>
            <a:off x="762000" y="1371600"/>
            <a:ext cx="8153400" cy="3046988"/>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 At this level, the organization sustain the realized state over a period of time so that e-governance becomes part of its work culture. The e-governance services are effectively utilized and accepted by the users. Several iteration between planned and realized state lead to institutionalized, when e-governance becomes a way of life.</a:t>
            </a:r>
          </a:p>
          <a:p>
            <a:pPr algn="just"/>
            <a:br>
              <a:rPr lang="en-US" sz="2400" dirty="0"/>
            </a:b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Level5:Institutionalized (contd..)</a:t>
            </a:r>
            <a:endParaRPr lang="en-US" dirty="0"/>
          </a:p>
        </p:txBody>
      </p:sp>
      <p:sp>
        <p:nvSpPr>
          <p:cNvPr id="3" name="Content Placeholder 2"/>
          <p:cNvSpPr>
            <a:spLocks noGrp="1"/>
          </p:cNvSpPr>
          <p:nvPr>
            <p:ph idx="1"/>
          </p:nvPr>
        </p:nvSpPr>
        <p:spPr/>
        <p:txBody>
          <a:bodyPr>
            <a:normAutofit fontScale="70000" lnSpcReduction="20000"/>
          </a:bodyPr>
          <a:lstStyle/>
          <a:p>
            <a:pPr lvl="0"/>
            <a:r>
              <a:rPr lang="en-US" sz="4600" dirty="0"/>
              <a:t>E-readiness essentials:</a:t>
            </a:r>
          </a:p>
          <a:p>
            <a:pPr lvl="0"/>
            <a:r>
              <a:rPr lang="en-US" dirty="0"/>
              <a:t>Presence of strategic thinking, leadership and commitment among top level decision makers.</a:t>
            </a:r>
          </a:p>
          <a:p>
            <a:pPr lvl="0"/>
            <a:r>
              <a:rPr lang="en-US" dirty="0"/>
              <a:t>Institutional infrastructure: These should be institutions responsible for creating e-governance awareness among stakeholders and users and coordinate the e-governance exercise.</a:t>
            </a:r>
          </a:p>
          <a:p>
            <a:pPr lvl="0"/>
            <a:r>
              <a:rPr lang="en-US" dirty="0"/>
              <a:t>ICT infrastructure: A sound computing and communication infrastructure is an essential requirement for effective </a:t>
            </a:r>
            <a:r>
              <a:rPr lang="en-US" dirty="0" err="1"/>
              <a:t>operationalized</a:t>
            </a:r>
            <a:r>
              <a:rPr lang="en-US" dirty="0"/>
              <a:t> of e-governance services.</a:t>
            </a:r>
          </a:p>
          <a:p>
            <a:pPr lvl="0"/>
            <a:r>
              <a:rPr lang="en-US" dirty="0"/>
              <a:t>Human capabilities: It is important to build human capabilities in terms of necessary knowledge and skills to indicate, implement and sustain e-governance initiatives .It is equally important to generate right attitude that is receptive to ICT based administration and ICT based delivery of services.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Characteristics of maturity levels</a:t>
            </a:r>
            <a:endParaRPr lang="en-US" dirty="0"/>
          </a:p>
        </p:txBody>
      </p:sp>
      <p:sp>
        <p:nvSpPr>
          <p:cNvPr id="3" name="Content Placeholder 2"/>
          <p:cNvSpPr>
            <a:spLocks noGrp="1"/>
          </p:cNvSpPr>
          <p:nvPr>
            <p:ph idx="1"/>
          </p:nvPr>
        </p:nvSpPr>
        <p:spPr/>
        <p:txBody>
          <a:bodyPr/>
          <a:lstStyle/>
          <a:p>
            <a:r>
              <a:rPr lang="en-US" dirty="0"/>
              <a:t>Level1: Closed</a:t>
            </a:r>
          </a:p>
          <a:p>
            <a:pPr lvl="1"/>
            <a:r>
              <a:rPr lang="en-US" dirty="0"/>
              <a:t>organizations are closed to e- governance. </a:t>
            </a:r>
          </a:p>
          <a:p>
            <a:pPr lvl="1"/>
            <a:r>
              <a:rPr lang="en-US" dirty="0"/>
              <a:t>No plans or version is available.</a:t>
            </a:r>
          </a:p>
          <a:p>
            <a:pPr lvl="1"/>
            <a:r>
              <a:rPr lang="en-US" dirty="0"/>
              <a:t>continue with fully manual and conventional operations.</a:t>
            </a:r>
          </a:p>
        </p:txBody>
      </p:sp>
    </p:spTree>
    <p:extLst>
      <p:ext uri="{BB962C8B-B14F-4D97-AF65-F5344CB8AC3E}">
        <p14:creationId xmlns:p14="http://schemas.microsoft.com/office/powerpoint/2010/main" val="934895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lstStyle/>
          <a:p>
            <a:r>
              <a:rPr lang="en-US" b="1" dirty="0"/>
              <a:t>Level2:Initial:</a:t>
            </a:r>
            <a:endParaRPr lang="en-US" dirty="0"/>
          </a:p>
          <a:p>
            <a:pPr lvl="1"/>
            <a:r>
              <a:rPr lang="en-US" dirty="0"/>
              <a:t>Organizations lack strategic thinking and direction for e-governance at top level.</a:t>
            </a:r>
          </a:p>
          <a:p>
            <a:pPr lvl="1"/>
            <a:r>
              <a:rPr lang="en-US" dirty="0"/>
              <a:t>There are unorganized and isolated effects of automation in some areas.</a:t>
            </a:r>
          </a:p>
          <a:p>
            <a:pPr lvl="1"/>
            <a:r>
              <a:rPr lang="en-US" dirty="0"/>
              <a:t>Automation efforts are a result of individual’s initiatives.</a:t>
            </a:r>
          </a:p>
        </p:txBody>
      </p:sp>
    </p:spTree>
    <p:extLst>
      <p:ext uri="{BB962C8B-B14F-4D97-AF65-F5344CB8AC3E}">
        <p14:creationId xmlns:p14="http://schemas.microsoft.com/office/powerpoint/2010/main" val="3920632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Level3: planned:</a:t>
            </a:r>
            <a:endParaRPr lang="en-US" dirty="0"/>
          </a:p>
          <a:p>
            <a:pPr lvl="0"/>
            <a:r>
              <a:rPr lang="en-US" dirty="0"/>
              <a:t>E-governance is a part of organization’s agenda.</a:t>
            </a:r>
          </a:p>
          <a:p>
            <a:pPr lvl="0"/>
            <a:r>
              <a:rPr lang="en-US" dirty="0"/>
              <a:t>Strategic thinking and leadership guide the e-governance initiatives.</a:t>
            </a:r>
          </a:p>
          <a:p>
            <a:pPr lvl="0"/>
            <a:r>
              <a:rPr lang="en-US" dirty="0"/>
              <a:t>Clear understanding of e- governance needs as projected by the external and internal customers.</a:t>
            </a:r>
          </a:p>
          <a:p>
            <a:pPr lvl="0"/>
            <a:r>
              <a:rPr lang="en-US" dirty="0"/>
              <a:t>Extensive plan is prepared for implementing e-governance, addressing all key focus areas and other related issues.</a:t>
            </a:r>
          </a:p>
          <a:p>
            <a:pPr marL="0" indent="0">
              <a:buNone/>
            </a:pPr>
            <a:endParaRPr lang="en-US" dirty="0"/>
          </a:p>
        </p:txBody>
      </p:sp>
    </p:spTree>
    <p:extLst>
      <p:ext uri="{BB962C8B-B14F-4D97-AF65-F5344CB8AC3E}">
        <p14:creationId xmlns:p14="http://schemas.microsoft.com/office/powerpoint/2010/main" val="1769127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Level 4:Realized</a:t>
            </a:r>
            <a:endParaRPr lang="en-US" dirty="0"/>
          </a:p>
          <a:p>
            <a:pPr lvl="0"/>
            <a:r>
              <a:rPr lang="en-US" b="1" dirty="0" err="1"/>
              <a:t>Retrospected</a:t>
            </a:r>
            <a:r>
              <a:rPr lang="en-US" b="1" dirty="0"/>
              <a:t>:</a:t>
            </a:r>
            <a:endParaRPr lang="en-US" dirty="0"/>
          </a:p>
          <a:p>
            <a:pPr lvl="1"/>
            <a:r>
              <a:rPr lang="en-US" dirty="0"/>
              <a:t>Businesses processed are attuned with the vision and overall e-governance objectives. There is aware about e-governance among all concerned, the stakeholders as well as the customers.</a:t>
            </a:r>
          </a:p>
          <a:p>
            <a:pPr lvl="0"/>
            <a:r>
              <a:rPr lang="en-US" b="1" dirty="0"/>
              <a:t>E-ready:</a:t>
            </a:r>
            <a:endParaRPr lang="en-US" dirty="0"/>
          </a:p>
          <a:p>
            <a:pPr lvl="1"/>
            <a:r>
              <a:rPr lang="en-US" dirty="0"/>
              <a:t>The organization has a sound infrastructure (technology, institutional, legal and human) in place, for implementing e-governance.</a:t>
            </a:r>
          </a:p>
          <a:p>
            <a:pPr lvl="1"/>
            <a:r>
              <a:rPr lang="en-US" dirty="0"/>
              <a:t>The customers are oriented and motivated to use e-governance services.</a:t>
            </a:r>
          </a:p>
        </p:txBody>
      </p:sp>
    </p:spTree>
    <p:extLst>
      <p:ext uri="{BB962C8B-B14F-4D97-AF65-F5344CB8AC3E}">
        <p14:creationId xmlns:p14="http://schemas.microsoft.com/office/powerpoint/2010/main" val="3934670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a:t>Level4: Realized</a:t>
            </a:r>
          </a:p>
          <a:p>
            <a:pPr lvl="0"/>
            <a:r>
              <a:rPr lang="en-US" b="1" dirty="0"/>
              <a:t>Partially open:</a:t>
            </a:r>
            <a:endParaRPr lang="en-US" dirty="0"/>
          </a:p>
          <a:p>
            <a:pPr lvl="1"/>
            <a:r>
              <a:rPr lang="en-US" dirty="0"/>
              <a:t>Some of the e- governance services are deployed, leading to partial information exchange among the entities.</a:t>
            </a:r>
          </a:p>
          <a:p>
            <a:pPr lvl="1"/>
            <a:r>
              <a:rPr lang="en-US" dirty="0"/>
              <a:t>Partially open organizations sometimes focus only on their internal or backend processes, allowing an information exchange confines within the organization. In such cases,G2E interface is visible, whereas G2C,G2G and G2B interfaces are not established.</a:t>
            </a:r>
          </a:p>
          <a:p>
            <a:pPr lvl="1"/>
            <a:r>
              <a:rPr lang="en-US" dirty="0"/>
              <a:t>Another case of partial deployment of e-governance services results in a conspicuous </a:t>
            </a:r>
            <a:r>
              <a:rPr lang="en-US" dirty="0" err="1"/>
              <a:t>G2C</a:t>
            </a:r>
            <a:r>
              <a:rPr lang="en-US" dirty="0"/>
              <a:t> interface with no emphasis on building G2E, G2B interfaces.</a:t>
            </a:r>
          </a:p>
        </p:txBody>
      </p:sp>
    </p:spTree>
    <p:extLst>
      <p:ext uri="{BB962C8B-B14F-4D97-AF65-F5344CB8AC3E}">
        <p14:creationId xmlns:p14="http://schemas.microsoft.com/office/powerpoint/2010/main" val="180157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Model of E-governance</a:t>
            </a:r>
          </a:p>
        </p:txBody>
      </p:sp>
      <p:sp>
        <p:nvSpPr>
          <p:cNvPr id="3" name="Content Placeholder 2"/>
          <p:cNvSpPr>
            <a:spLocks noGrp="1"/>
          </p:cNvSpPr>
          <p:nvPr>
            <p:ph idx="1"/>
          </p:nvPr>
        </p:nvSpPr>
        <p:spPr/>
        <p:txBody>
          <a:bodyPr>
            <a:normAutofit lnSpcReduction="10000"/>
          </a:bodyPr>
          <a:lstStyle/>
          <a:p>
            <a:pPr algn="just"/>
            <a:r>
              <a:rPr lang="en-US" dirty="0">
                <a:effectLst/>
                <a:latin typeface="Times New Roman" pitchFamily="18" charset="0"/>
                <a:cs typeface="Times New Roman" pitchFamily="18" charset="0"/>
              </a:rPr>
              <a:t>Digital Governance models keep on expanding and evolving as new applications of ICTs come to light and to deal with new issues in the area of governance.</a:t>
            </a:r>
          </a:p>
          <a:p>
            <a:pPr algn="just"/>
            <a:r>
              <a:rPr lang="en-US" dirty="0">
                <a:effectLst/>
                <a:latin typeface="Times New Roman" pitchFamily="18" charset="0"/>
                <a:cs typeface="Times New Roman" pitchFamily="18" charset="0"/>
              </a:rPr>
              <a:t>There are no rigid or finite models of Digital Governance. In fact developing countries are experimenting on their own to find which models will works for them and will best serve their needs.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01397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Level4: Realized</a:t>
            </a:r>
          </a:p>
          <a:p>
            <a:pPr marL="0" lvl="0" indent="0">
              <a:buNone/>
            </a:pPr>
            <a:r>
              <a:rPr lang="en-US" b="1" dirty="0"/>
              <a:t>Open :</a:t>
            </a:r>
            <a:endParaRPr lang="en-US" dirty="0"/>
          </a:p>
          <a:p>
            <a:pPr marL="0" indent="0"/>
            <a:r>
              <a:rPr lang="en-US" dirty="0"/>
              <a:t>The organization has an integrated system reflective of smooth exchange within and outside the organization i.e. G2E, G2C, G2G, G2B interface are well established over a sound foundation of e- governance building blocks. </a:t>
            </a:r>
          </a:p>
          <a:p>
            <a:pPr marL="0" indent="0"/>
            <a:r>
              <a:rPr lang="en-US" dirty="0"/>
              <a:t>Organization focuses on satisfying the uses of e-governance services. </a:t>
            </a:r>
          </a:p>
          <a:p>
            <a:pPr marL="0" indent="0"/>
            <a:r>
              <a:rPr lang="en-US" dirty="0"/>
              <a:t>The internal and external customers of the organization start utilizing the e-governance services and become depend on them.</a:t>
            </a:r>
          </a:p>
          <a:p>
            <a:endParaRPr lang="en-US" dirty="0"/>
          </a:p>
        </p:txBody>
      </p:sp>
    </p:spTree>
    <p:extLst>
      <p:ext uri="{BB962C8B-B14F-4D97-AF65-F5344CB8AC3E}">
        <p14:creationId xmlns:p14="http://schemas.microsoft.com/office/powerpoint/2010/main" val="411850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maturity levels (Contd..)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Level5:institutionalized:</a:t>
            </a:r>
            <a:endParaRPr lang="en-US" dirty="0"/>
          </a:p>
          <a:p>
            <a:pPr lvl="1"/>
            <a:r>
              <a:rPr lang="en-US" dirty="0"/>
              <a:t>The e-governance system of the organization is driven by a well-established knowledge management system that generates an ability in the organization to evolve with time  in view of new requirement. </a:t>
            </a:r>
          </a:p>
          <a:p>
            <a:pPr lvl="1"/>
            <a:r>
              <a:rPr lang="en-US" dirty="0"/>
              <a:t>E-governance becomes an effortless exercise for the organization and it becomes a way of life for stakeholder and customer. The organization at this level is completely paperless.</a:t>
            </a:r>
          </a:p>
          <a:p>
            <a:pPr lvl="1"/>
            <a:r>
              <a:rPr lang="en-US" dirty="0"/>
              <a:t>Key focus areas: Key focus areas (KFA) indicate the areas that need to be focused by an organization and are a set of related activities when performed collectively, help achieving a particular level of maturity.</a:t>
            </a:r>
          </a:p>
          <a:p>
            <a:endParaRPr lang="en-US" dirty="0"/>
          </a:p>
        </p:txBody>
      </p:sp>
    </p:spTree>
    <p:extLst>
      <p:ext uri="{BB962C8B-B14F-4D97-AF65-F5344CB8AC3E}">
        <p14:creationId xmlns:p14="http://schemas.microsoft.com/office/powerpoint/2010/main" val="4243118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A200D-F8AA-87DA-77D4-036CFC19B111}"/>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Thank You!!!!</a:t>
            </a:r>
          </a:p>
        </p:txBody>
      </p:sp>
    </p:spTree>
    <p:extLst>
      <p:ext uri="{BB962C8B-B14F-4D97-AF65-F5344CB8AC3E}">
        <p14:creationId xmlns:p14="http://schemas.microsoft.com/office/powerpoint/2010/main" val="258602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Model of E-governance</a:t>
            </a:r>
          </a:p>
        </p:txBody>
      </p:sp>
      <p:sp>
        <p:nvSpPr>
          <p:cNvPr id="3" name="Content Placeholder 2"/>
          <p:cNvSpPr>
            <a:spLocks noGrp="1"/>
          </p:cNvSpPr>
          <p:nvPr>
            <p:ph idx="1"/>
          </p:nvPr>
        </p:nvSpPr>
        <p:spPr/>
        <p:txBody>
          <a:bodyPr>
            <a:normAutofit fontScale="92500" lnSpcReduction="10000"/>
          </a:bodyPr>
          <a:lstStyle/>
          <a:p>
            <a:pPr algn="just"/>
            <a:r>
              <a:rPr lang="en-US" dirty="0">
                <a:effectLst/>
                <a:latin typeface="Times New Roman" pitchFamily="18" charset="0"/>
                <a:cs typeface="Times New Roman" pitchFamily="18" charset="0"/>
              </a:rPr>
              <a:t>Based on primary experimentation and secondary research, a few generic models which have emerged and are being practiced have been identified.</a:t>
            </a:r>
          </a:p>
          <a:p>
            <a:pPr marL="0" indent="0" algn="just">
              <a:buNone/>
            </a:pPr>
            <a:endParaRPr lang="en-US" dirty="0">
              <a:effectLst/>
              <a:latin typeface="Times New Roman" pitchFamily="18" charset="0"/>
              <a:cs typeface="Times New Roman" pitchFamily="18" charset="0"/>
            </a:endParaRPr>
          </a:p>
          <a:p>
            <a:pPr lvl="1" algn="just"/>
            <a:r>
              <a:rPr lang="en-US" dirty="0">
                <a:effectLst/>
              </a:rPr>
              <a:t>Broadcasting / Wider-Dissemination Model </a:t>
            </a:r>
          </a:p>
          <a:p>
            <a:pPr lvl="1" algn="just"/>
            <a:r>
              <a:rPr lang="en-US" dirty="0">
                <a:effectLst/>
              </a:rPr>
              <a:t>Critical Flow Model </a:t>
            </a:r>
          </a:p>
          <a:p>
            <a:pPr lvl="1" algn="just"/>
            <a:r>
              <a:rPr lang="en-US" dirty="0">
                <a:effectLst/>
              </a:rPr>
              <a:t>Comparative Analysis Model  </a:t>
            </a:r>
          </a:p>
          <a:p>
            <a:pPr lvl="1" algn="just"/>
            <a:r>
              <a:rPr lang="en-US" dirty="0">
                <a:effectLst/>
              </a:rPr>
              <a:t>E-Advocacy/ Lobbying and Pressure Group Model</a:t>
            </a:r>
          </a:p>
          <a:p>
            <a:pPr lvl="1" algn="just"/>
            <a:r>
              <a:rPr lang="en-US" dirty="0">
                <a:effectLst/>
              </a:rPr>
              <a:t>Interactive- Service Model </a:t>
            </a:r>
          </a:p>
          <a:p>
            <a:pPr marL="457200" lvl="1" indent="0" algn="just">
              <a:buNone/>
            </a:pPr>
            <a:endParaRPr lang="en-US" dirty="0">
              <a:effectLst/>
            </a:endParaRPr>
          </a:p>
        </p:txBody>
      </p:sp>
    </p:spTree>
    <p:extLst>
      <p:ext uri="{BB962C8B-B14F-4D97-AF65-F5344CB8AC3E}">
        <p14:creationId xmlns:p14="http://schemas.microsoft.com/office/powerpoint/2010/main" val="50380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600" dirty="0">
                <a:effectLst/>
                <a:latin typeface="Times New Roman" pitchFamily="18" charset="0"/>
                <a:cs typeface="Times New Roman" pitchFamily="18" charset="0"/>
              </a:rPr>
              <a:t>Broadcasting / Wider-Dissemination Model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dirty="0">
                <a:effectLst/>
                <a:latin typeface="Times New Roman" pitchFamily="18" charset="0"/>
                <a:cs typeface="Times New Roman" pitchFamily="18" charset="0"/>
              </a:rPr>
              <a:t>Broadcasting model is based on mass dissemination of governance-related information which is already available in the public domain into the wider public domain using ICTs.</a:t>
            </a:r>
          </a:p>
          <a:p>
            <a:pPr algn="just"/>
            <a:r>
              <a:rPr lang="en-US" dirty="0">
                <a:effectLst/>
                <a:latin typeface="Times New Roman" pitchFamily="18" charset="0"/>
                <a:cs typeface="Times New Roman" pitchFamily="18" charset="0"/>
              </a:rPr>
              <a:t>It allows citizens to form an opinion of the government and its administration based on services delivered to them - whether the government services were available to them, and the quality of service received.</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4461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3962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0" y="76200"/>
            <a:ext cx="5257800" cy="6801862"/>
          </a:xfrm>
          <a:prstGeom prst="rect">
            <a:avLst/>
          </a:prstGeom>
          <a:noFill/>
        </p:spPr>
        <p:txBody>
          <a:bodyPr wrap="square" rtlCol="0">
            <a:spAutoFit/>
          </a:bodyPr>
          <a:lstStyle/>
          <a:p>
            <a:pPr algn="just"/>
            <a:r>
              <a:rPr lang="en-US" sz="2000" b="1" dirty="0"/>
              <a:t>Applications</a:t>
            </a:r>
            <a:r>
              <a:rPr lang="en-US" sz="2000" dirty="0">
                <a:effectLst/>
              </a:rPr>
              <a:t> </a:t>
            </a:r>
          </a:p>
          <a:p>
            <a:pPr marL="342900" lvl="0" indent="-342900" algn="just">
              <a:buFont typeface="Arial" pitchFamily="34" charset="0"/>
              <a:buChar char="•"/>
            </a:pPr>
            <a:r>
              <a:rPr lang="en-US" sz="2200" dirty="0">
                <a:latin typeface="Times New Roman" pitchFamily="18" charset="0"/>
                <a:cs typeface="Times New Roman" pitchFamily="18" charset="0"/>
              </a:rPr>
              <a:t>Putting governmental laws and legislations online</a:t>
            </a:r>
          </a:p>
          <a:p>
            <a:pPr lvl="0" algn="just"/>
            <a:endParaRPr lang="en-US" sz="2200" dirty="0">
              <a:effectLst/>
              <a:latin typeface="Times New Roman" pitchFamily="18" charset="0"/>
              <a:cs typeface="Times New Roman" pitchFamily="18" charset="0"/>
            </a:endParaRPr>
          </a:p>
          <a:p>
            <a:pPr marL="342900" lvl="0" indent="-342900" algn="just">
              <a:buFont typeface="Arial" pitchFamily="34" charset="0"/>
              <a:buChar char="•"/>
            </a:pPr>
            <a:r>
              <a:rPr lang="en-US" sz="2200" dirty="0">
                <a:latin typeface="Times New Roman" pitchFamily="18" charset="0"/>
                <a:cs typeface="Times New Roman" pitchFamily="18" charset="0"/>
              </a:rPr>
              <a:t>Making available the names, contact addresses, emails, mobile numbers of local/ regional/ national government officials online.</a:t>
            </a:r>
            <a:r>
              <a:rPr lang="en-US" sz="2200" dirty="0">
                <a:effectLst/>
                <a:latin typeface="Times New Roman" pitchFamily="18" charset="0"/>
                <a:cs typeface="Times New Roman" pitchFamily="18" charset="0"/>
              </a:rPr>
              <a:t> </a:t>
            </a:r>
          </a:p>
          <a:p>
            <a:pPr lvl="0" algn="just"/>
            <a:endParaRPr lang="en-US" sz="2200" dirty="0">
              <a:effectLst/>
              <a:latin typeface="Times New Roman" pitchFamily="18" charset="0"/>
              <a:cs typeface="Times New Roman" pitchFamily="18" charset="0"/>
            </a:endParaRPr>
          </a:p>
          <a:p>
            <a:pPr marL="342900" lvl="0" indent="-342900" algn="just">
              <a:buFont typeface="Arial" pitchFamily="34" charset="0"/>
              <a:buChar char="•"/>
            </a:pPr>
            <a:r>
              <a:rPr lang="en-US" sz="2200" dirty="0">
                <a:latin typeface="Times New Roman" pitchFamily="18" charset="0"/>
                <a:cs typeface="Times New Roman" pitchFamily="18" charset="0"/>
              </a:rPr>
              <a:t>Make available public interested information such as governmental plans, budgets, expenditures, and performance reports online.</a:t>
            </a:r>
            <a:r>
              <a:rPr lang="en-US" sz="2200" dirty="0">
                <a:effectLst/>
                <a:latin typeface="Times New Roman" pitchFamily="18" charset="0"/>
                <a:cs typeface="Times New Roman" pitchFamily="18" charset="0"/>
              </a:rPr>
              <a:t> </a:t>
            </a:r>
          </a:p>
          <a:p>
            <a:pPr lvl="0" algn="just"/>
            <a:endParaRPr lang="en-US" sz="2200" dirty="0">
              <a:effectLst/>
              <a:latin typeface="Times New Roman" pitchFamily="18" charset="0"/>
              <a:cs typeface="Times New Roman" pitchFamily="18" charset="0"/>
            </a:endParaRPr>
          </a:p>
          <a:p>
            <a:pPr marL="342900" lvl="0" indent="-342900" algn="just">
              <a:buFont typeface="Arial" pitchFamily="34" charset="0"/>
              <a:buChar char="•"/>
            </a:pPr>
            <a:r>
              <a:rPr lang="en-US" sz="2200" dirty="0">
                <a:latin typeface="Times New Roman" pitchFamily="18" charset="0"/>
                <a:cs typeface="Times New Roman" pitchFamily="18" charset="0"/>
              </a:rPr>
              <a:t>Putting key judicial decisions which are of value to general citizens and create a precedence for future actions online. viz. key environmental decisions, state vs. citizen decisions etc.</a:t>
            </a:r>
            <a:r>
              <a:rPr lang="en-US" sz="2200" dirty="0">
                <a:effectLst/>
                <a:latin typeface="Times New Roman" pitchFamily="18" charset="0"/>
                <a:cs typeface="Times New Roman" pitchFamily="18" charset="0"/>
              </a:rPr>
              <a:t>  </a:t>
            </a:r>
          </a:p>
          <a:p>
            <a:pPr algn="just"/>
            <a:endParaRPr lang="en-US" sz="2000" dirty="0"/>
          </a:p>
        </p:txBody>
      </p:sp>
    </p:spTree>
    <p:extLst>
      <p:ext uri="{BB962C8B-B14F-4D97-AF65-F5344CB8AC3E}">
        <p14:creationId xmlns:p14="http://schemas.microsoft.com/office/powerpoint/2010/main" val="15537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Comparative Analysis model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818" y="1449532"/>
            <a:ext cx="8001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30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Comparative Analysis model</a:t>
            </a:r>
            <a:endParaRPr lang="en-US" dirty="0"/>
          </a:p>
        </p:txBody>
      </p:sp>
      <p:sp>
        <p:nvSpPr>
          <p:cNvPr id="3" name="Content Placeholder 2"/>
          <p:cNvSpPr>
            <a:spLocks noGrp="1"/>
          </p:cNvSpPr>
          <p:nvPr>
            <p:ph idx="1"/>
          </p:nvPr>
        </p:nvSpPr>
        <p:spPr/>
        <p:txBody>
          <a:bodyPr>
            <a:normAutofit lnSpcReduction="10000"/>
          </a:bodyPr>
          <a:lstStyle/>
          <a:p>
            <a:pPr algn="just"/>
            <a:r>
              <a:rPr lang="en-US" dirty="0">
                <a:effectLst/>
                <a:latin typeface="Times New Roman" pitchFamily="18" charset="0"/>
                <a:cs typeface="Times New Roman" pitchFamily="18" charset="0"/>
              </a:rPr>
              <a:t>Comparative Analysis Model is one of the least-used but a high potential e-governance model for developing countries.</a:t>
            </a:r>
          </a:p>
          <a:p>
            <a:pPr algn="just"/>
            <a:r>
              <a:rPr lang="en-US" dirty="0">
                <a:effectLst/>
                <a:latin typeface="Times New Roman" pitchFamily="18" charset="0"/>
                <a:cs typeface="Times New Roman" pitchFamily="18" charset="0"/>
              </a:rPr>
              <a:t>The model can be used to empower people by comparing cases of bad governance with those of good governance and identifying specific aspects of bad governance, the reasons and people behind them, and how the situation can be improved.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34578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3040</Words>
  <Application>Microsoft Office PowerPoint</Application>
  <PresentationFormat>On-screen Show (4:3)</PresentationFormat>
  <Paragraphs>229</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Times New Roman</vt:lpstr>
      <vt:lpstr>Office Theme</vt:lpstr>
      <vt:lpstr>PowerPoint Presentation</vt:lpstr>
      <vt:lpstr>PowerPoint Presentation</vt:lpstr>
      <vt:lpstr>E-Governance Model</vt:lpstr>
      <vt:lpstr>Model of E-governance</vt:lpstr>
      <vt:lpstr>Model of E-governance</vt:lpstr>
      <vt:lpstr>Broadcasting / Wider-Dissemination Model </vt:lpstr>
      <vt:lpstr>PowerPoint Presentation</vt:lpstr>
      <vt:lpstr>Comparative Analysis model</vt:lpstr>
      <vt:lpstr>Comparative Analysis model</vt:lpstr>
      <vt:lpstr>Comparative Analysis model</vt:lpstr>
      <vt:lpstr>Comparative Analysis model</vt:lpstr>
      <vt:lpstr>Comparative Analysis Model: Discussions</vt:lpstr>
      <vt:lpstr>Critical Flow Model</vt:lpstr>
      <vt:lpstr>PowerPoint Presentation</vt:lpstr>
      <vt:lpstr>Critical Flow Model</vt:lpstr>
      <vt:lpstr>Projects Based on this model</vt:lpstr>
      <vt:lpstr>E-Advocacy Model/Mobilization model</vt:lpstr>
      <vt:lpstr>PowerPoint Presentation</vt:lpstr>
      <vt:lpstr>E-Advocacy Model</vt:lpstr>
      <vt:lpstr>Project based on This model</vt:lpstr>
      <vt:lpstr>Interactive Service Model/G2C2G</vt:lpstr>
      <vt:lpstr>Interactive Service Model</vt:lpstr>
      <vt:lpstr>Interactive Service Model</vt:lpstr>
      <vt:lpstr>Maturity Model of E- governance</vt:lpstr>
      <vt:lpstr>Maturity Model</vt:lpstr>
      <vt:lpstr>Maturity Level</vt:lpstr>
      <vt:lpstr>Five maturity model</vt:lpstr>
      <vt:lpstr>Level 1: Closed</vt:lpstr>
      <vt:lpstr>Level2: Initial</vt:lpstr>
      <vt:lpstr>Level 3: planned</vt:lpstr>
      <vt:lpstr>Level4:realized</vt:lpstr>
      <vt:lpstr>Level4:realized (Contd..)</vt:lpstr>
      <vt:lpstr>Level5:Institutionalized</vt:lpstr>
      <vt:lpstr>Level5:Institutionalized (contd..)</vt:lpstr>
      <vt:lpstr>Characteristics of maturity levels</vt:lpstr>
      <vt:lpstr>Characteristics of maturity levels (Contd..)</vt:lpstr>
      <vt:lpstr>Characteristics of maturity levels (Contd..)</vt:lpstr>
      <vt:lpstr>Characteristics of maturity levels (Contd..)</vt:lpstr>
      <vt:lpstr>Characteristics of maturity levels (Contd..)</vt:lpstr>
      <vt:lpstr>Characteristics of maturity levels (Contd..)</vt:lpstr>
      <vt:lpstr>Characteristics of maturity levels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E-Governance Model</dc:title>
  <dc:creator>acer</dc:creator>
  <cp:lastModifiedBy>Loknath Regmi</cp:lastModifiedBy>
  <cp:revision>58</cp:revision>
  <dcterms:created xsi:type="dcterms:W3CDTF">2013-07-23T01:44:29Z</dcterms:created>
  <dcterms:modified xsi:type="dcterms:W3CDTF">2022-05-23T03:33:39Z</dcterms:modified>
</cp:coreProperties>
</file>