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14B50-4ADF-4D24-A3C5-FD94B792EB4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00281-F6A5-4CD7-93F2-635719F9F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6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0305" y="-56174"/>
            <a:ext cx="9851389" cy="1299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E3E3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pc="10"/>
              <a:t>By Loknath Regmi</a:t>
            </a:r>
            <a:endParaRPr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38DC2-CC87-4AB8-92D8-0AC6CEB0A42A}" type="datetime1">
              <a:rPr lang="en-US" smtClean="0"/>
              <a:t>5/19/2022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E3E3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E3E3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pc="10"/>
              <a:t>By Loknath Regmi</a:t>
            </a:r>
            <a:endParaRPr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828D4-4228-48DC-A087-A0474FDC5933}" type="datetime1">
              <a:rPr lang="en-US" smtClean="0"/>
              <a:t>5/19/2022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E3E3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pc="10"/>
              <a:t>By Loknath Regmi</a:t>
            </a:r>
            <a:endParaRPr spc="-2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8DC07-A1E8-4BF7-A8D4-77E9C1A14279}" type="datetime1">
              <a:rPr lang="en-US" smtClean="0"/>
              <a:t>5/19/2022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E3E3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pc="10"/>
              <a:t>By Loknath Regmi</a:t>
            </a:r>
            <a:endParaRPr spc="-2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2F84F-5970-40E6-96C2-FD6CC94E1374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pc="10"/>
              <a:t>By Loknath Regmi</a:t>
            </a:r>
            <a:endParaRPr spc="-2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A6744-7E03-4813-96D3-862117E38DD8}" type="datetime1">
              <a:rPr lang="en-US" smtClean="0"/>
              <a:t>5/19/2022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175" y="6400800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824" y="457199"/>
                </a:moveTo>
                <a:lnTo>
                  <a:pt x="0" y="457199"/>
                </a:lnTo>
                <a:lnTo>
                  <a:pt x="0" y="0"/>
                </a:lnTo>
                <a:lnTo>
                  <a:pt x="12188824" y="0"/>
                </a:lnTo>
                <a:lnTo>
                  <a:pt x="12188824" y="457199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93531" y="189737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6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0305" y="-228702"/>
            <a:ext cx="916876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E3E3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110" y="2048257"/>
            <a:ext cx="10205779" cy="3453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E3E3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70304" y="6544681"/>
            <a:ext cx="863600" cy="163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pc="10"/>
              <a:t>By Loknath Regmi</a:t>
            </a:r>
            <a:endParaRPr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526C3-C9B2-4F6F-BB97-E5F5F5D8473B}" type="datetime1">
              <a:rPr lang="en-US" smtClean="0"/>
              <a:t>5/19/2022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28600"/>
            <a:ext cx="12192000" cy="6858000"/>
            <a:chOff x="0" y="9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"/>
              <a:ext cx="12191999" cy="685798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07601"/>
              <a:ext cx="12191999" cy="316214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3420" y="301690"/>
              <a:ext cx="10160000" cy="376535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16804" y="2394996"/>
            <a:ext cx="3418204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indent="963930">
              <a:lnSpc>
                <a:spcPts val="3890"/>
              </a:lnSpc>
              <a:spcBef>
                <a:spcPts val="585"/>
              </a:spcBef>
            </a:pPr>
            <a:r>
              <a:rPr sz="3600" spc="5" dirty="0">
                <a:solidFill>
                  <a:srgbClr val="FFFFFF"/>
                </a:solidFill>
              </a:rPr>
              <a:t>UNIT-1 </a:t>
            </a:r>
            <a:r>
              <a:rPr sz="3600" spc="10" dirty="0">
                <a:solidFill>
                  <a:srgbClr val="FFFFFF"/>
                </a:solidFill>
              </a:rPr>
              <a:t> </a:t>
            </a:r>
            <a:r>
              <a:rPr sz="3600" spc="55" dirty="0">
                <a:solidFill>
                  <a:srgbClr val="FFFFFF"/>
                </a:solidFill>
              </a:rPr>
              <a:t>INTRODUCTION</a:t>
            </a:r>
            <a:endParaRPr sz="3600"/>
          </a:p>
        </p:txBody>
      </p:sp>
      <p:grpSp>
        <p:nvGrpSpPr>
          <p:cNvPr id="7" name="object 7"/>
          <p:cNvGrpSpPr/>
          <p:nvPr/>
        </p:nvGrpSpPr>
        <p:grpSpPr>
          <a:xfrm>
            <a:off x="3363672" y="4005152"/>
            <a:ext cx="5518785" cy="114300"/>
            <a:chOff x="3363672" y="4005152"/>
            <a:chExt cx="5518785" cy="11430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63672" y="4005152"/>
              <a:ext cx="5518537" cy="1143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393880" y="4035361"/>
              <a:ext cx="5404485" cy="0"/>
            </a:xfrm>
            <a:custGeom>
              <a:avLst/>
              <a:gdLst/>
              <a:ahLst/>
              <a:cxnLst/>
              <a:rect l="l" t="t" r="r" b="b"/>
              <a:pathLst>
                <a:path w="5404484">
                  <a:moveTo>
                    <a:pt x="0" y="0"/>
                  </a:moveTo>
                  <a:lnTo>
                    <a:pt x="5404237" y="0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70304" y="6486652"/>
            <a:ext cx="477329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6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600" spc="80" dirty="0">
                <a:solidFill>
                  <a:srgbClr val="FFFFFF"/>
                </a:solidFill>
                <a:latin typeface="Tahoma"/>
                <a:cs typeface="Tahoma"/>
              </a:rPr>
              <a:t>Loknath Regmi</a:t>
            </a: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3283" y="454798"/>
            <a:ext cx="9819005" cy="5579110"/>
            <a:chOff x="993283" y="454798"/>
            <a:chExt cx="9819005" cy="55791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83" y="454798"/>
              <a:ext cx="9818956" cy="55789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752600" y="5415653"/>
              <a:ext cx="8686800" cy="0"/>
            </a:xfrm>
            <a:custGeom>
              <a:avLst/>
              <a:gdLst/>
              <a:ahLst/>
              <a:cxnLst/>
              <a:rect l="l" t="t" r="r" b="b"/>
              <a:pathLst>
                <a:path w="8686800">
                  <a:moveTo>
                    <a:pt x="0" y="0"/>
                  </a:moveTo>
                  <a:lnTo>
                    <a:pt x="8686799" y="0"/>
                  </a:lnTo>
                </a:path>
              </a:pathLst>
            </a:custGeom>
            <a:ln w="12699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19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457199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pc="10"/>
              <a:t>By Loknath Regmi</a:t>
            </a:r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14135" y="1253528"/>
            <a:ext cx="3238500" cy="28448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 marR="678815">
              <a:lnSpc>
                <a:spcPts val="5400"/>
              </a:lnSpc>
              <a:spcBef>
                <a:spcPts val="780"/>
              </a:spcBef>
            </a:pPr>
            <a:r>
              <a:rPr sz="5000" spc="190" dirty="0">
                <a:solidFill>
                  <a:srgbClr val="262626"/>
                </a:solidFill>
                <a:latin typeface="Tahoma"/>
                <a:cs typeface="Tahoma"/>
              </a:rPr>
              <a:t>Phase</a:t>
            </a:r>
            <a:r>
              <a:rPr sz="5000" spc="-350" dirty="0">
                <a:solidFill>
                  <a:srgbClr val="262626"/>
                </a:solidFill>
                <a:latin typeface="Tahoma"/>
                <a:cs typeface="Tahoma"/>
              </a:rPr>
              <a:t> </a:t>
            </a:r>
            <a:r>
              <a:rPr sz="5000" spc="180" dirty="0">
                <a:solidFill>
                  <a:srgbClr val="262626"/>
                </a:solidFill>
                <a:latin typeface="Tahoma"/>
                <a:cs typeface="Tahoma"/>
              </a:rPr>
              <a:t>of </a:t>
            </a:r>
            <a:r>
              <a:rPr sz="5000" spc="-1550" dirty="0">
                <a:solidFill>
                  <a:srgbClr val="262626"/>
                </a:solidFill>
                <a:latin typeface="Tahoma"/>
                <a:cs typeface="Tahoma"/>
              </a:rPr>
              <a:t> </a:t>
            </a:r>
            <a:r>
              <a:rPr sz="5000" spc="-30" dirty="0">
                <a:solidFill>
                  <a:srgbClr val="262626"/>
                </a:solidFill>
                <a:latin typeface="Tahoma"/>
                <a:cs typeface="Tahoma"/>
              </a:rPr>
              <a:t>e-</a:t>
            </a:r>
            <a:endParaRPr sz="5000">
              <a:latin typeface="Tahoma"/>
              <a:cs typeface="Tahoma"/>
            </a:endParaRPr>
          </a:p>
          <a:p>
            <a:pPr marL="12700" marR="5080">
              <a:lnSpc>
                <a:spcPts val="5400"/>
              </a:lnSpc>
            </a:pPr>
            <a:r>
              <a:rPr sz="5000" spc="180" dirty="0">
                <a:solidFill>
                  <a:srgbClr val="262626"/>
                </a:solidFill>
                <a:latin typeface="Tahoma"/>
                <a:cs typeface="Tahoma"/>
              </a:rPr>
              <a:t>Governanc  </a:t>
            </a:r>
            <a:r>
              <a:rPr sz="5000" spc="175" dirty="0">
                <a:solidFill>
                  <a:srgbClr val="262626"/>
                </a:solidFill>
                <a:latin typeface="Tahoma"/>
                <a:cs typeface="Tahoma"/>
              </a:rPr>
              <a:t>e</a:t>
            </a:r>
            <a:endParaRPr sz="50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670" y="640081"/>
            <a:ext cx="6738873" cy="505415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209305" y="4294754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399" y="0"/>
                </a:lnTo>
              </a:path>
            </a:pathLst>
          </a:custGeom>
          <a:ln w="126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19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457199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pc="10"/>
              <a:t>By Loknath Regmi</a:t>
            </a:r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" y="0"/>
            <a:ext cx="4648835" cy="6858000"/>
          </a:xfrm>
          <a:custGeom>
            <a:avLst/>
            <a:gdLst/>
            <a:ahLst/>
            <a:cxnLst/>
            <a:rect l="l" t="t" r="r" b="b"/>
            <a:pathLst>
              <a:path w="4648835" h="6858000">
                <a:moveTo>
                  <a:pt x="4648592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4648592" y="0"/>
                </a:lnTo>
                <a:lnTo>
                  <a:pt x="4648592" y="6857999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5394" y="2435047"/>
            <a:ext cx="3240405" cy="1903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15"/>
              </a:lnSpc>
              <a:spcBef>
                <a:spcPts val="100"/>
              </a:spcBef>
            </a:pPr>
            <a:r>
              <a:rPr sz="4400" spc="70" dirty="0">
                <a:solidFill>
                  <a:srgbClr val="FFFFFF"/>
                </a:solidFill>
                <a:latin typeface="Tahoma"/>
                <a:cs typeface="Tahoma"/>
              </a:rPr>
              <a:t>Types</a:t>
            </a:r>
            <a:r>
              <a:rPr sz="4400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400" spc="16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endParaRPr sz="4400">
              <a:latin typeface="Tahoma"/>
              <a:cs typeface="Tahoma"/>
            </a:endParaRPr>
          </a:p>
          <a:p>
            <a:pPr marL="12700" marR="5080">
              <a:lnSpc>
                <a:spcPts val="4750"/>
              </a:lnSpc>
              <a:spcBef>
                <a:spcPts val="335"/>
              </a:spcBef>
            </a:pPr>
            <a:r>
              <a:rPr sz="4400" spc="100" dirty="0">
                <a:solidFill>
                  <a:srgbClr val="FFFFFF"/>
                </a:solidFill>
                <a:latin typeface="Tahoma"/>
                <a:cs typeface="Tahoma"/>
              </a:rPr>
              <a:t>e-governanc  </a:t>
            </a:r>
            <a:r>
              <a:rPr sz="4400" spc="1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pc="10"/>
              <a:t>By Loknath Regmi</a:t>
            </a:r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10697" y="1987804"/>
            <a:ext cx="4849495" cy="224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/>
              <a:t>G2G(Government</a:t>
            </a:r>
            <a:r>
              <a:rPr sz="2400" spc="-145" dirty="0"/>
              <a:t> </a:t>
            </a:r>
            <a:r>
              <a:rPr sz="2400" spc="90" dirty="0"/>
              <a:t>to</a:t>
            </a:r>
            <a:r>
              <a:rPr sz="2400" spc="-150" dirty="0"/>
              <a:t> </a:t>
            </a:r>
            <a:r>
              <a:rPr sz="2400" spc="75" dirty="0"/>
              <a:t>Government)</a:t>
            </a:r>
            <a:endParaRPr sz="2400"/>
          </a:p>
          <a:p>
            <a:pPr marL="12700" marR="454025">
              <a:lnSpc>
                <a:spcPct val="168600"/>
              </a:lnSpc>
            </a:pPr>
            <a:r>
              <a:rPr sz="2400" spc="75" dirty="0"/>
              <a:t>G2C(Government </a:t>
            </a:r>
            <a:r>
              <a:rPr sz="2400" spc="90" dirty="0"/>
              <a:t>to </a:t>
            </a:r>
            <a:r>
              <a:rPr sz="2400" spc="30" dirty="0"/>
              <a:t>Citizen) </a:t>
            </a:r>
            <a:r>
              <a:rPr sz="2400" spc="35" dirty="0"/>
              <a:t> </a:t>
            </a:r>
            <a:r>
              <a:rPr sz="2400" spc="80" dirty="0"/>
              <a:t>G2B(Government </a:t>
            </a:r>
            <a:r>
              <a:rPr sz="2400" spc="90" dirty="0"/>
              <a:t>to </a:t>
            </a:r>
            <a:r>
              <a:rPr sz="2400" spc="55" dirty="0"/>
              <a:t>Business) </a:t>
            </a:r>
            <a:r>
              <a:rPr sz="2400" spc="-735" dirty="0"/>
              <a:t> </a:t>
            </a:r>
            <a:r>
              <a:rPr sz="2400" spc="70" dirty="0"/>
              <a:t>G2E(Government</a:t>
            </a:r>
            <a:r>
              <a:rPr sz="2400" spc="-155" dirty="0"/>
              <a:t> </a:t>
            </a:r>
            <a:r>
              <a:rPr sz="2400" spc="90" dirty="0"/>
              <a:t>to</a:t>
            </a:r>
            <a:r>
              <a:rPr sz="2400" spc="-160" dirty="0"/>
              <a:t> </a:t>
            </a:r>
            <a:r>
              <a:rPr sz="2400" spc="50" dirty="0"/>
              <a:t>Employee)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2164" y="928110"/>
            <a:ext cx="8111490" cy="4570095"/>
            <a:chOff x="962164" y="928110"/>
            <a:chExt cx="8111490" cy="4570095"/>
          </a:xfrm>
        </p:grpSpPr>
        <p:sp>
          <p:nvSpPr>
            <p:cNvPr id="3" name="object 3"/>
            <p:cNvSpPr/>
            <p:nvPr/>
          </p:nvSpPr>
          <p:spPr>
            <a:xfrm>
              <a:off x="962164" y="2478512"/>
              <a:ext cx="2926080" cy="0"/>
            </a:xfrm>
            <a:custGeom>
              <a:avLst/>
              <a:gdLst/>
              <a:ahLst/>
              <a:cxnLst/>
              <a:rect l="l" t="t" r="r" b="b"/>
              <a:pathLst>
                <a:path w="2926079">
                  <a:moveTo>
                    <a:pt x="0" y="0"/>
                  </a:moveTo>
                  <a:lnTo>
                    <a:pt x="2926080" y="0"/>
                  </a:lnTo>
                </a:path>
              </a:pathLst>
            </a:custGeom>
            <a:ln w="12699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0542" y="928110"/>
              <a:ext cx="6892560" cy="4570065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19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457199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pc="10"/>
              <a:t>By Loknath Regmi</a:t>
            </a:r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0305" y="403555"/>
            <a:ext cx="76434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Government-to-Citizen</a:t>
            </a:r>
            <a:r>
              <a:rPr spc="-300" dirty="0"/>
              <a:t> </a:t>
            </a:r>
            <a:r>
              <a:rPr spc="-125" dirty="0"/>
              <a:t>(G2C):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pc="10"/>
              <a:t>By Loknath Regmi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63485" y="2125142"/>
            <a:ext cx="9669780" cy="347789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19405" indent="-307340">
              <a:lnSpc>
                <a:spcPct val="100000"/>
              </a:lnSpc>
              <a:spcBef>
                <a:spcPts val="115"/>
              </a:spcBef>
              <a:buClr>
                <a:srgbClr val="5A82CB"/>
              </a:buClr>
              <a:buFont typeface="Lucida Sans Unicode"/>
              <a:buChar char="□"/>
              <a:tabLst>
                <a:tab pos="319405" algn="l"/>
                <a:tab pos="320040" algn="l"/>
              </a:tabLst>
            </a:pPr>
            <a:r>
              <a:rPr sz="1650" spc="35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0" dirty="0">
                <a:solidFill>
                  <a:srgbClr val="3E3E3E"/>
                </a:solidFill>
                <a:latin typeface="Tahoma"/>
                <a:cs typeface="Tahoma"/>
              </a:rPr>
              <a:t>Government-to-citizen</a:t>
            </a:r>
            <a:r>
              <a:rPr sz="1650" spc="-7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5" dirty="0">
                <a:solidFill>
                  <a:srgbClr val="3E3E3E"/>
                </a:solidFill>
                <a:latin typeface="Tahoma"/>
                <a:cs typeface="Tahoma"/>
              </a:rPr>
              <a:t>mentions</a:t>
            </a:r>
            <a:r>
              <a:rPr sz="1650" spc="-7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government</a:t>
            </a:r>
            <a:r>
              <a:rPr sz="1650" spc="-7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45" dirty="0">
                <a:solidFill>
                  <a:srgbClr val="3E3E3E"/>
                </a:solidFill>
                <a:latin typeface="Tahoma"/>
                <a:cs typeface="Tahoma"/>
              </a:rPr>
              <a:t>services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5" dirty="0">
                <a:solidFill>
                  <a:srgbClr val="3E3E3E"/>
                </a:solidFill>
                <a:latin typeface="Tahoma"/>
                <a:cs typeface="Tahoma"/>
              </a:rPr>
              <a:t>that</a:t>
            </a:r>
            <a:r>
              <a:rPr sz="1650" spc="-7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are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0" dirty="0">
                <a:solidFill>
                  <a:srgbClr val="3E3E3E"/>
                </a:solidFill>
                <a:latin typeface="Tahoma"/>
                <a:cs typeface="Tahoma"/>
              </a:rPr>
              <a:t>acquired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5" dirty="0">
                <a:solidFill>
                  <a:srgbClr val="3E3E3E"/>
                </a:solidFill>
                <a:latin typeface="Tahoma"/>
                <a:cs typeface="Tahoma"/>
              </a:rPr>
              <a:t>by</a:t>
            </a:r>
            <a:r>
              <a:rPr sz="1650" spc="-7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3E3E3E"/>
                </a:solidFill>
                <a:latin typeface="Tahoma"/>
                <a:cs typeface="Tahoma"/>
              </a:rPr>
              <a:t>citizens.</a:t>
            </a:r>
            <a:endParaRPr sz="1650">
              <a:latin typeface="Tahoma"/>
              <a:cs typeface="Tahoma"/>
            </a:endParaRPr>
          </a:p>
          <a:p>
            <a:pPr marL="319405" indent="-307340">
              <a:lnSpc>
                <a:spcPct val="100000"/>
              </a:lnSpc>
              <a:spcBef>
                <a:spcPts val="1614"/>
              </a:spcBef>
              <a:buClr>
                <a:srgbClr val="5A82CB"/>
              </a:buClr>
              <a:buFont typeface="Lucida Sans Unicode"/>
              <a:buChar char="□"/>
              <a:tabLst>
                <a:tab pos="319405" algn="l"/>
                <a:tab pos="320040" algn="l"/>
              </a:tabLst>
            </a:pPr>
            <a:r>
              <a:rPr sz="1650" spc="100" dirty="0">
                <a:solidFill>
                  <a:srgbClr val="3E3E3E"/>
                </a:solidFill>
                <a:latin typeface="Tahoma"/>
                <a:cs typeface="Tahoma"/>
              </a:rPr>
              <a:t>Most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government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45" dirty="0">
                <a:solidFill>
                  <a:srgbClr val="3E3E3E"/>
                </a:solidFill>
                <a:latin typeface="Tahoma"/>
                <a:cs typeface="Tahoma"/>
              </a:rPr>
              <a:t>services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90" dirty="0">
                <a:solidFill>
                  <a:srgbClr val="3E3E3E"/>
                </a:solidFill>
                <a:latin typeface="Tahoma"/>
                <a:cs typeface="Tahoma"/>
              </a:rPr>
              <a:t>come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85" dirty="0">
                <a:solidFill>
                  <a:srgbClr val="3E3E3E"/>
                </a:solidFill>
                <a:latin typeface="Tahoma"/>
                <a:cs typeface="Tahoma"/>
              </a:rPr>
              <a:t>under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30" dirty="0">
                <a:solidFill>
                  <a:srgbClr val="3E3E3E"/>
                </a:solidFill>
                <a:latin typeface="Tahoma"/>
                <a:cs typeface="Tahoma"/>
              </a:rPr>
              <a:t>G2C.</a:t>
            </a:r>
            <a:endParaRPr sz="1650">
              <a:latin typeface="Tahoma"/>
              <a:cs typeface="Tahoma"/>
            </a:endParaRPr>
          </a:p>
          <a:p>
            <a:pPr marL="319405" indent="-307340">
              <a:lnSpc>
                <a:spcPct val="100000"/>
              </a:lnSpc>
              <a:spcBef>
                <a:spcPts val="1620"/>
              </a:spcBef>
              <a:buClr>
                <a:srgbClr val="5A82CB"/>
              </a:buClr>
              <a:buFont typeface="Lucida Sans Unicode"/>
              <a:buChar char="□"/>
              <a:tabLst>
                <a:tab pos="319405" algn="l"/>
                <a:tab pos="320040" algn="l"/>
              </a:tabLst>
            </a:pPr>
            <a:r>
              <a:rPr sz="1650" spc="35" dirty="0">
                <a:solidFill>
                  <a:srgbClr val="3E3E3E"/>
                </a:solidFill>
                <a:latin typeface="Tahoma"/>
                <a:cs typeface="Tahoma"/>
              </a:rPr>
              <a:t>Similarly,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0" dirty="0">
                <a:solidFill>
                  <a:srgbClr val="3E3E3E"/>
                </a:solidFill>
                <a:latin typeface="Tahoma"/>
                <a:cs typeface="Tahoma"/>
              </a:rPr>
              <a:t>primary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80" dirty="0">
                <a:solidFill>
                  <a:srgbClr val="3E3E3E"/>
                </a:solidFill>
                <a:latin typeface="Tahoma"/>
                <a:cs typeface="Tahoma"/>
              </a:rPr>
              <a:t>aim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0" dirty="0">
                <a:solidFill>
                  <a:srgbClr val="3E3E3E"/>
                </a:solidFill>
                <a:latin typeface="Tahoma"/>
                <a:cs typeface="Tahoma"/>
              </a:rPr>
              <a:t>Government-to-citizen</a:t>
            </a:r>
            <a:r>
              <a:rPr sz="1650" spc="-7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45" dirty="0">
                <a:solidFill>
                  <a:srgbClr val="3E3E3E"/>
                </a:solidFill>
                <a:latin typeface="Tahoma"/>
                <a:cs typeface="Tahoma"/>
              </a:rPr>
              <a:t>is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supply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3E3E3E"/>
                </a:solidFill>
                <a:latin typeface="Tahoma"/>
                <a:cs typeface="Tahoma"/>
              </a:rPr>
              <a:t>facilities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3E3E3E"/>
                </a:solidFill>
                <a:latin typeface="Tahoma"/>
                <a:cs typeface="Tahoma"/>
              </a:rPr>
              <a:t>citizens.</a:t>
            </a:r>
            <a:endParaRPr sz="1650">
              <a:latin typeface="Tahoma"/>
              <a:cs typeface="Tahoma"/>
            </a:endParaRPr>
          </a:p>
          <a:p>
            <a:pPr marL="319405" indent="-307340">
              <a:lnSpc>
                <a:spcPct val="100000"/>
              </a:lnSpc>
              <a:spcBef>
                <a:spcPts val="1614"/>
              </a:spcBef>
              <a:buClr>
                <a:srgbClr val="5A82CB"/>
              </a:buClr>
              <a:buFont typeface="Lucida Sans Unicode"/>
              <a:buChar char="□"/>
              <a:tabLst>
                <a:tab pos="319405" algn="l"/>
                <a:tab pos="320040" algn="l"/>
              </a:tabLst>
            </a:pPr>
            <a:r>
              <a:rPr sz="1650" spc="-60" dirty="0">
                <a:solidFill>
                  <a:srgbClr val="3E3E3E"/>
                </a:solidFill>
                <a:latin typeface="Tahoma"/>
                <a:cs typeface="Tahoma"/>
              </a:rPr>
              <a:t>It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also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0" dirty="0">
                <a:solidFill>
                  <a:srgbClr val="3E3E3E"/>
                </a:solidFill>
                <a:latin typeface="Tahoma"/>
                <a:cs typeface="Tahoma"/>
              </a:rPr>
              <a:t>helps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0" dirty="0">
                <a:solidFill>
                  <a:srgbClr val="3E3E3E"/>
                </a:solidFill>
                <a:latin typeface="Tahoma"/>
                <a:cs typeface="Tahoma"/>
              </a:rPr>
              <a:t>ordinary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5" dirty="0">
                <a:solidFill>
                  <a:srgbClr val="3E3E3E"/>
                </a:solidFill>
                <a:latin typeface="Tahoma"/>
                <a:cs typeface="Tahoma"/>
              </a:rPr>
              <a:t>people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5" dirty="0">
                <a:solidFill>
                  <a:srgbClr val="3E3E3E"/>
                </a:solidFill>
                <a:latin typeface="Tahoma"/>
                <a:cs typeface="Tahoma"/>
              </a:rPr>
              <a:t>minimize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0" dirty="0">
                <a:solidFill>
                  <a:srgbClr val="3E3E3E"/>
                </a:solidFill>
                <a:latin typeface="Tahoma"/>
                <a:cs typeface="Tahoma"/>
              </a:rPr>
              <a:t>time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85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cost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5" dirty="0">
                <a:solidFill>
                  <a:srgbClr val="3E3E3E"/>
                </a:solidFill>
                <a:latin typeface="Tahoma"/>
                <a:cs typeface="Tahoma"/>
              </a:rPr>
              <a:t>carry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5" dirty="0">
                <a:solidFill>
                  <a:srgbClr val="3E3E3E"/>
                </a:solidFill>
                <a:latin typeface="Tahoma"/>
                <a:cs typeface="Tahoma"/>
              </a:rPr>
              <a:t>out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0" dirty="0">
                <a:solidFill>
                  <a:srgbClr val="3E3E3E"/>
                </a:solidFill>
                <a:latin typeface="Tahoma"/>
                <a:cs typeface="Tahoma"/>
              </a:rPr>
              <a:t>transaction.</a:t>
            </a:r>
            <a:endParaRPr sz="1650">
              <a:latin typeface="Tahoma"/>
              <a:cs typeface="Tahoma"/>
            </a:endParaRPr>
          </a:p>
          <a:p>
            <a:pPr marL="319405" indent="-307340">
              <a:lnSpc>
                <a:spcPct val="100000"/>
              </a:lnSpc>
              <a:spcBef>
                <a:spcPts val="1620"/>
              </a:spcBef>
              <a:buClr>
                <a:srgbClr val="5A82CB"/>
              </a:buClr>
              <a:buFont typeface="Lucida Sans Unicode"/>
              <a:buChar char="□"/>
              <a:tabLst>
                <a:tab pos="319405" algn="l"/>
                <a:tab pos="320040" algn="l"/>
              </a:tabLst>
            </a:pP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0" dirty="0">
                <a:solidFill>
                  <a:srgbClr val="3E3E3E"/>
                </a:solidFill>
                <a:latin typeface="Tahoma"/>
                <a:cs typeface="Tahoma"/>
              </a:rPr>
              <a:t>citizen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can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0" dirty="0">
                <a:solidFill>
                  <a:srgbClr val="3E3E3E"/>
                </a:solidFill>
                <a:latin typeface="Tahoma"/>
                <a:cs typeface="Tahoma"/>
              </a:rPr>
              <a:t>retrieve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3E3E3E"/>
                </a:solidFill>
                <a:latin typeface="Tahoma"/>
                <a:cs typeface="Tahoma"/>
              </a:rPr>
              <a:t>facilities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anytime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90" dirty="0">
                <a:solidFill>
                  <a:srgbClr val="3E3E3E"/>
                </a:solidFill>
                <a:latin typeface="Tahoma"/>
                <a:cs typeface="Tahoma"/>
              </a:rPr>
              <a:t>from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0" dirty="0">
                <a:solidFill>
                  <a:srgbClr val="3E3E3E"/>
                </a:solidFill>
                <a:latin typeface="Tahoma"/>
                <a:cs typeface="Tahoma"/>
              </a:rPr>
              <a:t>anywhere.</a:t>
            </a:r>
            <a:endParaRPr sz="1650">
              <a:latin typeface="Tahoma"/>
              <a:cs typeface="Tahoma"/>
            </a:endParaRPr>
          </a:p>
          <a:p>
            <a:pPr marL="319405" indent="-307340">
              <a:lnSpc>
                <a:spcPct val="100000"/>
              </a:lnSpc>
              <a:spcBef>
                <a:spcPts val="1620"/>
              </a:spcBef>
              <a:buClr>
                <a:srgbClr val="5A82CB"/>
              </a:buClr>
              <a:buFont typeface="Lucida Sans Unicode"/>
              <a:buChar char="□"/>
              <a:tabLst>
                <a:tab pos="319405" algn="l"/>
                <a:tab pos="320040" algn="l"/>
              </a:tabLst>
            </a:pPr>
            <a:r>
              <a:rPr sz="1650" spc="45" dirty="0">
                <a:solidFill>
                  <a:srgbClr val="3E3E3E"/>
                </a:solidFill>
                <a:latin typeface="Tahoma"/>
                <a:cs typeface="Tahoma"/>
              </a:rPr>
              <a:t>Paying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administrative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0" dirty="0">
                <a:solidFill>
                  <a:srgbClr val="3E3E3E"/>
                </a:solidFill>
                <a:latin typeface="Tahoma"/>
                <a:cs typeface="Tahoma"/>
              </a:rPr>
              <a:t>fee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0" dirty="0">
                <a:solidFill>
                  <a:srgbClr val="3E3E3E"/>
                </a:solidFill>
                <a:latin typeface="Tahoma"/>
                <a:cs typeface="Tahoma"/>
              </a:rPr>
              <a:t>online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45" dirty="0">
                <a:solidFill>
                  <a:srgbClr val="3E3E3E"/>
                </a:solidFill>
                <a:latin typeface="Tahoma"/>
                <a:cs typeface="Tahoma"/>
              </a:rPr>
              <a:t>is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also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possible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85" dirty="0">
                <a:solidFill>
                  <a:srgbClr val="3E3E3E"/>
                </a:solidFill>
                <a:latin typeface="Tahoma"/>
                <a:cs typeface="Tahoma"/>
              </a:rPr>
              <a:t>due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30" dirty="0">
                <a:solidFill>
                  <a:srgbClr val="3E3E3E"/>
                </a:solidFill>
                <a:latin typeface="Tahoma"/>
                <a:cs typeface="Tahoma"/>
              </a:rPr>
              <a:t>G2C.</a:t>
            </a:r>
            <a:endParaRPr sz="1650">
              <a:latin typeface="Tahoma"/>
              <a:cs typeface="Tahoma"/>
            </a:endParaRPr>
          </a:p>
          <a:p>
            <a:pPr marL="319405" indent="-307340">
              <a:lnSpc>
                <a:spcPct val="100000"/>
              </a:lnSpc>
              <a:spcBef>
                <a:spcPts val="1614"/>
              </a:spcBef>
              <a:buClr>
                <a:srgbClr val="5A82CB"/>
              </a:buClr>
              <a:buFont typeface="Lucida Sans Unicode"/>
              <a:buChar char="□"/>
              <a:tabLst>
                <a:tab pos="319405" algn="l"/>
                <a:tab pos="320040" algn="l"/>
              </a:tabLst>
            </a:pPr>
            <a:r>
              <a:rPr sz="1650" spc="35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30" dirty="0">
                <a:solidFill>
                  <a:srgbClr val="3E3E3E"/>
                </a:solidFill>
                <a:latin typeface="Tahoma"/>
                <a:cs typeface="Tahoma"/>
              </a:rPr>
              <a:t>facility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5" dirty="0">
                <a:solidFill>
                  <a:srgbClr val="3E3E3E"/>
                </a:solidFill>
                <a:latin typeface="Tahoma"/>
                <a:cs typeface="Tahoma"/>
              </a:rPr>
              <a:t>Government-to-Citizen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5" dirty="0">
                <a:solidFill>
                  <a:srgbClr val="3E3E3E"/>
                </a:solidFill>
                <a:latin typeface="Tahoma"/>
                <a:cs typeface="Tahoma"/>
              </a:rPr>
              <a:t>allows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0" dirty="0">
                <a:solidFill>
                  <a:srgbClr val="3E3E3E"/>
                </a:solidFill>
                <a:latin typeface="Tahoma"/>
                <a:cs typeface="Tahoma"/>
              </a:rPr>
              <a:t>ordinary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0" dirty="0">
                <a:solidFill>
                  <a:srgbClr val="3E3E3E"/>
                </a:solidFill>
                <a:latin typeface="Tahoma"/>
                <a:cs typeface="Tahoma"/>
              </a:rPr>
              <a:t>citizen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5" dirty="0">
                <a:solidFill>
                  <a:srgbClr val="3E3E3E"/>
                </a:solidFill>
                <a:latin typeface="Tahoma"/>
                <a:cs typeface="Tahoma"/>
              </a:rPr>
              <a:t>outclass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0" dirty="0">
                <a:solidFill>
                  <a:srgbClr val="3E3E3E"/>
                </a:solidFill>
                <a:latin typeface="Tahoma"/>
                <a:cs typeface="Tahoma"/>
              </a:rPr>
              <a:t>time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0" dirty="0">
                <a:solidFill>
                  <a:srgbClr val="3E3E3E"/>
                </a:solidFill>
                <a:latin typeface="Tahoma"/>
                <a:cs typeface="Tahoma"/>
              </a:rPr>
              <a:t>limitation.</a:t>
            </a:r>
            <a:endParaRPr sz="1650">
              <a:latin typeface="Tahoma"/>
              <a:cs typeface="Tahoma"/>
            </a:endParaRPr>
          </a:p>
          <a:p>
            <a:pPr marL="374015" indent="-361950">
              <a:lnSpc>
                <a:spcPct val="100000"/>
              </a:lnSpc>
              <a:spcBef>
                <a:spcPts val="1620"/>
              </a:spcBef>
              <a:buClr>
                <a:srgbClr val="5A82CB"/>
              </a:buClr>
              <a:buFont typeface="Lucida Sans Unicode"/>
              <a:buChar char="□"/>
              <a:tabLst>
                <a:tab pos="374015" algn="l"/>
                <a:tab pos="374650" algn="l"/>
              </a:tabLst>
            </a:pPr>
            <a:r>
              <a:rPr sz="1650" spc="-60" dirty="0">
                <a:solidFill>
                  <a:srgbClr val="3E3E3E"/>
                </a:solidFill>
                <a:latin typeface="Tahoma"/>
                <a:cs typeface="Tahoma"/>
              </a:rPr>
              <a:t>It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also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focuses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100" dirty="0">
                <a:solidFill>
                  <a:srgbClr val="3E3E3E"/>
                </a:solidFill>
                <a:latin typeface="Tahoma"/>
                <a:cs typeface="Tahoma"/>
              </a:rPr>
              <a:t>on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0" dirty="0">
                <a:solidFill>
                  <a:srgbClr val="3E3E3E"/>
                </a:solidFill>
                <a:latin typeface="Tahoma"/>
                <a:cs typeface="Tahoma"/>
              </a:rPr>
              <a:t>geographic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0" dirty="0">
                <a:solidFill>
                  <a:srgbClr val="3E3E3E"/>
                </a:solidFill>
                <a:latin typeface="Tahoma"/>
                <a:cs typeface="Tahoma"/>
              </a:rPr>
              <a:t>land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0" dirty="0">
                <a:solidFill>
                  <a:srgbClr val="3E3E3E"/>
                </a:solidFill>
                <a:latin typeface="Tahoma"/>
                <a:cs typeface="Tahoma"/>
              </a:rPr>
              <a:t>barriers.</a:t>
            </a:r>
            <a:endParaRPr sz="1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0305" y="403555"/>
            <a:ext cx="8181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Government-to-business</a:t>
            </a:r>
            <a:r>
              <a:rPr spc="-300" dirty="0"/>
              <a:t> </a:t>
            </a:r>
            <a:r>
              <a:rPr spc="-105" dirty="0"/>
              <a:t>(G2B):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pc="10"/>
              <a:t>By Loknath Regmi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63485" y="2099767"/>
            <a:ext cx="10046970" cy="3883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9405" marR="398145" indent="-307340">
              <a:lnSpc>
                <a:spcPct val="111000"/>
              </a:lnSpc>
              <a:spcBef>
                <a:spcPts val="95"/>
              </a:spcBef>
              <a:buClr>
                <a:srgbClr val="5A82CB"/>
              </a:buClr>
              <a:buFont typeface="Lucida Sans Unicode"/>
              <a:buChar char="□"/>
              <a:tabLst>
                <a:tab pos="319405" algn="l"/>
                <a:tab pos="320040" algn="l"/>
              </a:tabLst>
            </a:pPr>
            <a:r>
              <a:rPr sz="1650" spc="35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Government-to-business</a:t>
            </a:r>
            <a:r>
              <a:rPr sz="1650" spc="-7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45" dirty="0">
                <a:solidFill>
                  <a:srgbClr val="3E3E3E"/>
                </a:solidFill>
                <a:latin typeface="Tahoma"/>
                <a:cs typeface="Tahoma"/>
              </a:rPr>
              <a:t>is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5" dirty="0">
                <a:solidFill>
                  <a:srgbClr val="3E3E3E"/>
                </a:solidFill>
                <a:latin typeface="Tahoma"/>
                <a:cs typeface="Tahoma"/>
              </a:rPr>
              <a:t>interchange</a:t>
            </a:r>
            <a:r>
              <a:rPr sz="1650" spc="-7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45" dirty="0">
                <a:solidFill>
                  <a:srgbClr val="3E3E3E"/>
                </a:solidFill>
                <a:latin typeface="Tahoma"/>
                <a:cs typeface="Tahoma"/>
              </a:rPr>
              <a:t>services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between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5" dirty="0">
                <a:solidFill>
                  <a:srgbClr val="3E3E3E"/>
                </a:solidFill>
                <a:latin typeface="Tahoma"/>
                <a:cs typeface="Tahoma"/>
              </a:rPr>
              <a:t>Government</a:t>
            </a:r>
            <a:r>
              <a:rPr sz="1650" spc="-7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85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Business </a:t>
            </a:r>
            <a:r>
              <a:rPr sz="1650" spc="-5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ﬁrms.</a:t>
            </a:r>
            <a:endParaRPr sz="1650">
              <a:latin typeface="Tahoma"/>
              <a:cs typeface="Tahoma"/>
            </a:endParaRPr>
          </a:p>
          <a:p>
            <a:pPr marL="319405" marR="277495" indent="-307340">
              <a:lnSpc>
                <a:spcPct val="111000"/>
              </a:lnSpc>
              <a:spcBef>
                <a:spcPts val="1400"/>
              </a:spcBef>
              <a:buClr>
                <a:srgbClr val="5A82CB"/>
              </a:buClr>
              <a:buFont typeface="Lucida Sans Unicode"/>
              <a:buChar char="□"/>
              <a:tabLst>
                <a:tab pos="319405" algn="l"/>
                <a:tab pos="320040" algn="l"/>
              </a:tabLst>
            </a:pPr>
            <a:r>
              <a:rPr sz="1650" spc="-60" dirty="0">
                <a:solidFill>
                  <a:srgbClr val="3E3E3E"/>
                </a:solidFill>
                <a:latin typeface="Tahoma"/>
                <a:cs typeface="Tahoma"/>
              </a:rPr>
              <a:t>It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45" dirty="0">
                <a:solidFill>
                  <a:srgbClr val="3E3E3E"/>
                </a:solidFill>
                <a:latin typeface="Tahoma"/>
                <a:cs typeface="Tahoma"/>
              </a:rPr>
              <a:t>is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productive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0" dirty="0">
                <a:solidFill>
                  <a:srgbClr val="3E3E3E"/>
                </a:solidFill>
                <a:latin typeface="Tahoma"/>
                <a:cs typeface="Tahoma"/>
              </a:rPr>
              <a:t>for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85" dirty="0">
                <a:solidFill>
                  <a:srgbClr val="3E3E3E"/>
                </a:solidFill>
                <a:latin typeface="Tahoma"/>
                <a:cs typeface="Tahoma"/>
              </a:rPr>
              <a:t>both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government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85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business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ﬁrms.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80" dirty="0">
                <a:solidFill>
                  <a:srgbClr val="3E3E3E"/>
                </a:solidFill>
                <a:latin typeface="Tahoma"/>
                <a:cs typeface="Tahoma"/>
              </a:rPr>
              <a:t>G2B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provides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45" dirty="0">
                <a:solidFill>
                  <a:srgbClr val="3E3E3E"/>
                </a:solidFill>
                <a:latin typeface="Tahoma"/>
                <a:cs typeface="Tahoma"/>
              </a:rPr>
              <a:t>access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pertinent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80" dirty="0">
                <a:solidFill>
                  <a:srgbClr val="3E3E3E"/>
                </a:solidFill>
                <a:latin typeface="Tahoma"/>
                <a:cs typeface="Tahoma"/>
              </a:rPr>
              <a:t>forms </a:t>
            </a:r>
            <a:r>
              <a:rPr sz="1650" spc="-5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80" dirty="0">
                <a:solidFill>
                  <a:srgbClr val="3E3E3E"/>
                </a:solidFill>
                <a:latin typeface="Tahoma"/>
                <a:cs typeface="Tahoma"/>
              </a:rPr>
              <a:t>needed</a:t>
            </a:r>
            <a:r>
              <a:rPr sz="165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45" dirty="0">
                <a:solidFill>
                  <a:srgbClr val="3E3E3E"/>
                </a:solidFill>
                <a:latin typeface="Tahoma"/>
                <a:cs typeface="Tahoma"/>
              </a:rPr>
              <a:t>observe.</a:t>
            </a:r>
            <a:endParaRPr sz="1650">
              <a:latin typeface="Tahoma"/>
              <a:cs typeface="Tahoma"/>
            </a:endParaRPr>
          </a:p>
          <a:p>
            <a:pPr marL="319405" indent="-307340">
              <a:lnSpc>
                <a:spcPct val="100000"/>
              </a:lnSpc>
              <a:spcBef>
                <a:spcPts val="1620"/>
              </a:spcBef>
              <a:buClr>
                <a:srgbClr val="5A82CB"/>
              </a:buClr>
              <a:buFont typeface="Lucida Sans Unicode"/>
              <a:buChar char="□"/>
              <a:tabLst>
                <a:tab pos="319405" algn="l"/>
                <a:tab pos="320040" algn="l"/>
              </a:tabLst>
            </a:pPr>
            <a:r>
              <a:rPr sz="1650" spc="-60" dirty="0">
                <a:solidFill>
                  <a:srgbClr val="3E3E3E"/>
                </a:solidFill>
                <a:latin typeface="Tahoma"/>
                <a:cs typeface="Tahoma"/>
              </a:rPr>
              <a:t>It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also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contains</a:t>
            </a:r>
            <a:r>
              <a:rPr sz="1650" spc="-7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5" dirty="0">
                <a:solidFill>
                  <a:srgbClr val="3E3E3E"/>
                </a:solidFill>
                <a:latin typeface="Tahoma"/>
                <a:cs typeface="Tahoma"/>
              </a:rPr>
              <a:t>many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45" dirty="0">
                <a:solidFill>
                  <a:srgbClr val="3E3E3E"/>
                </a:solidFill>
                <a:latin typeface="Tahoma"/>
                <a:cs typeface="Tahoma"/>
              </a:rPr>
              <a:t>services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interchanged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between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business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sectors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85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5" dirty="0">
                <a:solidFill>
                  <a:srgbClr val="3E3E3E"/>
                </a:solidFill>
                <a:latin typeface="Tahoma"/>
                <a:cs typeface="Tahoma"/>
              </a:rPr>
              <a:t>government.</a:t>
            </a:r>
            <a:endParaRPr sz="1650">
              <a:latin typeface="Tahoma"/>
              <a:cs typeface="Tahoma"/>
            </a:endParaRPr>
          </a:p>
          <a:p>
            <a:pPr marL="319405" indent="-307340">
              <a:lnSpc>
                <a:spcPct val="100000"/>
              </a:lnSpc>
              <a:spcBef>
                <a:spcPts val="1614"/>
              </a:spcBef>
              <a:buClr>
                <a:srgbClr val="5A82CB"/>
              </a:buClr>
              <a:buFont typeface="Lucida Sans Unicode"/>
              <a:buChar char="□"/>
              <a:tabLst>
                <a:tab pos="319405" algn="l"/>
                <a:tab pos="320040" algn="l"/>
              </a:tabLst>
            </a:pPr>
            <a:r>
              <a:rPr sz="1650" spc="35" dirty="0">
                <a:solidFill>
                  <a:srgbClr val="3E3E3E"/>
                </a:solidFill>
                <a:latin typeface="Tahoma"/>
                <a:cs typeface="Tahoma"/>
              </a:rPr>
              <a:t>Similarly,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Government-to-business</a:t>
            </a:r>
            <a:r>
              <a:rPr sz="1650" spc="-7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provides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5" dirty="0">
                <a:solidFill>
                  <a:srgbClr val="3E3E3E"/>
                </a:solidFill>
                <a:latin typeface="Tahoma"/>
                <a:cs typeface="Tahoma"/>
              </a:rPr>
              <a:t>timely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business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information.</a:t>
            </a:r>
            <a:endParaRPr sz="1650">
              <a:latin typeface="Tahoma"/>
              <a:cs typeface="Tahoma"/>
            </a:endParaRPr>
          </a:p>
          <a:p>
            <a:pPr marL="319405" marR="5080" indent="-307340">
              <a:lnSpc>
                <a:spcPct val="111000"/>
              </a:lnSpc>
              <a:spcBef>
                <a:spcPts val="1400"/>
              </a:spcBef>
              <a:buClr>
                <a:srgbClr val="5A82CB"/>
              </a:buClr>
              <a:buFont typeface="Lucida Sans Unicode"/>
              <a:buChar char="□"/>
              <a:tabLst>
                <a:tab pos="319405" algn="l"/>
                <a:tab pos="320040" algn="l"/>
              </a:tabLst>
            </a:pP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business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organization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can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5" dirty="0">
                <a:solidFill>
                  <a:srgbClr val="3E3E3E"/>
                </a:solidFill>
                <a:latin typeface="Tahoma"/>
                <a:cs typeface="Tahoma"/>
              </a:rPr>
              <a:t>have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45" dirty="0">
                <a:solidFill>
                  <a:srgbClr val="3E3E3E"/>
                </a:solidFill>
                <a:latin typeface="Tahoma"/>
                <a:cs typeface="Tahoma"/>
              </a:rPr>
              <a:t>easy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85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45" dirty="0">
                <a:solidFill>
                  <a:srgbClr val="3E3E3E"/>
                </a:solidFill>
                <a:latin typeface="Tahoma"/>
                <a:cs typeface="Tahoma"/>
              </a:rPr>
              <a:t>easy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0" dirty="0">
                <a:solidFill>
                  <a:srgbClr val="3E3E3E"/>
                </a:solidFill>
                <a:latin typeface="Tahoma"/>
                <a:cs typeface="Tahoma"/>
              </a:rPr>
              <a:t>online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45" dirty="0">
                <a:solidFill>
                  <a:srgbClr val="3E3E3E"/>
                </a:solidFill>
                <a:latin typeface="Tahoma"/>
                <a:cs typeface="Tahoma"/>
              </a:rPr>
              <a:t>access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government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35" dirty="0">
                <a:solidFill>
                  <a:srgbClr val="3E3E3E"/>
                </a:solidFill>
                <a:latin typeface="Tahoma"/>
                <a:cs typeface="Tahoma"/>
              </a:rPr>
              <a:t>agencies.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80" dirty="0">
                <a:solidFill>
                  <a:srgbClr val="3E3E3E"/>
                </a:solidFill>
                <a:latin typeface="Tahoma"/>
                <a:cs typeface="Tahoma"/>
              </a:rPr>
              <a:t>G2B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0" dirty="0">
                <a:solidFill>
                  <a:srgbClr val="3E3E3E"/>
                </a:solidFill>
                <a:latin typeface="Tahoma"/>
                <a:cs typeface="Tahoma"/>
              </a:rPr>
              <a:t>plays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5" dirty="0">
                <a:solidFill>
                  <a:srgbClr val="3E3E3E"/>
                </a:solidFill>
                <a:latin typeface="Tahoma"/>
                <a:cs typeface="Tahoma"/>
              </a:rPr>
              <a:t>a </a:t>
            </a:r>
            <a:r>
              <a:rPr sz="1650" spc="-5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5" dirty="0">
                <a:solidFill>
                  <a:srgbClr val="3E3E3E"/>
                </a:solidFill>
                <a:latin typeface="Tahoma"/>
                <a:cs typeface="Tahoma"/>
              </a:rPr>
              <a:t>important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0" dirty="0">
                <a:solidFill>
                  <a:srgbClr val="3E3E3E"/>
                </a:solidFill>
                <a:latin typeface="Tahoma"/>
                <a:cs typeface="Tahoma"/>
              </a:rPr>
              <a:t>role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in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business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development.</a:t>
            </a:r>
            <a:endParaRPr sz="1650">
              <a:latin typeface="Tahoma"/>
              <a:cs typeface="Tahoma"/>
            </a:endParaRPr>
          </a:p>
          <a:p>
            <a:pPr marL="319405" indent="-307340">
              <a:lnSpc>
                <a:spcPct val="100000"/>
              </a:lnSpc>
              <a:spcBef>
                <a:spcPts val="1620"/>
              </a:spcBef>
              <a:buClr>
                <a:srgbClr val="5A82CB"/>
              </a:buClr>
              <a:buFont typeface="Lucida Sans Unicode"/>
              <a:buChar char="□"/>
              <a:tabLst>
                <a:tab pos="319405" algn="l"/>
                <a:tab pos="320040" algn="l"/>
              </a:tabLst>
            </a:pPr>
            <a:r>
              <a:rPr sz="1650" spc="-60" dirty="0">
                <a:solidFill>
                  <a:srgbClr val="3E3E3E"/>
                </a:solidFill>
                <a:latin typeface="Tahoma"/>
                <a:cs typeface="Tahoma"/>
              </a:rPr>
              <a:t>It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upgrades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eﬃciency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85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650" spc="-7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0" dirty="0">
                <a:solidFill>
                  <a:srgbClr val="3E3E3E"/>
                </a:solidFill>
                <a:latin typeface="Tahoma"/>
                <a:cs typeface="Tahoma"/>
              </a:rPr>
              <a:t>quality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80" dirty="0">
                <a:solidFill>
                  <a:srgbClr val="3E3E3E"/>
                </a:solidFill>
                <a:latin typeface="Tahoma"/>
                <a:cs typeface="Tahoma"/>
              </a:rPr>
              <a:t>communication</a:t>
            </a:r>
            <a:r>
              <a:rPr sz="1650" spc="-7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85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650" spc="-7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transparency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government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35" dirty="0">
                <a:solidFill>
                  <a:srgbClr val="3E3E3E"/>
                </a:solidFill>
                <a:latin typeface="Tahoma"/>
                <a:cs typeface="Tahoma"/>
              </a:rPr>
              <a:t>projects.</a:t>
            </a:r>
            <a:endParaRPr sz="1650">
              <a:latin typeface="Tahoma"/>
              <a:cs typeface="Tahoma"/>
            </a:endParaRPr>
          </a:p>
          <a:p>
            <a:pPr marL="319405" indent="-307340">
              <a:lnSpc>
                <a:spcPct val="100000"/>
              </a:lnSpc>
              <a:spcBef>
                <a:spcPts val="1614"/>
              </a:spcBef>
              <a:buClr>
                <a:srgbClr val="5A82CB"/>
              </a:buClr>
              <a:buFont typeface="Lucida Sans Unicode"/>
              <a:buChar char="□"/>
              <a:tabLst>
                <a:tab pos="319405" algn="l"/>
                <a:tab pos="320040" algn="l"/>
              </a:tabLst>
            </a:pPr>
            <a:r>
              <a:rPr sz="1650" spc="-65" dirty="0">
                <a:solidFill>
                  <a:srgbClr val="3E3E3E"/>
                </a:solidFill>
                <a:latin typeface="Tahoma"/>
                <a:cs typeface="Tahoma"/>
              </a:rPr>
              <a:t>Eg</a:t>
            </a:r>
            <a:r>
              <a:rPr sz="1650" spc="-40" dirty="0">
                <a:solidFill>
                  <a:srgbClr val="3E3E3E"/>
                </a:solidFill>
                <a:latin typeface="Tahoma"/>
                <a:cs typeface="Tahoma"/>
              </a:rPr>
              <a:t>: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35" dirty="0">
                <a:solidFill>
                  <a:srgbClr val="3E3E3E"/>
                </a:solidFill>
                <a:latin typeface="Tahoma"/>
                <a:cs typeface="Tahoma"/>
              </a:rPr>
              <a:t>Insurance</a:t>
            </a:r>
            <a:r>
              <a:rPr sz="1650" spc="25" dirty="0">
                <a:solidFill>
                  <a:srgbClr val="3E3E3E"/>
                </a:solidFill>
                <a:latin typeface="Tahoma"/>
                <a:cs typeface="Tahoma"/>
              </a:rPr>
              <a:t>,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5" dirty="0">
                <a:solidFill>
                  <a:srgbClr val="3E3E3E"/>
                </a:solidFill>
                <a:latin typeface="Tahoma"/>
                <a:cs typeface="Tahoma"/>
              </a:rPr>
              <a:t>taxation</a:t>
            </a:r>
            <a:endParaRPr sz="1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0305" y="403555"/>
            <a:ext cx="92252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0" dirty="0"/>
              <a:t>Government-to-Government</a:t>
            </a:r>
            <a:r>
              <a:rPr spc="-270" dirty="0"/>
              <a:t> </a:t>
            </a:r>
            <a:r>
              <a:rPr spc="-100" dirty="0"/>
              <a:t>(G2G):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pc="10"/>
              <a:t>By Loknath Regmi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63485" y="2125142"/>
            <a:ext cx="9855835" cy="3451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9405" marR="742315" indent="-307340">
              <a:lnSpc>
                <a:spcPct val="100899"/>
              </a:lnSpc>
              <a:spcBef>
                <a:spcPts val="95"/>
              </a:spcBef>
              <a:buClr>
                <a:srgbClr val="5A82CB"/>
              </a:buClr>
              <a:buFont typeface="Lucida Sans Unicode"/>
              <a:buChar char="□"/>
              <a:tabLst>
                <a:tab pos="319405" algn="l"/>
                <a:tab pos="320040" algn="l"/>
              </a:tabLst>
            </a:pPr>
            <a:r>
              <a:rPr sz="1650" spc="35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Government-to-Government</a:t>
            </a:r>
            <a:r>
              <a:rPr sz="1650" spc="-7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5" dirty="0">
                <a:solidFill>
                  <a:srgbClr val="3E3E3E"/>
                </a:solidFill>
                <a:latin typeface="Tahoma"/>
                <a:cs typeface="Tahoma"/>
              </a:rPr>
              <a:t>mentions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interaction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between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0" dirty="0">
                <a:solidFill>
                  <a:srgbClr val="3E3E3E"/>
                </a:solidFill>
                <a:latin typeface="Tahoma"/>
                <a:cs typeface="Tahoma"/>
              </a:rPr>
              <a:t>diﬀerent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government </a:t>
            </a:r>
            <a:r>
              <a:rPr sz="1650" spc="-5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departments,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95" dirty="0">
                <a:solidFill>
                  <a:srgbClr val="3E3E3E"/>
                </a:solidFill>
                <a:latin typeface="Tahoma"/>
                <a:cs typeface="Tahoma"/>
              </a:rPr>
              <a:t>ﬁrms</a:t>
            </a:r>
            <a:r>
              <a:rPr sz="165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85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30" dirty="0">
                <a:solidFill>
                  <a:srgbClr val="3E3E3E"/>
                </a:solidFill>
                <a:latin typeface="Tahoma"/>
                <a:cs typeface="Tahoma"/>
              </a:rPr>
              <a:t>agencies.</a:t>
            </a:r>
            <a:endParaRPr sz="1650">
              <a:latin typeface="Tahoma"/>
              <a:cs typeface="Tahoma"/>
            </a:endParaRPr>
          </a:p>
          <a:p>
            <a:pPr marL="374015" indent="-361950">
              <a:lnSpc>
                <a:spcPct val="100000"/>
              </a:lnSpc>
              <a:spcBef>
                <a:spcPts val="1420"/>
              </a:spcBef>
              <a:buClr>
                <a:srgbClr val="5A82CB"/>
              </a:buClr>
              <a:buFont typeface="Lucida Sans Unicode"/>
              <a:buChar char="□"/>
              <a:tabLst>
                <a:tab pos="374015" algn="l"/>
                <a:tab pos="374650" algn="l"/>
              </a:tabLst>
            </a:pPr>
            <a:r>
              <a:rPr sz="1650" spc="35" dirty="0">
                <a:solidFill>
                  <a:srgbClr val="3E3E3E"/>
                </a:solidFill>
                <a:latin typeface="Tahoma"/>
                <a:cs typeface="Tahoma"/>
              </a:rPr>
              <a:t>This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5" dirty="0">
                <a:solidFill>
                  <a:srgbClr val="3E3E3E"/>
                </a:solidFill>
                <a:latin typeface="Tahoma"/>
                <a:cs typeface="Tahoma"/>
              </a:rPr>
              <a:t>increases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eﬃciency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government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0" dirty="0">
                <a:solidFill>
                  <a:srgbClr val="3E3E3E"/>
                </a:solidFill>
                <a:latin typeface="Tahoma"/>
                <a:cs typeface="Tahoma"/>
              </a:rPr>
              <a:t>processes.</a:t>
            </a:r>
            <a:endParaRPr sz="1650">
              <a:latin typeface="Tahoma"/>
              <a:cs typeface="Tahoma"/>
            </a:endParaRPr>
          </a:p>
          <a:p>
            <a:pPr marL="319405" marR="394970" indent="-307340">
              <a:lnSpc>
                <a:spcPct val="100899"/>
              </a:lnSpc>
              <a:spcBef>
                <a:spcPts val="1400"/>
              </a:spcBef>
              <a:buClr>
                <a:srgbClr val="5A82CB"/>
              </a:buClr>
              <a:buFont typeface="Lucida Sans Unicode"/>
              <a:buChar char="□"/>
              <a:tabLst>
                <a:tab pos="319405" algn="l"/>
                <a:tab pos="320040" algn="l"/>
              </a:tabLst>
            </a:pPr>
            <a:r>
              <a:rPr sz="1650" spc="-30" dirty="0">
                <a:solidFill>
                  <a:srgbClr val="3E3E3E"/>
                </a:solidFill>
                <a:latin typeface="Tahoma"/>
                <a:cs typeface="Tahoma"/>
              </a:rPr>
              <a:t>In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45" dirty="0">
                <a:solidFill>
                  <a:srgbClr val="3E3E3E"/>
                </a:solidFill>
                <a:latin typeface="Tahoma"/>
                <a:cs typeface="Tahoma"/>
              </a:rPr>
              <a:t>G2G,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government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45" dirty="0">
                <a:solidFill>
                  <a:srgbClr val="3E3E3E"/>
                </a:solidFill>
                <a:latin typeface="Tahoma"/>
                <a:cs typeface="Tahoma"/>
              </a:rPr>
              <a:t>agencies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can</a:t>
            </a:r>
            <a:r>
              <a:rPr sz="1650" spc="-7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share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80" dirty="0">
                <a:solidFill>
                  <a:srgbClr val="3E3E3E"/>
                </a:solidFill>
                <a:latin typeface="Tahoma"/>
                <a:cs typeface="Tahoma"/>
              </a:rPr>
              <a:t>same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database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0" dirty="0">
                <a:solidFill>
                  <a:srgbClr val="3E3E3E"/>
                </a:solidFill>
                <a:latin typeface="Tahoma"/>
                <a:cs typeface="Tahoma"/>
              </a:rPr>
              <a:t>using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0" dirty="0">
                <a:solidFill>
                  <a:srgbClr val="3E3E3E"/>
                </a:solidFill>
                <a:latin typeface="Tahoma"/>
                <a:cs typeface="Tahoma"/>
              </a:rPr>
              <a:t>online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0" dirty="0">
                <a:solidFill>
                  <a:srgbClr val="3E3E3E"/>
                </a:solidFill>
                <a:latin typeface="Tahoma"/>
                <a:cs typeface="Tahoma"/>
              </a:rPr>
              <a:t>communication.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35" dirty="0">
                <a:solidFill>
                  <a:srgbClr val="3E3E3E"/>
                </a:solidFill>
                <a:latin typeface="Tahoma"/>
                <a:cs typeface="Tahoma"/>
              </a:rPr>
              <a:t>The </a:t>
            </a:r>
            <a:r>
              <a:rPr sz="1650" spc="-5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government</a:t>
            </a:r>
            <a:r>
              <a:rPr sz="165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5" dirty="0">
                <a:solidFill>
                  <a:srgbClr val="3E3E3E"/>
                </a:solidFill>
                <a:latin typeface="Tahoma"/>
                <a:cs typeface="Tahoma"/>
              </a:rPr>
              <a:t>departments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can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0" dirty="0">
                <a:solidFill>
                  <a:srgbClr val="3E3E3E"/>
                </a:solidFill>
                <a:latin typeface="Tahoma"/>
                <a:cs typeface="Tahoma"/>
              </a:rPr>
              <a:t>work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3E3E3E"/>
                </a:solidFill>
                <a:latin typeface="Tahoma"/>
                <a:cs typeface="Tahoma"/>
              </a:rPr>
              <a:t>together.</a:t>
            </a:r>
            <a:endParaRPr sz="1650">
              <a:latin typeface="Tahoma"/>
              <a:cs typeface="Tahoma"/>
            </a:endParaRPr>
          </a:p>
          <a:p>
            <a:pPr marL="374015" indent="-361950">
              <a:lnSpc>
                <a:spcPct val="100000"/>
              </a:lnSpc>
              <a:spcBef>
                <a:spcPts val="1415"/>
              </a:spcBef>
              <a:buClr>
                <a:srgbClr val="5A82CB"/>
              </a:buClr>
              <a:buFont typeface="Lucida Sans Unicode"/>
              <a:buChar char="□"/>
              <a:tabLst>
                <a:tab pos="374015" algn="l"/>
                <a:tab pos="374650" algn="l"/>
              </a:tabLst>
            </a:pPr>
            <a:r>
              <a:rPr sz="1650" spc="35" dirty="0">
                <a:solidFill>
                  <a:srgbClr val="3E3E3E"/>
                </a:solidFill>
                <a:latin typeface="Tahoma"/>
                <a:cs typeface="Tahoma"/>
              </a:rPr>
              <a:t>This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45" dirty="0">
                <a:solidFill>
                  <a:srgbClr val="3E3E3E"/>
                </a:solidFill>
                <a:latin typeface="Tahoma"/>
                <a:cs typeface="Tahoma"/>
              </a:rPr>
              <a:t>service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can</a:t>
            </a:r>
            <a:r>
              <a:rPr sz="1650" spc="-7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increase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international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discretion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85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45" dirty="0">
                <a:solidFill>
                  <a:srgbClr val="3E3E3E"/>
                </a:solidFill>
                <a:latin typeface="Tahoma"/>
                <a:cs typeface="Tahoma"/>
              </a:rPr>
              <a:t>relations.</a:t>
            </a:r>
            <a:endParaRPr sz="1650">
              <a:latin typeface="Tahoma"/>
              <a:cs typeface="Tahoma"/>
            </a:endParaRPr>
          </a:p>
          <a:p>
            <a:pPr marL="319405" marR="174625" indent="-307340">
              <a:lnSpc>
                <a:spcPct val="100899"/>
              </a:lnSpc>
              <a:spcBef>
                <a:spcPts val="1400"/>
              </a:spcBef>
              <a:buClr>
                <a:srgbClr val="5A82CB"/>
              </a:buClr>
              <a:buFont typeface="Lucida Sans Unicode"/>
              <a:buChar char="□"/>
              <a:tabLst>
                <a:tab pos="319405" algn="l"/>
                <a:tab pos="320040" algn="l"/>
              </a:tabLst>
            </a:pPr>
            <a:r>
              <a:rPr sz="1650" spc="85" dirty="0">
                <a:solidFill>
                  <a:srgbClr val="3E3E3E"/>
                </a:solidFill>
                <a:latin typeface="Tahoma"/>
                <a:cs typeface="Tahoma"/>
              </a:rPr>
              <a:t>G2G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45" dirty="0">
                <a:solidFill>
                  <a:srgbClr val="3E3E3E"/>
                </a:solidFill>
                <a:latin typeface="Tahoma"/>
                <a:cs typeface="Tahoma"/>
              </a:rPr>
              <a:t>services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can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80" dirty="0">
                <a:solidFill>
                  <a:srgbClr val="3E3E3E"/>
                </a:solidFill>
                <a:latin typeface="Tahoma"/>
                <a:cs typeface="Tahoma"/>
              </a:rPr>
              <a:t>be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45" dirty="0">
                <a:solidFill>
                  <a:srgbClr val="3E3E3E"/>
                </a:solidFill>
                <a:latin typeface="Tahoma"/>
                <a:cs typeface="Tahoma"/>
              </a:rPr>
              <a:t>at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0" dirty="0">
                <a:solidFill>
                  <a:srgbClr val="3E3E3E"/>
                </a:solidFill>
                <a:latin typeface="Tahoma"/>
                <a:cs typeface="Tahoma"/>
              </a:rPr>
              <a:t>local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3E3E3E"/>
                </a:solidFill>
                <a:latin typeface="Tahoma"/>
                <a:cs typeface="Tahoma"/>
              </a:rPr>
              <a:t>level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90" dirty="0">
                <a:solidFill>
                  <a:srgbClr val="3E3E3E"/>
                </a:solidFill>
                <a:latin typeface="Tahoma"/>
                <a:cs typeface="Tahoma"/>
              </a:rPr>
              <a:t>or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45" dirty="0">
                <a:solidFill>
                  <a:srgbClr val="3E3E3E"/>
                </a:solidFill>
                <a:latin typeface="Tahoma"/>
                <a:cs typeface="Tahoma"/>
              </a:rPr>
              <a:t>at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international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20" dirty="0">
                <a:solidFill>
                  <a:srgbClr val="3E3E3E"/>
                </a:solidFill>
                <a:latin typeface="Tahoma"/>
                <a:cs typeface="Tahoma"/>
              </a:rPr>
              <a:t>level.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-60" dirty="0">
                <a:solidFill>
                  <a:srgbClr val="3E3E3E"/>
                </a:solidFill>
                <a:latin typeface="Tahoma"/>
                <a:cs typeface="Tahoma"/>
              </a:rPr>
              <a:t>It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can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5" dirty="0">
                <a:solidFill>
                  <a:srgbClr val="3E3E3E"/>
                </a:solidFill>
                <a:latin typeface="Tahoma"/>
                <a:cs typeface="Tahoma"/>
              </a:rPr>
              <a:t>convey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5" dirty="0">
                <a:solidFill>
                  <a:srgbClr val="3E3E3E"/>
                </a:solidFill>
                <a:latin typeface="Tahoma"/>
                <a:cs typeface="Tahoma"/>
              </a:rPr>
              <a:t>with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85" dirty="0">
                <a:solidFill>
                  <a:srgbClr val="3E3E3E"/>
                </a:solidFill>
                <a:latin typeface="Tahoma"/>
                <a:cs typeface="Tahoma"/>
              </a:rPr>
              <a:t>both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0" dirty="0">
                <a:solidFill>
                  <a:srgbClr val="3E3E3E"/>
                </a:solidFill>
                <a:latin typeface="Tahoma"/>
                <a:cs typeface="Tahoma"/>
              </a:rPr>
              <a:t>global </a:t>
            </a:r>
            <a:r>
              <a:rPr sz="1650" spc="-5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government</a:t>
            </a:r>
            <a:r>
              <a:rPr sz="165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85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0" dirty="0">
                <a:solidFill>
                  <a:srgbClr val="3E3E3E"/>
                </a:solidFill>
                <a:latin typeface="Tahoma"/>
                <a:cs typeface="Tahoma"/>
              </a:rPr>
              <a:t>local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5" dirty="0">
                <a:solidFill>
                  <a:srgbClr val="3E3E3E"/>
                </a:solidFill>
                <a:latin typeface="Tahoma"/>
                <a:cs typeface="Tahoma"/>
              </a:rPr>
              <a:t>government.</a:t>
            </a:r>
            <a:endParaRPr sz="1650">
              <a:latin typeface="Tahoma"/>
              <a:cs typeface="Tahoma"/>
            </a:endParaRPr>
          </a:p>
          <a:p>
            <a:pPr marL="319405" marR="5080" indent="-307340">
              <a:lnSpc>
                <a:spcPct val="100899"/>
              </a:lnSpc>
              <a:spcBef>
                <a:spcPts val="1400"/>
              </a:spcBef>
              <a:buClr>
                <a:srgbClr val="5A82CB"/>
              </a:buClr>
              <a:buFont typeface="Lucida Sans Unicode"/>
              <a:buChar char="□"/>
              <a:tabLst>
                <a:tab pos="319405" algn="l"/>
                <a:tab pos="320040" algn="l"/>
              </a:tabLst>
            </a:pPr>
            <a:r>
              <a:rPr sz="1650" spc="-60" dirty="0">
                <a:solidFill>
                  <a:srgbClr val="3E3E3E"/>
                </a:solidFill>
                <a:latin typeface="Tahoma"/>
                <a:cs typeface="Tahoma"/>
              </a:rPr>
              <a:t>It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also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provides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0" dirty="0">
                <a:solidFill>
                  <a:srgbClr val="3E3E3E"/>
                </a:solidFill>
                <a:latin typeface="Tahoma"/>
                <a:cs typeface="Tahoma"/>
              </a:rPr>
              <a:t>safe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85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secure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5" dirty="0">
                <a:solidFill>
                  <a:srgbClr val="3E3E3E"/>
                </a:solidFill>
                <a:latin typeface="Tahoma"/>
                <a:cs typeface="Tahoma"/>
              </a:rPr>
              <a:t>inter-relationship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between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0" dirty="0">
                <a:solidFill>
                  <a:srgbClr val="3E3E3E"/>
                </a:solidFill>
                <a:latin typeface="Tahoma"/>
                <a:cs typeface="Tahoma"/>
              </a:rPr>
              <a:t>domestic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90" dirty="0">
                <a:solidFill>
                  <a:srgbClr val="3E3E3E"/>
                </a:solidFill>
                <a:latin typeface="Tahoma"/>
                <a:cs typeface="Tahoma"/>
              </a:rPr>
              <a:t>or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5" dirty="0">
                <a:solidFill>
                  <a:srgbClr val="3E3E3E"/>
                </a:solidFill>
                <a:latin typeface="Tahoma"/>
                <a:cs typeface="Tahoma"/>
              </a:rPr>
              <a:t>foreign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5" dirty="0">
                <a:solidFill>
                  <a:srgbClr val="3E3E3E"/>
                </a:solidFill>
                <a:latin typeface="Tahoma"/>
                <a:cs typeface="Tahoma"/>
              </a:rPr>
              <a:t>government.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80" dirty="0">
                <a:solidFill>
                  <a:srgbClr val="3E3E3E"/>
                </a:solidFill>
                <a:latin typeface="Tahoma"/>
                <a:cs typeface="Tahoma"/>
              </a:rPr>
              <a:t>G2G </a:t>
            </a:r>
            <a:r>
              <a:rPr sz="1650" spc="-5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0" dirty="0">
                <a:solidFill>
                  <a:srgbClr val="3E3E3E"/>
                </a:solidFill>
                <a:latin typeface="Tahoma"/>
                <a:cs typeface="Tahoma"/>
              </a:rPr>
              <a:t>builds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5" dirty="0">
                <a:solidFill>
                  <a:srgbClr val="3E3E3E"/>
                </a:solidFill>
                <a:latin typeface="Tahoma"/>
                <a:cs typeface="Tahoma"/>
              </a:rPr>
              <a:t>universal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database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0" dirty="0">
                <a:solidFill>
                  <a:srgbClr val="3E3E3E"/>
                </a:solidFill>
                <a:latin typeface="Tahoma"/>
                <a:cs typeface="Tahoma"/>
              </a:rPr>
              <a:t>for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45" dirty="0">
                <a:solidFill>
                  <a:srgbClr val="3E3E3E"/>
                </a:solidFill>
                <a:latin typeface="Tahoma"/>
                <a:cs typeface="Tahoma"/>
              </a:rPr>
              <a:t>all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90" dirty="0">
                <a:solidFill>
                  <a:srgbClr val="3E3E3E"/>
                </a:solidFill>
                <a:latin typeface="Tahoma"/>
                <a:cs typeface="Tahoma"/>
              </a:rPr>
              <a:t>members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upgrade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30" dirty="0">
                <a:solidFill>
                  <a:srgbClr val="3E3E3E"/>
                </a:solidFill>
                <a:latin typeface="Tahoma"/>
                <a:cs typeface="Tahoma"/>
              </a:rPr>
              <a:t>service.</a:t>
            </a:r>
            <a:endParaRPr sz="1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" y="9"/>
            <a:ext cx="12191979" cy="68579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pc="10"/>
              <a:t>By Loknath Regmi</a:t>
            </a:r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10146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77012" y="480059"/>
            <a:ext cx="11238230" cy="5897880"/>
            <a:chOff x="477012" y="480059"/>
            <a:chExt cx="11238230" cy="5897880"/>
          </a:xfrm>
        </p:grpSpPr>
        <p:sp>
          <p:nvSpPr>
            <p:cNvPr id="4" name="object 4"/>
            <p:cNvSpPr/>
            <p:nvPr/>
          </p:nvSpPr>
          <p:spPr>
            <a:xfrm>
              <a:off x="477012" y="480059"/>
              <a:ext cx="11238230" cy="5897880"/>
            </a:xfrm>
            <a:custGeom>
              <a:avLst/>
              <a:gdLst/>
              <a:ahLst/>
              <a:cxnLst/>
              <a:rect l="l" t="t" r="r" b="b"/>
              <a:pathLst>
                <a:path w="11238230" h="5897880">
                  <a:moveTo>
                    <a:pt x="11237976" y="5897879"/>
                  </a:moveTo>
                  <a:lnTo>
                    <a:pt x="0" y="5897879"/>
                  </a:lnTo>
                  <a:lnTo>
                    <a:pt x="0" y="0"/>
                  </a:lnTo>
                  <a:lnTo>
                    <a:pt x="11237976" y="0"/>
                  </a:lnTo>
                  <a:lnTo>
                    <a:pt x="11237976" y="58978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1297" y="801793"/>
              <a:ext cx="7929405" cy="527305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pc="10"/>
              <a:t>By Loknath Regmi</a:t>
            </a:r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0305" y="1007059"/>
            <a:ext cx="66205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NEED</a:t>
            </a:r>
            <a:r>
              <a:rPr spc="-265" dirty="0"/>
              <a:t> </a:t>
            </a:r>
            <a:r>
              <a:rPr spc="135" dirty="0"/>
              <a:t>OF</a:t>
            </a:r>
            <a:r>
              <a:rPr spc="-260" dirty="0"/>
              <a:t> </a:t>
            </a:r>
            <a:r>
              <a:rPr spc="-25" dirty="0"/>
              <a:t>E</a:t>
            </a:r>
            <a:r>
              <a:rPr spc="-265" dirty="0"/>
              <a:t> </a:t>
            </a:r>
            <a:r>
              <a:rPr spc="145" dirty="0"/>
              <a:t>GOVERNANCE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pc="10"/>
              <a:t>By Loknath Regmi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38837" y="2124457"/>
            <a:ext cx="9659620" cy="2327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5" dirty="0">
                <a:solidFill>
                  <a:srgbClr val="5A82CB"/>
                </a:solidFill>
                <a:latin typeface="Lucida Sans Unicode"/>
                <a:cs typeface="Lucida Sans Unicode"/>
              </a:rPr>
              <a:t>□</a:t>
            </a:r>
            <a:r>
              <a:rPr sz="1800" spc="15" dirty="0">
                <a:solidFill>
                  <a:srgbClr val="3E3E3E"/>
                </a:solidFill>
                <a:latin typeface="Tahoma"/>
                <a:cs typeface="Tahoma"/>
              </a:rPr>
              <a:t>T</a:t>
            </a:r>
            <a:r>
              <a:rPr sz="1800" spc="20" dirty="0">
                <a:solidFill>
                  <a:srgbClr val="3E3E3E"/>
                </a:solidFill>
                <a:latin typeface="Tahoma"/>
                <a:cs typeface="Tahoma"/>
              </a:rPr>
              <a:t>o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provid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SMART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government.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sz="1800" spc="20" dirty="0">
                <a:solidFill>
                  <a:srgbClr val="5A82CB"/>
                </a:solidFill>
                <a:latin typeface="Lucida Sans Unicode"/>
                <a:cs typeface="Lucida Sans Unicode"/>
              </a:rPr>
              <a:t>□</a:t>
            </a:r>
            <a:r>
              <a:rPr sz="1800" spc="20" dirty="0">
                <a:solidFill>
                  <a:srgbClr val="3E3E3E"/>
                </a:solidFill>
                <a:latin typeface="Tahoma"/>
                <a:cs typeface="Tahoma"/>
              </a:rPr>
              <a:t>Information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delivery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is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greatly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simpliﬁed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for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citizens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businesses.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sz="1800" spc="-165" dirty="0">
                <a:solidFill>
                  <a:srgbClr val="5A82CB"/>
                </a:solidFill>
                <a:latin typeface="Lucida Sans Unicode"/>
                <a:cs typeface="Lucida Sans Unicode"/>
              </a:rPr>
              <a:t>□</a:t>
            </a:r>
            <a:r>
              <a:rPr sz="1800" spc="-165" dirty="0">
                <a:solidFill>
                  <a:srgbClr val="3E3E3E"/>
                </a:solidFill>
                <a:latin typeface="Tahoma"/>
                <a:cs typeface="Tahoma"/>
              </a:rPr>
              <a:t>It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3E3E3E"/>
                </a:solidFill>
                <a:latin typeface="Tahoma"/>
                <a:cs typeface="Tahoma"/>
              </a:rPr>
              <a:t>gives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varied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departments’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information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public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helps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in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decision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making.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35"/>
              </a:spcBef>
            </a:pPr>
            <a:r>
              <a:rPr sz="1800" spc="-355" dirty="0">
                <a:solidFill>
                  <a:srgbClr val="5A82CB"/>
                </a:solidFill>
                <a:latin typeface="Lucida Sans Unicode"/>
                <a:cs typeface="Lucida Sans Unicode"/>
              </a:rPr>
              <a:t>□</a:t>
            </a:r>
            <a:r>
              <a:rPr sz="1800" spc="-75" dirty="0">
                <a:solidFill>
                  <a:srgbClr val="3E3E3E"/>
                </a:solidFill>
                <a:latin typeface="Tahoma"/>
                <a:cs typeface="Tahoma"/>
              </a:rPr>
              <a:t>I</a:t>
            </a:r>
            <a:r>
              <a:rPr sz="1800" spc="-65" dirty="0">
                <a:solidFill>
                  <a:srgbClr val="3E3E3E"/>
                </a:solidFill>
                <a:latin typeface="Tahoma"/>
                <a:cs typeface="Tahoma"/>
              </a:rPr>
              <a:t>t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ensure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citizen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participatio</a:t>
            </a:r>
            <a:r>
              <a:rPr sz="1800" spc="85" dirty="0">
                <a:solidFill>
                  <a:srgbClr val="3E3E3E"/>
                </a:solidFill>
                <a:latin typeface="Tahoma"/>
                <a:cs typeface="Tahoma"/>
              </a:rPr>
              <a:t>n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t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al</a:t>
            </a:r>
            <a:r>
              <a:rPr sz="1800" spc="30" dirty="0">
                <a:solidFill>
                  <a:srgbClr val="3E3E3E"/>
                </a:solidFill>
                <a:latin typeface="Tahoma"/>
                <a:cs typeface="Tahoma"/>
              </a:rPr>
              <a:t>l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level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o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f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governance.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sz="1800" spc="-165" dirty="0">
                <a:solidFill>
                  <a:srgbClr val="5A82CB"/>
                </a:solidFill>
                <a:latin typeface="Lucida Sans Unicode"/>
                <a:cs typeface="Lucida Sans Unicode"/>
              </a:rPr>
              <a:t>□</a:t>
            </a:r>
            <a:r>
              <a:rPr sz="1800" spc="-165" dirty="0">
                <a:solidFill>
                  <a:srgbClr val="3E3E3E"/>
                </a:solidFill>
                <a:latin typeface="Tahoma"/>
                <a:cs typeface="Tahoma"/>
              </a:rPr>
              <a:t>It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leads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automated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services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so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that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all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works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public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welfare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is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available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all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citizens.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75" y="6400800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824" y="457199"/>
                </a:moveTo>
                <a:lnTo>
                  <a:pt x="0" y="457199"/>
                </a:lnTo>
                <a:lnTo>
                  <a:pt x="0" y="0"/>
                </a:lnTo>
                <a:lnTo>
                  <a:pt x="12188824" y="0"/>
                </a:lnTo>
                <a:lnTo>
                  <a:pt x="12188824" y="457199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531" y="189737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6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70305" y="1007059"/>
            <a:ext cx="26543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SYLLABUS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860" y="2665929"/>
            <a:ext cx="10034610" cy="192656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pc="10"/>
              <a:t>By Loknath Regmi</a:t>
            </a:r>
            <a:endParaRPr spc="-2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0932" y="2124457"/>
            <a:ext cx="9957435" cy="215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5A82CB"/>
                </a:solidFill>
                <a:latin typeface="Times New Roman"/>
                <a:cs typeface="Times New Roman"/>
              </a:rPr>
              <a:t>Ø</a:t>
            </a:r>
            <a:r>
              <a:rPr sz="1800" spc="-45" dirty="0">
                <a:solidFill>
                  <a:srgbClr val="3E3E3E"/>
                </a:solidFill>
                <a:latin typeface="Tahoma"/>
                <a:cs typeface="Tahoma"/>
              </a:rPr>
              <a:t>It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revolutionizes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functions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government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ensures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transparency.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sz="1800" spc="30" dirty="0">
                <a:solidFill>
                  <a:srgbClr val="5A82CB"/>
                </a:solidFill>
                <a:latin typeface="Times New Roman"/>
                <a:cs typeface="Times New Roman"/>
              </a:rPr>
              <a:t>Ø</a:t>
            </a:r>
            <a:r>
              <a:rPr sz="1800" spc="30" dirty="0">
                <a:solidFill>
                  <a:srgbClr val="3E3E3E"/>
                </a:solidFill>
                <a:latin typeface="Tahoma"/>
                <a:cs typeface="Tahoma"/>
              </a:rPr>
              <a:t>Each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department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its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actions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is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closely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monitored.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sz="1800" spc="55" dirty="0">
                <a:solidFill>
                  <a:srgbClr val="5A82CB"/>
                </a:solidFill>
                <a:latin typeface="Times New Roman"/>
                <a:cs typeface="Times New Roman"/>
              </a:rPr>
              <a:t>Ø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Public</a:t>
            </a:r>
            <a:r>
              <a:rPr sz="18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can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3E3E3E"/>
                </a:solidFill>
                <a:latin typeface="Tahoma"/>
                <a:cs typeface="Tahoma"/>
              </a:rPr>
              <a:t>get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their</a:t>
            </a:r>
            <a:r>
              <a:rPr sz="18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work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smartly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90" dirty="0">
                <a:solidFill>
                  <a:srgbClr val="3E3E3E"/>
                </a:solidFill>
                <a:latin typeface="Tahoma"/>
                <a:cs typeface="Tahoma"/>
              </a:rPr>
              <a:t>done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save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their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time.</a:t>
            </a:r>
            <a:endParaRPr sz="1800">
              <a:latin typeface="Tahoma"/>
              <a:cs typeface="Tahoma"/>
            </a:endParaRPr>
          </a:p>
          <a:p>
            <a:pPr marL="177165" marR="5080" indent="-165100">
              <a:lnSpc>
                <a:spcPct val="120000"/>
              </a:lnSpc>
              <a:spcBef>
                <a:spcPts val="1400"/>
              </a:spcBef>
            </a:pPr>
            <a:r>
              <a:rPr sz="1800" spc="-45" dirty="0">
                <a:solidFill>
                  <a:srgbClr val="5A82CB"/>
                </a:solidFill>
                <a:latin typeface="Times New Roman"/>
                <a:cs typeface="Times New Roman"/>
              </a:rPr>
              <a:t>Ø</a:t>
            </a:r>
            <a:r>
              <a:rPr sz="1800" spc="-45" dirty="0">
                <a:solidFill>
                  <a:srgbClr val="3E3E3E"/>
                </a:solidFill>
                <a:latin typeface="Tahoma"/>
                <a:cs typeface="Tahoma"/>
              </a:rPr>
              <a:t>It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provides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better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services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citizens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brings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government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close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public.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Public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can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be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in </a:t>
            </a:r>
            <a:r>
              <a:rPr sz="1800" spc="-55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touch</a:t>
            </a:r>
            <a:r>
              <a:rPr sz="18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with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government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3E3E3E"/>
                </a:solidFill>
                <a:latin typeface="Tahoma"/>
                <a:cs typeface="Tahoma"/>
              </a:rPr>
              <a:t>agency.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pc="10"/>
              <a:t>By Loknath Regmi</a:t>
            </a:r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0305" y="1007059"/>
            <a:ext cx="60940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MIDDLEMAN</a:t>
            </a:r>
            <a:r>
              <a:rPr spc="-285" dirty="0"/>
              <a:t> </a:t>
            </a:r>
            <a:r>
              <a:rPr spc="195" dirty="0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pc="10"/>
              <a:t>By Loknath Regmi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38837" y="2124457"/>
            <a:ext cx="10006330" cy="1972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5" dirty="0">
                <a:solidFill>
                  <a:srgbClr val="5A82CB"/>
                </a:solidFill>
                <a:latin typeface="Lucida Sans Unicode"/>
                <a:cs typeface="Lucida Sans Unicode"/>
              </a:rPr>
              <a:t>□</a:t>
            </a:r>
            <a:r>
              <a:rPr sz="1800" spc="-165" dirty="0">
                <a:solidFill>
                  <a:srgbClr val="3E3E3E"/>
                </a:solidFill>
                <a:latin typeface="Tahoma"/>
                <a:cs typeface="Tahoma"/>
              </a:rPr>
              <a:t>It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cuts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rgbClr val="3E3E3E"/>
                </a:solidFill>
                <a:latin typeface="Tahoma"/>
                <a:cs typeface="Tahoma"/>
              </a:rPr>
              <a:t>middlemen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bribery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if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any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90" dirty="0">
                <a:solidFill>
                  <a:srgbClr val="3E3E3E"/>
                </a:solidFill>
                <a:latin typeface="Tahoma"/>
                <a:cs typeface="Tahoma"/>
              </a:rPr>
              <a:t>from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picture.</a:t>
            </a:r>
            <a:endParaRPr sz="1800">
              <a:latin typeface="Tahoma"/>
              <a:cs typeface="Tahoma"/>
            </a:endParaRPr>
          </a:p>
          <a:p>
            <a:pPr marL="149860" marR="5080" indent="-137795">
              <a:lnSpc>
                <a:spcPct val="120000"/>
              </a:lnSpc>
              <a:spcBef>
                <a:spcPts val="1400"/>
              </a:spcBef>
            </a:pPr>
            <a:r>
              <a:rPr sz="1800" spc="-65" dirty="0">
                <a:solidFill>
                  <a:srgbClr val="5A82CB"/>
                </a:solidFill>
                <a:latin typeface="Lucida Sans Unicode"/>
                <a:cs typeface="Lucida Sans Unicode"/>
              </a:rPr>
              <a:t>□</a:t>
            </a:r>
            <a:r>
              <a:rPr sz="1800" spc="-65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main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diﬃculty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faced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by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peoples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while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dealing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with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government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work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is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delay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 </a:t>
            </a:r>
            <a:r>
              <a:rPr sz="1800" spc="-55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90" dirty="0">
                <a:solidFill>
                  <a:srgbClr val="3E3E3E"/>
                </a:solidFill>
                <a:latin typeface="Tahoma"/>
                <a:cs typeface="Tahoma"/>
              </a:rPr>
              <a:t>problem</a:t>
            </a:r>
            <a:r>
              <a:rPr sz="18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created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by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middleman.</a:t>
            </a:r>
            <a:endParaRPr sz="1800">
              <a:latin typeface="Tahoma"/>
              <a:cs typeface="Tahoma"/>
            </a:endParaRPr>
          </a:p>
          <a:p>
            <a:pPr marL="149860" marR="187960" indent="-137795">
              <a:lnSpc>
                <a:spcPct val="120000"/>
              </a:lnSpc>
              <a:spcBef>
                <a:spcPts val="1400"/>
              </a:spcBef>
            </a:pPr>
            <a:r>
              <a:rPr sz="1800" spc="-5" dirty="0">
                <a:solidFill>
                  <a:srgbClr val="5A82CB"/>
                </a:solidFill>
                <a:latin typeface="Lucida Sans Unicode"/>
                <a:cs typeface="Lucida Sans Unicode"/>
              </a:rPr>
              <a:t>□</a:t>
            </a:r>
            <a:r>
              <a:rPr sz="1800" spc="-5" dirty="0">
                <a:solidFill>
                  <a:srgbClr val="3E3E3E"/>
                </a:solidFill>
                <a:latin typeface="Tahoma"/>
                <a:cs typeface="Tahoma"/>
              </a:rPr>
              <a:t>Hence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minimize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interruption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rgbClr val="3E3E3E"/>
                </a:solidFill>
                <a:latin typeface="Tahoma"/>
                <a:cs typeface="Tahoma"/>
              </a:rPr>
              <a:t>middleman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make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it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easy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for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people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3E3E3E"/>
                </a:solidFill>
                <a:latin typeface="Tahoma"/>
                <a:cs typeface="Tahoma"/>
              </a:rPr>
              <a:t>get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all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 </a:t>
            </a:r>
            <a:r>
              <a:rPr sz="1800" spc="-5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services</a:t>
            </a:r>
            <a:r>
              <a:rPr sz="18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provided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by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government.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pc="135" dirty="0"/>
              <a:t>Evolution</a:t>
            </a:r>
            <a:r>
              <a:rPr spc="-254" dirty="0"/>
              <a:t> </a:t>
            </a:r>
            <a:r>
              <a:rPr spc="165" dirty="0"/>
              <a:t>of</a:t>
            </a:r>
            <a:r>
              <a:rPr spc="-250" dirty="0"/>
              <a:t> </a:t>
            </a:r>
            <a:r>
              <a:rPr spc="90" dirty="0"/>
              <a:t>E-Governance,</a:t>
            </a:r>
            <a:r>
              <a:rPr spc="-250" dirty="0"/>
              <a:t> </a:t>
            </a:r>
            <a:r>
              <a:rPr spc="-65" dirty="0"/>
              <a:t>Its</a:t>
            </a:r>
            <a:r>
              <a:rPr spc="-245" dirty="0"/>
              <a:t> </a:t>
            </a:r>
            <a:r>
              <a:rPr spc="135" dirty="0"/>
              <a:t>Scope </a:t>
            </a:r>
            <a:r>
              <a:rPr spc="-1360" dirty="0"/>
              <a:t> </a:t>
            </a:r>
            <a:r>
              <a:rPr spc="204" dirty="0"/>
              <a:t>and</a:t>
            </a:r>
            <a:r>
              <a:rPr spc="-250" dirty="0"/>
              <a:t> </a:t>
            </a:r>
            <a:r>
              <a:rPr spc="165" dirty="0"/>
              <a:t>Content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pc="10"/>
              <a:t>By Loknath Regmi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254497" y="2023815"/>
            <a:ext cx="3749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5" dirty="0">
                <a:solidFill>
                  <a:srgbClr val="5A82CB"/>
                </a:solidFill>
                <a:latin typeface="Lucida Sans Unicode"/>
                <a:cs typeface="Lucida Sans Unicode"/>
              </a:rPr>
              <a:t>□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ASSIGNMEN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T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-165" dirty="0">
                <a:solidFill>
                  <a:srgbClr val="3E3E3E"/>
                </a:solidFill>
                <a:latin typeface="Tahoma"/>
                <a:cs typeface="Tahoma"/>
              </a:rPr>
              <a:t>: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3E3E3E"/>
                </a:solidFill>
                <a:latin typeface="Tahoma"/>
                <a:cs typeface="Tahoma"/>
              </a:rPr>
              <a:t>REA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D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FRO</a:t>
            </a:r>
            <a:r>
              <a:rPr sz="1800" spc="100" dirty="0">
                <a:solidFill>
                  <a:srgbClr val="3E3E3E"/>
                </a:solidFill>
                <a:latin typeface="Tahoma"/>
                <a:cs typeface="Tahoma"/>
              </a:rPr>
              <a:t>M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90" dirty="0">
                <a:solidFill>
                  <a:srgbClr val="3E3E3E"/>
                </a:solidFill>
                <a:latin typeface="Tahoma"/>
                <a:cs typeface="Tahoma"/>
              </a:rPr>
              <a:t>BOOK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Present</a:t>
            </a:r>
            <a:r>
              <a:rPr spc="-245" dirty="0"/>
              <a:t> </a:t>
            </a:r>
            <a:r>
              <a:rPr spc="180" dirty="0"/>
              <a:t>Global</a:t>
            </a:r>
            <a:r>
              <a:rPr spc="-240" dirty="0"/>
              <a:t> </a:t>
            </a:r>
            <a:r>
              <a:rPr spc="130" dirty="0"/>
              <a:t>Trends</a:t>
            </a:r>
            <a:r>
              <a:rPr spc="-240" dirty="0"/>
              <a:t> </a:t>
            </a:r>
            <a:r>
              <a:rPr spc="165" dirty="0"/>
              <a:t>of</a:t>
            </a:r>
            <a:r>
              <a:rPr spc="-245" dirty="0"/>
              <a:t> </a:t>
            </a:r>
            <a:r>
              <a:rPr spc="195" dirty="0"/>
              <a:t>Growth</a:t>
            </a:r>
            <a:r>
              <a:rPr spc="-240" dirty="0"/>
              <a:t> </a:t>
            </a:r>
            <a:r>
              <a:rPr spc="170" dirty="0"/>
              <a:t>in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pc="10"/>
              <a:t>By Loknath Regmi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0305" y="374801"/>
            <a:ext cx="72072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75" dirty="0">
                <a:solidFill>
                  <a:srgbClr val="3E3E3E"/>
                </a:solidFill>
                <a:latin typeface="Tahoma"/>
                <a:cs typeface="Tahoma"/>
              </a:rPr>
              <a:t>E-Governance:</a:t>
            </a:r>
            <a:r>
              <a:rPr sz="4400" spc="-25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4400" spc="195" dirty="0">
                <a:solidFill>
                  <a:srgbClr val="3E3E3E"/>
                </a:solidFill>
                <a:latin typeface="Tahoma"/>
                <a:cs typeface="Tahoma"/>
              </a:rPr>
              <a:t>Other</a:t>
            </a:r>
            <a:r>
              <a:rPr sz="4400" spc="-25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4400" spc="55" dirty="0">
                <a:solidFill>
                  <a:srgbClr val="3E3E3E"/>
                </a:solidFill>
                <a:latin typeface="Tahoma"/>
                <a:cs typeface="Tahoma"/>
              </a:rPr>
              <a:t>Issues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2124457"/>
            <a:ext cx="9770110" cy="1136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3E3E3E"/>
                </a:solidFill>
                <a:latin typeface="Tahoma"/>
                <a:cs typeface="Tahoma"/>
              </a:rPr>
              <a:t>CLASSWORK: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20000"/>
              </a:lnSpc>
              <a:spcBef>
                <a:spcPts val="1400"/>
              </a:spcBef>
            </a:pPr>
            <a:r>
              <a:rPr sz="1800" spc="-10" dirty="0">
                <a:solidFill>
                  <a:srgbClr val="3E3E3E"/>
                </a:solidFill>
                <a:latin typeface="Tahoma"/>
                <a:cs typeface="Tahoma"/>
              </a:rPr>
              <a:t>IN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rgbClr val="3E3E3E"/>
                </a:solidFill>
                <a:latin typeface="Tahoma"/>
                <a:cs typeface="Tahoma"/>
              </a:rPr>
              <a:t>GROUP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FOUR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3E3E3E"/>
                </a:solidFill>
                <a:latin typeface="Tahoma"/>
                <a:cs typeface="Tahoma"/>
              </a:rPr>
              <a:t>STUDENTS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3E3E3E"/>
                </a:solidFill>
                <a:latin typeface="Tahoma"/>
                <a:cs typeface="Tahoma"/>
              </a:rPr>
              <a:t>…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E3E3E"/>
                </a:solidFill>
                <a:latin typeface="Tahoma"/>
                <a:cs typeface="Tahoma"/>
              </a:rPr>
              <a:t>DISCUSS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ABOUT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3E3E3E"/>
                </a:solidFill>
                <a:latin typeface="Tahoma"/>
                <a:cs typeface="Tahoma"/>
              </a:rPr>
              <a:t>PRESENT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3E3E3E"/>
                </a:solidFill>
                <a:latin typeface="Tahoma"/>
                <a:cs typeface="Tahoma"/>
              </a:rPr>
              <a:t>TREND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E-GOVERNANCE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3E3E3E"/>
                </a:solidFill>
                <a:latin typeface="Tahoma"/>
                <a:cs typeface="Tahoma"/>
              </a:rPr>
              <a:t>IN </a:t>
            </a:r>
            <a:r>
              <a:rPr sz="1800" spc="-55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NEPAL.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019" y="3974593"/>
            <a:ext cx="3752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3E3E3E"/>
                </a:solidFill>
                <a:latin typeface="Tahoma"/>
                <a:cs typeface="Tahoma"/>
              </a:rPr>
              <a:t>REF</a:t>
            </a:r>
            <a:r>
              <a:rPr sz="1800" spc="-35" dirty="0">
                <a:solidFill>
                  <a:srgbClr val="3E3E3E"/>
                </a:solidFill>
                <a:latin typeface="Tahoma"/>
                <a:cs typeface="Tahoma"/>
              </a:rPr>
              <a:t>: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E3E3E"/>
                </a:solidFill>
                <a:latin typeface="Tahoma"/>
                <a:cs typeface="Tahoma"/>
              </a:rPr>
              <a:t>TAK</a:t>
            </a:r>
            <a:r>
              <a:rPr sz="1800" spc="5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3E3E3E"/>
                </a:solidFill>
                <a:latin typeface="Tahoma"/>
                <a:cs typeface="Tahoma"/>
              </a:rPr>
              <a:t>REFERENC</a:t>
            </a:r>
            <a:r>
              <a:rPr sz="1800" spc="15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FRO</a:t>
            </a:r>
            <a:r>
              <a:rPr sz="1800" spc="100" dirty="0">
                <a:solidFill>
                  <a:srgbClr val="3E3E3E"/>
                </a:solidFill>
                <a:latin typeface="Tahoma"/>
                <a:cs typeface="Tahoma"/>
              </a:rPr>
              <a:t>M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90" dirty="0">
                <a:solidFill>
                  <a:srgbClr val="3E3E3E"/>
                </a:solidFill>
                <a:latin typeface="Tahoma"/>
                <a:cs typeface="Tahoma"/>
              </a:rPr>
              <a:t>BOOK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0305" y="1007059"/>
            <a:ext cx="88290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80" dirty="0">
                <a:latin typeface="Tahoma"/>
                <a:cs typeface="Tahoma"/>
              </a:rPr>
              <a:t>E-G</a:t>
            </a:r>
            <a:r>
              <a:rPr sz="3050" b="1" spc="-80" dirty="0">
                <a:latin typeface="Tahoma"/>
                <a:cs typeface="Tahoma"/>
              </a:rPr>
              <a:t>OVERNMENT</a:t>
            </a:r>
            <a:r>
              <a:rPr sz="3050" b="1" spc="265" dirty="0">
                <a:latin typeface="Tahoma"/>
                <a:cs typeface="Tahoma"/>
              </a:rPr>
              <a:t> </a:t>
            </a:r>
            <a:r>
              <a:rPr sz="3050" b="1" spc="-105" dirty="0">
                <a:latin typeface="Tahoma"/>
                <a:cs typeface="Tahoma"/>
              </a:rPr>
              <a:t>AS</a:t>
            </a:r>
            <a:r>
              <a:rPr sz="3050" b="1" spc="250" dirty="0">
                <a:latin typeface="Tahoma"/>
                <a:cs typeface="Tahoma"/>
              </a:rPr>
              <a:t> </a:t>
            </a:r>
            <a:r>
              <a:rPr b="1" spc="-75" dirty="0">
                <a:latin typeface="Tahoma"/>
                <a:cs typeface="Tahoma"/>
              </a:rPr>
              <a:t>I</a:t>
            </a:r>
            <a:r>
              <a:rPr sz="3050" b="1" spc="-75" dirty="0">
                <a:latin typeface="Tahoma"/>
                <a:cs typeface="Tahoma"/>
              </a:rPr>
              <a:t>NFORMATION</a:t>
            </a:r>
            <a:r>
              <a:rPr sz="3050" b="1" spc="270" dirty="0">
                <a:latin typeface="Tahoma"/>
                <a:cs typeface="Tahoma"/>
              </a:rPr>
              <a:t> </a:t>
            </a:r>
            <a:r>
              <a:rPr b="1" spc="-135" dirty="0">
                <a:latin typeface="Tahoma"/>
                <a:cs typeface="Tahoma"/>
              </a:rPr>
              <a:t>S</a:t>
            </a:r>
            <a:r>
              <a:rPr sz="3050" b="1" spc="-135" dirty="0">
                <a:latin typeface="Tahoma"/>
                <a:cs typeface="Tahoma"/>
              </a:rPr>
              <a:t>YSTEM</a:t>
            </a:r>
            <a:endParaRPr sz="30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pc="10"/>
              <a:t>By Loknath Regmi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2069593"/>
            <a:ext cx="9976485" cy="184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1800" spc="2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800" spc="2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understand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this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topics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we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need 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to 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ﬁrst 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know  </a:t>
            </a:r>
            <a:r>
              <a:rPr sz="1800" spc="90" dirty="0">
                <a:solidFill>
                  <a:srgbClr val="3E3E3E"/>
                </a:solidFill>
                <a:latin typeface="Tahoma"/>
                <a:cs typeface="Tahoma"/>
              </a:rPr>
              <a:t>some 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terms 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like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information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technology,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system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information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system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E-Government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system.</a:t>
            </a:r>
            <a:endParaRPr sz="1800">
              <a:latin typeface="Tahoma"/>
              <a:cs typeface="Tahoma"/>
            </a:endParaRPr>
          </a:p>
          <a:p>
            <a:pPr marL="12700" marR="14604" algn="just">
              <a:lnSpc>
                <a:spcPct val="120000"/>
              </a:lnSpc>
              <a:spcBef>
                <a:spcPts val="1400"/>
              </a:spcBef>
            </a:pP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Information </a:t>
            </a:r>
            <a:r>
              <a:rPr sz="1800" spc="-5" dirty="0">
                <a:solidFill>
                  <a:srgbClr val="3E3E3E"/>
                </a:solidFill>
                <a:latin typeface="Tahoma"/>
                <a:cs typeface="Tahoma"/>
              </a:rPr>
              <a:t>technology</a:t>
            </a:r>
            <a:r>
              <a:rPr sz="1800" spc="-5" dirty="0">
                <a:solidFill>
                  <a:srgbClr val="3E3E3E"/>
                </a:solidFill>
                <a:latin typeface="Microsoft Sans Serif"/>
                <a:cs typeface="Microsoft Sans Serif"/>
              </a:rPr>
              <a:t> </a:t>
            </a:r>
            <a:r>
              <a:rPr sz="1800" spc="-5" dirty="0">
                <a:solidFill>
                  <a:srgbClr val="3E3E3E"/>
                </a:solidFill>
                <a:latin typeface="Tahoma"/>
                <a:cs typeface="Tahoma"/>
              </a:rPr>
              <a:t>(IT)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is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use of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any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computers, </a:t>
            </a:r>
            <a:r>
              <a:rPr sz="1800" spc="30" dirty="0">
                <a:solidFill>
                  <a:srgbClr val="3E3E3E"/>
                </a:solidFill>
                <a:latin typeface="Tahoma"/>
                <a:cs typeface="Tahoma"/>
              </a:rPr>
              <a:t>storage,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networking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other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physical</a:t>
            </a:r>
            <a:r>
              <a:rPr sz="1800" spc="-3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3E3E3E"/>
                </a:solidFill>
                <a:latin typeface="Tahoma"/>
                <a:cs typeface="Tahoma"/>
              </a:rPr>
              <a:t>devices,</a:t>
            </a:r>
            <a:r>
              <a:rPr sz="1800" spc="-3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infrastructure</a:t>
            </a:r>
            <a:r>
              <a:rPr sz="1800" spc="-3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3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processes</a:t>
            </a:r>
            <a:r>
              <a:rPr sz="1800" spc="-3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800" spc="-2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create,</a:t>
            </a:r>
            <a:r>
              <a:rPr sz="1800" spc="-2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process,</a:t>
            </a:r>
            <a:r>
              <a:rPr sz="1800" spc="-3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store,</a:t>
            </a:r>
            <a:r>
              <a:rPr sz="1800" spc="-3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secure</a:t>
            </a:r>
            <a:r>
              <a:rPr sz="1800" spc="-3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2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exchange </a:t>
            </a:r>
            <a:r>
              <a:rPr sz="1800" spc="-55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all</a:t>
            </a:r>
            <a:r>
              <a:rPr sz="18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forms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electronic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3E3E3E"/>
                </a:solidFill>
                <a:latin typeface="Tahoma"/>
                <a:cs typeface="Tahoma"/>
              </a:rPr>
              <a:t>data.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069593"/>
            <a:ext cx="9756140" cy="217868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spc="-25" dirty="0">
                <a:solidFill>
                  <a:srgbClr val="3E3E3E"/>
                </a:solidFill>
                <a:latin typeface="Tahoma"/>
                <a:cs typeface="Tahoma"/>
              </a:rPr>
              <a:t>System</a:t>
            </a:r>
            <a:r>
              <a:rPr sz="1800" b="1" spc="-5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is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rgbClr val="3E3E3E"/>
                </a:solidFill>
                <a:latin typeface="Tahoma"/>
                <a:cs typeface="Tahoma"/>
              </a:rPr>
              <a:t>deﬁned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as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set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rgbClr val="3E3E3E"/>
                </a:solidFill>
                <a:latin typeface="Tahoma"/>
                <a:cs typeface="Tahoma"/>
              </a:rPr>
              <a:t>components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for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collecting,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creating,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storing,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processing,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20000"/>
              </a:lnSpc>
            </a:pP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3E3E3E"/>
                </a:solidFill>
                <a:latin typeface="Tahoma"/>
                <a:cs typeface="Tahoma"/>
              </a:rPr>
              <a:t>distributing</a:t>
            </a:r>
            <a:r>
              <a:rPr sz="1800" spc="30" dirty="0">
                <a:solidFill>
                  <a:srgbClr val="3E3E3E"/>
                </a:solidFill>
                <a:latin typeface="Microsoft Sans Serif"/>
                <a:cs typeface="Microsoft Sans Serif"/>
              </a:rPr>
              <a:t> </a:t>
            </a:r>
            <a:r>
              <a:rPr sz="1800" b="1" spc="30" dirty="0">
                <a:solidFill>
                  <a:srgbClr val="3E3E3E"/>
                </a:solidFill>
                <a:latin typeface="Tahoma"/>
                <a:cs typeface="Tahoma"/>
              </a:rPr>
              <a:t>information</a:t>
            </a:r>
            <a:r>
              <a:rPr sz="1800" spc="30" dirty="0">
                <a:solidFill>
                  <a:srgbClr val="3E3E3E"/>
                </a:solidFill>
                <a:latin typeface="Tahoma"/>
                <a:cs typeface="Tahoma"/>
              </a:rPr>
              <a:t>,</a:t>
            </a:r>
            <a:r>
              <a:rPr sz="180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typically</a:t>
            </a:r>
            <a:r>
              <a:rPr sz="180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including</a:t>
            </a:r>
            <a:r>
              <a:rPr sz="180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hardware</a:t>
            </a:r>
            <a:r>
              <a:rPr sz="180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3E3E3E"/>
                </a:solidFill>
                <a:latin typeface="Tahoma"/>
                <a:cs typeface="Tahoma"/>
              </a:rPr>
              <a:t>software,</a:t>
            </a:r>
            <a:r>
              <a:rPr sz="180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 </a:t>
            </a:r>
            <a:r>
              <a:rPr sz="1800" b="1" spc="25" dirty="0">
                <a:solidFill>
                  <a:srgbClr val="3E3E3E"/>
                </a:solidFill>
                <a:latin typeface="Tahoma"/>
                <a:cs typeface="Tahoma"/>
              </a:rPr>
              <a:t>system</a:t>
            </a:r>
            <a:r>
              <a:rPr sz="180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 </a:t>
            </a:r>
            <a:r>
              <a:rPr sz="1800" spc="25" dirty="0">
                <a:solidFill>
                  <a:srgbClr val="3E3E3E"/>
                </a:solidFill>
                <a:latin typeface="Tahoma"/>
                <a:cs typeface="Tahoma"/>
              </a:rPr>
              <a:t>users,</a:t>
            </a:r>
            <a:r>
              <a:rPr sz="180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 </a:t>
            </a:r>
            <a:r>
              <a:rPr sz="1800" spc="-5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8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3E3E3E"/>
                </a:solidFill>
                <a:latin typeface="Tahoma"/>
                <a:cs typeface="Tahoma"/>
              </a:rPr>
              <a:t>data.</a:t>
            </a:r>
            <a:endParaRPr sz="1800">
              <a:latin typeface="Tahoma"/>
              <a:cs typeface="Tahoma"/>
            </a:endParaRPr>
          </a:p>
          <a:p>
            <a:pPr marL="12700" marR="569595" indent="59055">
              <a:lnSpc>
                <a:spcPct val="120000"/>
              </a:lnSpc>
              <a:spcBef>
                <a:spcPts val="1400"/>
              </a:spcBef>
            </a:pP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“Information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systems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are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interrelated </a:t>
            </a:r>
            <a:r>
              <a:rPr sz="1800" spc="85" dirty="0">
                <a:solidFill>
                  <a:srgbClr val="3E3E3E"/>
                </a:solidFill>
                <a:latin typeface="Tahoma"/>
                <a:cs typeface="Tahoma"/>
              </a:rPr>
              <a:t>components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working together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to </a:t>
            </a:r>
            <a:r>
              <a:rPr sz="1800" spc="30" dirty="0">
                <a:solidFill>
                  <a:srgbClr val="3E3E3E"/>
                </a:solidFill>
                <a:latin typeface="Tahoma"/>
                <a:cs typeface="Tahoma"/>
              </a:rPr>
              <a:t>collect,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process,</a:t>
            </a:r>
            <a:r>
              <a:rPr sz="180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store,</a:t>
            </a:r>
            <a:r>
              <a:rPr sz="180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disseminate</a:t>
            </a:r>
            <a:r>
              <a:rPr sz="180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information</a:t>
            </a:r>
            <a:r>
              <a:rPr sz="180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80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support</a:t>
            </a:r>
            <a:r>
              <a:rPr sz="180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decision</a:t>
            </a:r>
            <a:r>
              <a:rPr sz="180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making,</a:t>
            </a:r>
            <a:r>
              <a:rPr sz="180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coordination, </a:t>
            </a:r>
            <a:r>
              <a:rPr sz="1800" spc="-55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control,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3E3E3E"/>
                </a:solidFill>
                <a:latin typeface="Tahoma"/>
                <a:cs typeface="Tahoma"/>
              </a:rPr>
              <a:t>analysis,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visualization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in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an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organization.”</a:t>
            </a:r>
            <a:r>
              <a:rPr sz="1800" spc="40" dirty="0">
                <a:solidFill>
                  <a:srgbClr val="3E3E3E"/>
                </a:solidFill>
                <a:latin typeface="Microsoft Sans Serif"/>
                <a:cs typeface="Microsoft Sans Serif"/>
              </a:rPr>
              <a:t> 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pc="10"/>
              <a:t>By Loknath Regmi</a:t>
            </a:r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069593"/>
            <a:ext cx="9987915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E-Government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means </a:t>
            </a:r>
            <a:r>
              <a:rPr sz="1800" spc="90" dirty="0">
                <a:solidFill>
                  <a:srgbClr val="3E3E3E"/>
                </a:solidFill>
                <a:latin typeface="Tahoma"/>
                <a:cs typeface="Tahoma"/>
              </a:rPr>
              <a:t>oﬃce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automation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internal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management information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systems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 </a:t>
            </a:r>
            <a:r>
              <a:rPr sz="1800" spc="-55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expert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systems,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as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well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 as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client-facing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web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3E3E3E"/>
                </a:solidFill>
                <a:latin typeface="Tahoma"/>
                <a:cs typeface="Tahoma"/>
              </a:rPr>
              <a:t>sites.</a:t>
            </a:r>
            <a:r>
              <a:rPr sz="1800" spc="3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3E3E3E"/>
                </a:solidFill>
                <a:latin typeface="Microsoft Sans Serif"/>
                <a:cs typeface="Microsoft Sans Serif"/>
              </a:rPr>
              <a:t> </a:t>
            </a:r>
            <a:r>
              <a:rPr sz="1800" spc="25" dirty="0">
                <a:solidFill>
                  <a:srgbClr val="3E3E3E"/>
                </a:solidFill>
                <a:latin typeface="Tahoma"/>
                <a:cs typeface="Tahoma"/>
              </a:rPr>
              <a:t>it</a:t>
            </a:r>
            <a:r>
              <a:rPr sz="1800" spc="3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must</a:t>
            </a:r>
            <a:r>
              <a:rPr sz="1800" spc="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be</a:t>
            </a:r>
            <a:r>
              <a:rPr sz="1800" spc="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seen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 to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consist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of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technology</a:t>
            </a:r>
            <a:r>
              <a:rPr sz="1800" spc="60" dirty="0">
                <a:solidFill>
                  <a:srgbClr val="3E3E3E"/>
                </a:solidFill>
                <a:latin typeface="Microsoft Sans Serif"/>
                <a:cs typeface="Microsoft Sans Serif"/>
              </a:rPr>
              <a:t> 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plus</a:t>
            </a:r>
            <a:r>
              <a:rPr sz="1800" spc="60" dirty="0">
                <a:solidFill>
                  <a:srgbClr val="3E3E3E"/>
                </a:solidFill>
                <a:latin typeface="Microsoft Sans Serif"/>
                <a:cs typeface="Microsoft Sans Serif"/>
              </a:rPr>
              <a:t> 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information</a:t>
            </a:r>
            <a:r>
              <a:rPr sz="1800" spc="60" dirty="0">
                <a:solidFill>
                  <a:srgbClr val="3E3E3E"/>
                </a:solidFill>
                <a:latin typeface="Microsoft Sans Serif"/>
                <a:cs typeface="Microsoft Sans Serif"/>
              </a:rPr>
              <a:t> 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plus</a:t>
            </a:r>
            <a:r>
              <a:rPr sz="1800" spc="60" dirty="0">
                <a:solidFill>
                  <a:srgbClr val="3E3E3E"/>
                </a:solidFill>
                <a:latin typeface="Microsoft Sans Serif"/>
                <a:cs typeface="Microsoft Sans Serif"/>
              </a:rPr>
              <a:t> 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people</a:t>
            </a:r>
            <a:r>
              <a:rPr sz="1800" spc="-5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who</a:t>
            </a:r>
            <a:r>
              <a:rPr sz="1800" spc="-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3E3E3E"/>
                </a:solidFill>
                <a:latin typeface="Tahoma"/>
                <a:cs typeface="Tahoma"/>
              </a:rPr>
              <a:t>give</a:t>
            </a:r>
            <a:r>
              <a:rPr sz="1800" spc="-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800" spc="-4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system</a:t>
            </a:r>
            <a:r>
              <a:rPr sz="1800" spc="-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purpose</a:t>
            </a:r>
            <a:r>
              <a:rPr sz="1800" spc="-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meaning</a:t>
            </a:r>
            <a:r>
              <a:rPr sz="1800" spc="65" dirty="0">
                <a:solidFill>
                  <a:srgbClr val="3E3E3E"/>
                </a:solidFill>
                <a:latin typeface="Microsoft Sans Serif"/>
                <a:cs typeface="Microsoft Sans Serif"/>
              </a:rPr>
              <a:t> 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plus</a:t>
            </a:r>
            <a:r>
              <a:rPr sz="1800" spc="65" dirty="0">
                <a:solidFill>
                  <a:srgbClr val="3E3E3E"/>
                </a:solidFill>
                <a:latin typeface="Microsoft Sans Serif"/>
                <a:cs typeface="Microsoft Sans Serif"/>
              </a:rPr>
              <a:t> 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work </a:t>
            </a:r>
            <a:r>
              <a:rPr sz="1800" spc="-55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processes</a:t>
            </a:r>
            <a:r>
              <a:rPr sz="18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that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are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undertaken.</a:t>
            </a:r>
            <a:r>
              <a:rPr sz="1800" spc="55" dirty="0">
                <a:solidFill>
                  <a:srgbClr val="3E3E3E"/>
                </a:solidFill>
                <a:latin typeface="Microsoft Sans Serif"/>
                <a:cs typeface="Microsoft Sans Serif"/>
              </a:rPr>
              <a:t> 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pc="10"/>
              <a:t>By Loknath Regmi</a:t>
            </a:r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069593"/>
            <a:ext cx="9973310" cy="3192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E-Government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as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Information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System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can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be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represented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as </a:t>
            </a:r>
            <a:r>
              <a:rPr sz="1800" spc="30" dirty="0">
                <a:solidFill>
                  <a:srgbClr val="3E3E3E"/>
                </a:solidFill>
                <a:latin typeface="Tahoma"/>
                <a:cs typeface="Tahoma"/>
              </a:rPr>
              <a:t>‘onion-ring’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model. </a:t>
            </a:r>
            <a:r>
              <a:rPr sz="1800" spc="-70" dirty="0">
                <a:solidFill>
                  <a:srgbClr val="3E3E3E"/>
                </a:solidFill>
                <a:latin typeface="Tahoma"/>
                <a:cs typeface="Tahoma"/>
              </a:rPr>
              <a:t>It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consist of </a:t>
            </a:r>
            <a:r>
              <a:rPr sz="1800" spc="-55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two</a:t>
            </a:r>
            <a:r>
              <a:rPr sz="18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3E3E3E"/>
                </a:solidFill>
                <a:latin typeface="Tahoma"/>
                <a:cs typeface="Tahoma"/>
              </a:rPr>
              <a:t>parts: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rgbClr val="3E3E3E"/>
                </a:solidFill>
                <a:latin typeface="Tahoma"/>
                <a:cs typeface="Tahoma"/>
              </a:rPr>
              <a:t>one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inner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part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other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outer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part.</a:t>
            </a:r>
            <a:endParaRPr sz="1800">
              <a:latin typeface="Tahoma"/>
              <a:cs typeface="Tahoma"/>
            </a:endParaRPr>
          </a:p>
          <a:p>
            <a:pPr marL="12700" marR="7620" algn="just">
              <a:lnSpc>
                <a:spcPct val="120000"/>
              </a:lnSpc>
              <a:spcBef>
                <a:spcPts val="1400"/>
              </a:spcBef>
            </a:pPr>
            <a:r>
              <a:rPr sz="1800" spc="30" dirty="0">
                <a:solidFill>
                  <a:srgbClr val="3E3E3E"/>
                </a:solidFill>
                <a:latin typeface="Tahoma"/>
                <a:cs typeface="Tahoma"/>
              </a:rPr>
              <a:t>Inner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part represent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Information system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outer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part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consist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of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Organization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 </a:t>
            </a:r>
            <a:r>
              <a:rPr sz="1800" spc="-55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Environment.</a:t>
            </a:r>
            <a:endParaRPr sz="1800">
              <a:latin typeface="Tahoma"/>
              <a:cs typeface="Tahoma"/>
            </a:endParaRPr>
          </a:p>
          <a:p>
            <a:pPr marL="12700" marR="12700" algn="just">
              <a:lnSpc>
                <a:spcPct val="120000"/>
              </a:lnSpc>
              <a:spcBef>
                <a:spcPts val="1400"/>
              </a:spcBef>
            </a:pPr>
            <a:r>
              <a:rPr sz="1800" b="1" spc="-25" dirty="0">
                <a:solidFill>
                  <a:srgbClr val="3E3E3E"/>
                </a:solidFill>
                <a:latin typeface="Tahoma"/>
                <a:cs typeface="Tahoma"/>
              </a:rPr>
              <a:t>Information: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Information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is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a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set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of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data which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is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processed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in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a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meaningful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way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according </a:t>
            </a:r>
            <a:r>
              <a:rPr sz="1800" spc="-55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to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 </a:t>
            </a:r>
            <a:r>
              <a:rPr sz="1800" spc="30" dirty="0">
                <a:solidFill>
                  <a:srgbClr val="3E3E3E"/>
                </a:solidFill>
                <a:latin typeface="Tahoma"/>
                <a:cs typeface="Tahoma"/>
              </a:rPr>
              <a:t>given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requirement.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Information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is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processed, structured, </a:t>
            </a:r>
            <a:r>
              <a:rPr sz="1800" spc="90" dirty="0">
                <a:solidFill>
                  <a:srgbClr val="3E3E3E"/>
                </a:solidFill>
                <a:latin typeface="Tahoma"/>
                <a:cs typeface="Tahoma"/>
              </a:rPr>
              <a:t>or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presented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in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a </a:t>
            </a:r>
            <a:r>
              <a:rPr sz="1800" spc="30" dirty="0">
                <a:solidFill>
                  <a:srgbClr val="3E3E3E"/>
                </a:solidFill>
                <a:latin typeface="Tahoma"/>
                <a:cs typeface="Tahoma"/>
              </a:rPr>
              <a:t>given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context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make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it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meaningful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useful.</a:t>
            </a:r>
            <a:r>
              <a:rPr sz="1800" spc="40" dirty="0">
                <a:solidFill>
                  <a:srgbClr val="3E3E3E"/>
                </a:solidFill>
                <a:latin typeface="Microsoft Sans Serif"/>
                <a:cs typeface="Microsoft Sans Serif"/>
              </a:rPr>
              <a:t> </a:t>
            </a:r>
            <a:endParaRPr sz="1800">
              <a:latin typeface="Microsoft Sans Serif"/>
              <a:cs typeface="Microsoft Sans Serif"/>
            </a:endParaRPr>
          </a:p>
          <a:p>
            <a:pPr marL="12700" algn="just">
              <a:lnSpc>
                <a:spcPct val="100000"/>
              </a:lnSpc>
              <a:spcBef>
                <a:spcPts val="1830"/>
              </a:spcBef>
            </a:pP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Data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is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raw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unorganized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fact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that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required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be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processed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make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it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meaningful.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pc="10"/>
              <a:t>By Loknath Regmi</a:t>
            </a:r>
            <a:endParaRPr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58723" y="457200"/>
            <a:ext cx="11275060" cy="5943600"/>
            <a:chOff x="458723" y="457200"/>
            <a:chExt cx="11275060" cy="5943600"/>
          </a:xfrm>
        </p:grpSpPr>
        <p:sp>
          <p:nvSpPr>
            <p:cNvPr id="4" name="object 4"/>
            <p:cNvSpPr/>
            <p:nvPr/>
          </p:nvSpPr>
          <p:spPr>
            <a:xfrm>
              <a:off x="458723" y="457200"/>
              <a:ext cx="11275060" cy="5943600"/>
            </a:xfrm>
            <a:custGeom>
              <a:avLst/>
              <a:gdLst/>
              <a:ahLst/>
              <a:cxnLst/>
              <a:rect l="l" t="t" r="r" b="b"/>
              <a:pathLst>
                <a:path w="11275060" h="5943600">
                  <a:moveTo>
                    <a:pt x="11274551" y="5943599"/>
                  </a:moveTo>
                  <a:lnTo>
                    <a:pt x="0" y="5943599"/>
                  </a:lnTo>
                  <a:lnTo>
                    <a:pt x="0" y="0"/>
                  </a:lnTo>
                  <a:lnTo>
                    <a:pt x="11274551" y="0"/>
                  </a:lnTo>
                  <a:lnTo>
                    <a:pt x="11274551" y="5943599"/>
                  </a:lnTo>
                  <a:close/>
                </a:path>
              </a:pathLst>
            </a:custGeom>
            <a:solidFill>
              <a:srgbClr val="5A82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2731" y="521207"/>
              <a:ext cx="11146790" cy="5815965"/>
            </a:xfrm>
            <a:custGeom>
              <a:avLst/>
              <a:gdLst/>
              <a:ahLst/>
              <a:cxnLst/>
              <a:rect l="l" t="t" r="r" b="b"/>
              <a:pathLst>
                <a:path w="11146790" h="5815965">
                  <a:moveTo>
                    <a:pt x="11146535" y="5815584"/>
                  </a:moveTo>
                  <a:lnTo>
                    <a:pt x="0" y="5815584"/>
                  </a:lnTo>
                  <a:lnTo>
                    <a:pt x="0" y="0"/>
                  </a:lnTo>
                  <a:lnTo>
                    <a:pt x="11146535" y="0"/>
                  </a:lnTo>
                  <a:lnTo>
                    <a:pt x="11146535" y="58155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0501" y="1298575"/>
              <a:ext cx="5905499" cy="390710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pc="10"/>
              <a:t>By Loknath Regmi</a:t>
            </a:r>
            <a:endParaRPr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069593"/>
            <a:ext cx="9973310" cy="301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20000"/>
              </a:lnSpc>
              <a:spcBef>
                <a:spcPts val="100"/>
              </a:spcBef>
            </a:pP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Knowledge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is </a:t>
            </a:r>
            <a:r>
              <a:rPr sz="1800" spc="15" dirty="0">
                <a:solidFill>
                  <a:srgbClr val="3E3E3E"/>
                </a:solidFill>
                <a:latin typeface="Tahoma"/>
                <a:cs typeface="Tahoma"/>
              </a:rPr>
              <a:t>facts,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information,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 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skills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acquired through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experience </a:t>
            </a:r>
            <a:r>
              <a:rPr sz="1800" spc="90" dirty="0">
                <a:solidFill>
                  <a:srgbClr val="3E3E3E"/>
                </a:solidFill>
                <a:latin typeface="Tahoma"/>
                <a:cs typeface="Tahoma"/>
              </a:rPr>
              <a:t>or 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education;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theoretical</a:t>
            </a:r>
            <a:r>
              <a:rPr sz="18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90" dirty="0">
                <a:solidFill>
                  <a:srgbClr val="3E3E3E"/>
                </a:solidFill>
                <a:latin typeface="Tahoma"/>
                <a:cs typeface="Tahoma"/>
              </a:rPr>
              <a:t>or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practical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understanding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3E3E3E"/>
                </a:solidFill>
                <a:latin typeface="Tahoma"/>
                <a:cs typeface="Tahoma"/>
              </a:rPr>
              <a:t>subject.</a:t>
            </a:r>
            <a:endParaRPr sz="1800">
              <a:latin typeface="Tahoma"/>
              <a:cs typeface="Tahoma"/>
            </a:endParaRPr>
          </a:p>
          <a:p>
            <a:pPr marL="12700" marR="9525" algn="just">
              <a:lnSpc>
                <a:spcPct val="120000"/>
              </a:lnSpc>
              <a:spcBef>
                <a:spcPts val="1400"/>
              </a:spcBef>
            </a:pPr>
            <a:r>
              <a:rPr sz="1800" b="1" spc="-35" dirty="0">
                <a:solidFill>
                  <a:srgbClr val="3E3E3E"/>
                </a:solidFill>
                <a:latin typeface="Tahoma"/>
                <a:cs typeface="Tahoma"/>
              </a:rPr>
              <a:t>Technology:</a:t>
            </a:r>
            <a:r>
              <a:rPr sz="1800" b="1" spc="-5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Technology</a:t>
            </a:r>
            <a:r>
              <a:rPr sz="1800" spc="-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is</a:t>
            </a:r>
            <a:r>
              <a:rPr sz="1800" spc="-4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800" spc="-4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95" dirty="0">
                <a:solidFill>
                  <a:srgbClr val="3E3E3E"/>
                </a:solidFill>
                <a:latin typeface="Tahoma"/>
                <a:cs typeface="Tahoma"/>
              </a:rPr>
              <a:t>sum</a:t>
            </a:r>
            <a:r>
              <a:rPr sz="1800" spc="-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1800" spc="-4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techniques,</a:t>
            </a:r>
            <a:r>
              <a:rPr sz="1800" spc="-4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3E3E3E"/>
                </a:solidFill>
                <a:latin typeface="Tahoma"/>
                <a:cs typeface="Tahoma"/>
              </a:rPr>
              <a:t>skills,</a:t>
            </a:r>
            <a:r>
              <a:rPr sz="1800" spc="-4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methods,</a:t>
            </a:r>
            <a:r>
              <a:rPr sz="1800" spc="-4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processes</a:t>
            </a:r>
            <a:r>
              <a:rPr sz="1800" spc="-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used</a:t>
            </a:r>
            <a:r>
              <a:rPr sz="1800" spc="-4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in</a:t>
            </a:r>
            <a:r>
              <a:rPr sz="1800" spc="-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 </a:t>
            </a:r>
            <a:r>
              <a:rPr sz="1800" spc="-55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production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of goods </a:t>
            </a:r>
            <a:r>
              <a:rPr sz="1800" spc="90" dirty="0">
                <a:solidFill>
                  <a:srgbClr val="3E3E3E"/>
                </a:solidFill>
                <a:latin typeface="Tahoma"/>
                <a:cs typeface="Tahoma"/>
              </a:rPr>
              <a:t>or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services </a:t>
            </a:r>
            <a:r>
              <a:rPr sz="1800" spc="90" dirty="0">
                <a:solidFill>
                  <a:srgbClr val="3E3E3E"/>
                </a:solidFill>
                <a:latin typeface="Tahoma"/>
                <a:cs typeface="Tahoma"/>
              </a:rPr>
              <a:t>or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in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accomplishment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of </a:t>
            </a:r>
            <a:r>
              <a:rPr sz="1800" spc="25" dirty="0">
                <a:solidFill>
                  <a:srgbClr val="3E3E3E"/>
                </a:solidFill>
                <a:latin typeface="Tahoma"/>
                <a:cs typeface="Tahoma"/>
              </a:rPr>
              <a:t>objectives,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such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as scientiﬁc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investigation.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-70" dirty="0">
                <a:solidFill>
                  <a:srgbClr val="3E3E3E"/>
                </a:solidFill>
                <a:latin typeface="Tahoma"/>
                <a:cs typeface="Tahoma"/>
              </a:rPr>
              <a:t>It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consist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Hardware,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3E3E3E"/>
                </a:solidFill>
                <a:latin typeface="Tahoma"/>
                <a:cs typeface="Tahoma"/>
              </a:rPr>
              <a:t>Software,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Telecom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3E3E3E"/>
                </a:solidFill>
                <a:latin typeface="Tahoma"/>
                <a:cs typeface="Tahoma"/>
              </a:rPr>
              <a:t>etc.</a:t>
            </a:r>
            <a:endParaRPr sz="1800">
              <a:latin typeface="Tahoma"/>
              <a:cs typeface="Tahoma"/>
            </a:endParaRPr>
          </a:p>
          <a:p>
            <a:pPr marL="12700" marR="5080" algn="just">
              <a:lnSpc>
                <a:spcPct val="120000"/>
              </a:lnSpc>
              <a:spcBef>
                <a:spcPts val="1400"/>
              </a:spcBef>
            </a:pP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Information</a:t>
            </a:r>
            <a:r>
              <a:rPr sz="1800" spc="-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systems</a:t>
            </a:r>
            <a:r>
              <a:rPr sz="1800" spc="-4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are</a:t>
            </a:r>
            <a:r>
              <a:rPr sz="1800" spc="-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interrelated</a:t>
            </a:r>
            <a:r>
              <a:rPr sz="1800" spc="-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rgbClr val="3E3E3E"/>
                </a:solidFill>
                <a:latin typeface="Tahoma"/>
                <a:cs typeface="Tahoma"/>
              </a:rPr>
              <a:t>components</a:t>
            </a:r>
            <a:r>
              <a:rPr sz="1800" spc="-3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working</a:t>
            </a:r>
            <a:r>
              <a:rPr sz="1800" spc="-4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together</a:t>
            </a:r>
            <a:r>
              <a:rPr sz="1800" spc="-3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800" spc="-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3E3E3E"/>
                </a:solidFill>
                <a:latin typeface="Tahoma"/>
                <a:cs typeface="Tahoma"/>
              </a:rPr>
              <a:t>collect,</a:t>
            </a:r>
            <a:r>
              <a:rPr sz="1800" spc="-3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process,</a:t>
            </a:r>
            <a:r>
              <a:rPr sz="1800" spc="-4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store, </a:t>
            </a:r>
            <a:r>
              <a:rPr sz="1800" spc="-55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1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disseminate</a:t>
            </a:r>
            <a:r>
              <a:rPr sz="1800" spc="-1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information</a:t>
            </a:r>
            <a:r>
              <a:rPr sz="1800" spc="-1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800" spc="-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support</a:t>
            </a:r>
            <a:r>
              <a:rPr sz="1800" spc="-1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decision</a:t>
            </a:r>
            <a:r>
              <a:rPr sz="1800" spc="-1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making,</a:t>
            </a:r>
            <a:r>
              <a:rPr sz="1800" spc="-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coordination,</a:t>
            </a:r>
            <a:r>
              <a:rPr sz="1800" spc="-1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control,</a:t>
            </a:r>
            <a:r>
              <a:rPr sz="1800" spc="-1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3E3E3E"/>
                </a:solidFill>
                <a:latin typeface="Tahoma"/>
                <a:cs typeface="Tahoma"/>
              </a:rPr>
              <a:t>analysis,</a:t>
            </a:r>
            <a:r>
              <a:rPr sz="1800" spc="-1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 </a:t>
            </a:r>
            <a:r>
              <a:rPr sz="1800" spc="-55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visualization</a:t>
            </a:r>
            <a:r>
              <a:rPr sz="18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in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an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organization.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pc="10"/>
              <a:t>By Loknath Regmi</a:t>
            </a:r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0305" y="1007059"/>
            <a:ext cx="39376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60" dirty="0">
                <a:latin typeface="Tahoma"/>
                <a:cs typeface="Tahoma"/>
              </a:rPr>
              <a:t>E-government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pc="10"/>
              <a:t>By Loknath Regmi</a:t>
            </a:r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347980" indent="-183515">
              <a:lnSpc>
                <a:spcPct val="120000"/>
              </a:lnSpc>
              <a:spcBef>
                <a:spcPts val="100"/>
              </a:spcBef>
            </a:pPr>
            <a:r>
              <a:rPr sz="2400" spc="20" dirty="0">
                <a:solidFill>
                  <a:srgbClr val="5A82CB"/>
                </a:solidFill>
                <a:latin typeface="Lucida Sans Unicode"/>
                <a:cs typeface="Lucida Sans Unicode"/>
              </a:rPr>
              <a:t>□</a:t>
            </a:r>
            <a:r>
              <a:rPr sz="2400" spc="20" dirty="0"/>
              <a:t>E-government</a:t>
            </a:r>
            <a:r>
              <a:rPr sz="2400" spc="-135" dirty="0"/>
              <a:t> </a:t>
            </a:r>
            <a:r>
              <a:rPr sz="2400" spc="60" dirty="0"/>
              <a:t>is</a:t>
            </a:r>
            <a:r>
              <a:rPr sz="2400" spc="-130" dirty="0"/>
              <a:t> </a:t>
            </a:r>
            <a:r>
              <a:rPr sz="2400" spc="85" dirty="0"/>
              <a:t>the</a:t>
            </a:r>
            <a:r>
              <a:rPr sz="2400" spc="-130" dirty="0"/>
              <a:t> </a:t>
            </a:r>
            <a:r>
              <a:rPr sz="2400" spc="90" dirty="0"/>
              <a:t>use</a:t>
            </a:r>
            <a:r>
              <a:rPr sz="2400" spc="-125" dirty="0"/>
              <a:t> </a:t>
            </a:r>
            <a:r>
              <a:rPr sz="2400" spc="85" dirty="0"/>
              <a:t>of</a:t>
            </a:r>
            <a:r>
              <a:rPr sz="2400" spc="-130" dirty="0"/>
              <a:t> </a:t>
            </a:r>
            <a:r>
              <a:rPr sz="2400" spc="70" dirty="0"/>
              <a:t>technological</a:t>
            </a:r>
            <a:r>
              <a:rPr sz="2400" spc="-130" dirty="0"/>
              <a:t> </a:t>
            </a:r>
            <a:r>
              <a:rPr sz="2400" spc="105" dirty="0"/>
              <a:t>communications</a:t>
            </a:r>
            <a:r>
              <a:rPr sz="2400" spc="-125" dirty="0"/>
              <a:t> </a:t>
            </a:r>
            <a:r>
              <a:rPr sz="2400" spc="40" dirty="0"/>
              <a:t>devices, </a:t>
            </a:r>
            <a:r>
              <a:rPr sz="2400" spc="-735" dirty="0"/>
              <a:t> </a:t>
            </a:r>
            <a:r>
              <a:rPr sz="2400" spc="90" dirty="0"/>
              <a:t>such </a:t>
            </a:r>
            <a:r>
              <a:rPr sz="2400" spc="70" dirty="0"/>
              <a:t>as </a:t>
            </a:r>
            <a:r>
              <a:rPr sz="2400" spc="110" dirty="0"/>
              <a:t>computers and </a:t>
            </a:r>
            <a:r>
              <a:rPr sz="2400" spc="85" dirty="0"/>
              <a:t>the </a:t>
            </a:r>
            <a:r>
              <a:rPr sz="2400" spc="45" dirty="0"/>
              <a:t>Internet </a:t>
            </a:r>
            <a:r>
              <a:rPr sz="2400" spc="90" dirty="0"/>
              <a:t>to provide public </a:t>
            </a:r>
            <a:r>
              <a:rPr sz="2400" spc="60" dirty="0"/>
              <a:t>services </a:t>
            </a:r>
            <a:r>
              <a:rPr sz="2400" spc="90" dirty="0"/>
              <a:t>to </a:t>
            </a:r>
            <a:r>
              <a:rPr sz="2400" spc="-735" dirty="0"/>
              <a:t> </a:t>
            </a:r>
            <a:r>
              <a:rPr sz="2400" spc="65" dirty="0"/>
              <a:t>citizens</a:t>
            </a:r>
            <a:r>
              <a:rPr sz="2400" spc="-130" dirty="0"/>
              <a:t> </a:t>
            </a:r>
            <a:r>
              <a:rPr sz="2400" spc="110" dirty="0"/>
              <a:t>and</a:t>
            </a:r>
            <a:r>
              <a:rPr sz="2400" spc="-135" dirty="0"/>
              <a:t> </a:t>
            </a:r>
            <a:r>
              <a:rPr sz="2400" spc="100" dirty="0"/>
              <a:t>other</a:t>
            </a:r>
            <a:r>
              <a:rPr sz="2400" spc="-135" dirty="0"/>
              <a:t> </a:t>
            </a:r>
            <a:r>
              <a:rPr sz="2400" spc="100" dirty="0"/>
              <a:t>persons</a:t>
            </a:r>
            <a:r>
              <a:rPr sz="2400" spc="-130" dirty="0"/>
              <a:t> </a:t>
            </a:r>
            <a:r>
              <a:rPr sz="2400" spc="90" dirty="0"/>
              <a:t>in</a:t>
            </a:r>
            <a:r>
              <a:rPr sz="2400" spc="-135" dirty="0"/>
              <a:t> </a:t>
            </a:r>
            <a:r>
              <a:rPr sz="2400" spc="70" dirty="0"/>
              <a:t>a</a:t>
            </a:r>
            <a:r>
              <a:rPr sz="2400" spc="-135" dirty="0"/>
              <a:t> </a:t>
            </a:r>
            <a:r>
              <a:rPr sz="2400" spc="85" dirty="0"/>
              <a:t>country</a:t>
            </a:r>
            <a:r>
              <a:rPr sz="2400" spc="-125" dirty="0"/>
              <a:t> </a:t>
            </a:r>
            <a:r>
              <a:rPr sz="2400" spc="125" dirty="0"/>
              <a:t>or</a:t>
            </a:r>
            <a:r>
              <a:rPr sz="2400" spc="-135" dirty="0"/>
              <a:t> </a:t>
            </a:r>
            <a:r>
              <a:rPr sz="2400" spc="50" dirty="0"/>
              <a:t>region.</a:t>
            </a:r>
            <a:endParaRPr sz="2400">
              <a:latin typeface="Lucida Sans Unicode"/>
              <a:cs typeface="Lucida Sans Unicode"/>
            </a:endParaRPr>
          </a:p>
          <a:p>
            <a:pPr marL="195580" marR="327025" indent="-183515">
              <a:lnSpc>
                <a:spcPct val="120000"/>
              </a:lnSpc>
              <a:spcBef>
                <a:spcPts val="1400"/>
              </a:spcBef>
            </a:pPr>
            <a:r>
              <a:rPr sz="2400" spc="-215" dirty="0">
                <a:solidFill>
                  <a:srgbClr val="5A82CB"/>
                </a:solidFill>
                <a:latin typeface="Lucida Sans Unicode"/>
                <a:cs typeface="Lucida Sans Unicode"/>
              </a:rPr>
              <a:t>□</a:t>
            </a:r>
            <a:r>
              <a:rPr sz="2400" spc="-215" dirty="0"/>
              <a:t>It</a:t>
            </a:r>
            <a:r>
              <a:rPr sz="2400" spc="-130" dirty="0"/>
              <a:t> </a:t>
            </a:r>
            <a:r>
              <a:rPr sz="2400" spc="80" dirty="0"/>
              <a:t>refers</a:t>
            </a:r>
            <a:r>
              <a:rPr sz="2400" spc="-130" dirty="0"/>
              <a:t> </a:t>
            </a:r>
            <a:r>
              <a:rPr sz="2400" spc="90" dirty="0"/>
              <a:t>to</a:t>
            </a:r>
            <a:r>
              <a:rPr sz="2400" spc="-135" dirty="0"/>
              <a:t> </a:t>
            </a:r>
            <a:r>
              <a:rPr sz="2400" spc="85" dirty="0"/>
              <a:t>the</a:t>
            </a:r>
            <a:r>
              <a:rPr sz="2400" spc="-130" dirty="0"/>
              <a:t> </a:t>
            </a:r>
            <a:r>
              <a:rPr sz="2400" spc="100" dirty="0"/>
              <a:t>implementation</a:t>
            </a:r>
            <a:r>
              <a:rPr sz="2400" spc="-135" dirty="0"/>
              <a:t> </a:t>
            </a:r>
            <a:r>
              <a:rPr sz="2400" spc="85" dirty="0"/>
              <a:t>of</a:t>
            </a:r>
            <a:r>
              <a:rPr sz="2400" spc="-130" dirty="0"/>
              <a:t> </a:t>
            </a:r>
            <a:r>
              <a:rPr sz="2400" spc="100" dirty="0"/>
              <a:t>information</a:t>
            </a:r>
            <a:r>
              <a:rPr sz="2400" spc="-135" dirty="0"/>
              <a:t> </a:t>
            </a:r>
            <a:r>
              <a:rPr sz="2400" spc="110" dirty="0"/>
              <a:t>and</a:t>
            </a:r>
            <a:r>
              <a:rPr sz="2400" spc="-130" dirty="0"/>
              <a:t> </a:t>
            </a:r>
            <a:r>
              <a:rPr sz="2400" spc="105" dirty="0"/>
              <a:t>communication </a:t>
            </a:r>
            <a:r>
              <a:rPr sz="2400" spc="-735" dirty="0"/>
              <a:t> </a:t>
            </a:r>
            <a:r>
              <a:rPr sz="2400" spc="55" dirty="0"/>
              <a:t>technology.</a:t>
            </a:r>
            <a:endParaRPr sz="2400">
              <a:latin typeface="Lucida Sans Unicode"/>
              <a:cs typeface="Lucida Sans Unicode"/>
            </a:endParaRPr>
          </a:p>
          <a:p>
            <a:pPr marL="195580" marR="5080" indent="-183515">
              <a:lnSpc>
                <a:spcPct val="120000"/>
              </a:lnSpc>
              <a:spcBef>
                <a:spcPts val="1400"/>
              </a:spcBef>
            </a:pPr>
            <a:r>
              <a:rPr sz="2400" spc="5" dirty="0">
                <a:solidFill>
                  <a:srgbClr val="5A82CB"/>
                </a:solidFill>
                <a:latin typeface="Lucida Sans Unicode"/>
                <a:cs typeface="Lucida Sans Unicode"/>
              </a:rPr>
              <a:t>□</a:t>
            </a:r>
            <a:r>
              <a:rPr sz="2400" spc="5" dirty="0"/>
              <a:t>Through</a:t>
            </a:r>
            <a:r>
              <a:rPr sz="2400" spc="-135" dirty="0"/>
              <a:t> </a:t>
            </a:r>
            <a:r>
              <a:rPr sz="2400" spc="85" dirty="0"/>
              <a:t>the</a:t>
            </a:r>
            <a:r>
              <a:rPr sz="2400" spc="-130" dirty="0"/>
              <a:t> </a:t>
            </a:r>
            <a:r>
              <a:rPr sz="2400" spc="90" dirty="0"/>
              <a:t>use</a:t>
            </a:r>
            <a:r>
              <a:rPr sz="2400" spc="-130" dirty="0"/>
              <a:t> </a:t>
            </a:r>
            <a:r>
              <a:rPr sz="2400" spc="85" dirty="0"/>
              <a:t>of</a:t>
            </a:r>
            <a:r>
              <a:rPr sz="2400" spc="-130" dirty="0"/>
              <a:t> </a:t>
            </a:r>
            <a:r>
              <a:rPr sz="2400" spc="55" dirty="0"/>
              <a:t>technology,</a:t>
            </a:r>
            <a:r>
              <a:rPr sz="2400" spc="-130" dirty="0"/>
              <a:t> </a:t>
            </a:r>
            <a:r>
              <a:rPr sz="2400" spc="50" dirty="0"/>
              <a:t>it</a:t>
            </a:r>
            <a:r>
              <a:rPr sz="2400" spc="-135" dirty="0"/>
              <a:t> </a:t>
            </a:r>
            <a:r>
              <a:rPr sz="2400" spc="95" dirty="0"/>
              <a:t>improves</a:t>
            </a:r>
            <a:r>
              <a:rPr sz="2400" spc="-130" dirty="0"/>
              <a:t> </a:t>
            </a:r>
            <a:r>
              <a:rPr sz="2400" spc="85" dirty="0"/>
              <a:t>the</a:t>
            </a:r>
            <a:r>
              <a:rPr sz="2400" spc="-130" dirty="0"/>
              <a:t> </a:t>
            </a:r>
            <a:r>
              <a:rPr sz="2400" spc="85" dirty="0"/>
              <a:t>government</a:t>
            </a:r>
            <a:r>
              <a:rPr sz="2400" spc="-135" dirty="0"/>
              <a:t> </a:t>
            </a:r>
            <a:r>
              <a:rPr sz="2400" spc="50" dirty="0"/>
              <a:t>activities </a:t>
            </a:r>
            <a:r>
              <a:rPr sz="2400" spc="-735" dirty="0"/>
              <a:t> </a:t>
            </a:r>
            <a:r>
              <a:rPr sz="2400" spc="110" dirty="0"/>
              <a:t>and</a:t>
            </a:r>
            <a:r>
              <a:rPr sz="2400" spc="-140" dirty="0"/>
              <a:t> </a:t>
            </a:r>
            <a:r>
              <a:rPr sz="2400" spc="65" dirty="0"/>
              <a:t>process.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069593"/>
            <a:ext cx="9990455" cy="334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034">
              <a:lnSpc>
                <a:spcPct val="120000"/>
              </a:lnSpc>
              <a:spcBef>
                <a:spcPts val="100"/>
              </a:spcBef>
              <a:tabLst>
                <a:tab pos="1860550" algn="l"/>
                <a:tab pos="2994025" algn="l"/>
                <a:tab pos="4445000" algn="l"/>
                <a:tab pos="4911725" algn="l"/>
                <a:tab pos="5473700" algn="l"/>
                <a:tab pos="6555105" algn="l"/>
                <a:tab pos="8136255" algn="l"/>
                <a:tab pos="8656320" algn="l"/>
                <a:tab pos="9534525" algn="l"/>
              </a:tabLst>
            </a:pPr>
            <a:r>
              <a:rPr sz="1800" b="1" spc="-35" dirty="0">
                <a:solidFill>
                  <a:srgbClr val="3E3E3E"/>
                </a:solidFill>
                <a:latin typeface="Tahoma"/>
                <a:cs typeface="Tahoma"/>
              </a:rPr>
              <a:t>Processes:</a:t>
            </a:r>
            <a:r>
              <a:rPr sz="1800" b="1" spc="-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3E3E3E"/>
                </a:solidFill>
                <a:latin typeface="Tahoma"/>
                <a:cs typeface="Tahoma"/>
              </a:rPr>
              <a:t>The	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activities	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undertaken	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by	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	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relevant	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stakeholders	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for	</a:t>
            </a:r>
            <a:r>
              <a:rPr sz="1800" spc="100" dirty="0">
                <a:solidFill>
                  <a:srgbClr val="3E3E3E"/>
                </a:solidFill>
                <a:latin typeface="Tahoma"/>
                <a:cs typeface="Tahoma"/>
              </a:rPr>
              <a:t>whom	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 </a:t>
            </a:r>
            <a:r>
              <a:rPr sz="1800" spc="-5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e-government</a:t>
            </a:r>
            <a:r>
              <a:rPr sz="1800" spc="27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system</a:t>
            </a:r>
            <a:r>
              <a:rPr sz="1800" spc="2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operates,</a:t>
            </a:r>
            <a:r>
              <a:rPr sz="1800" spc="2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both</a:t>
            </a:r>
            <a:r>
              <a:rPr sz="1800" spc="2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information-related</a:t>
            </a:r>
            <a:r>
              <a:rPr sz="1800" spc="2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processes</a:t>
            </a:r>
            <a:r>
              <a:rPr sz="1800" spc="2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2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broader</a:t>
            </a:r>
            <a:r>
              <a:rPr sz="1800" spc="2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business </a:t>
            </a:r>
            <a:r>
              <a:rPr sz="1800" spc="-5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processes.</a:t>
            </a:r>
            <a:endParaRPr sz="1800">
              <a:latin typeface="Tahoma"/>
              <a:cs typeface="Tahoma"/>
            </a:endParaRPr>
          </a:p>
          <a:p>
            <a:pPr marL="12700" marR="5080" algn="just">
              <a:lnSpc>
                <a:spcPct val="120000"/>
              </a:lnSpc>
              <a:spcBef>
                <a:spcPts val="1400"/>
              </a:spcBef>
            </a:pPr>
            <a:r>
              <a:rPr sz="1800" b="1" spc="-15" dirty="0">
                <a:solidFill>
                  <a:srgbClr val="3E3E3E"/>
                </a:solidFill>
                <a:latin typeface="Tahoma"/>
                <a:cs typeface="Tahoma"/>
              </a:rPr>
              <a:t>Objectives</a:t>
            </a:r>
            <a:r>
              <a:rPr sz="1800" b="1" spc="-2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b="1" spc="15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b="1" spc="-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b="1" spc="-30" dirty="0">
                <a:solidFill>
                  <a:srgbClr val="3E3E3E"/>
                </a:solidFill>
                <a:latin typeface="Tahoma"/>
                <a:cs typeface="Tahoma"/>
              </a:rPr>
              <a:t>values:</a:t>
            </a:r>
            <a:r>
              <a:rPr sz="1800" b="1" spc="-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Often</a:t>
            </a:r>
            <a:r>
              <a:rPr sz="1800" spc="-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800" spc="-5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most</a:t>
            </a:r>
            <a:r>
              <a:rPr sz="1800" spc="-5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important</a:t>
            </a:r>
            <a:r>
              <a:rPr sz="1800" spc="-5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dimension</a:t>
            </a:r>
            <a:r>
              <a:rPr sz="1800" spc="-5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since</a:t>
            </a:r>
            <a:r>
              <a:rPr sz="1800" spc="-5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800" spc="60" dirty="0">
                <a:solidFill>
                  <a:srgbClr val="3E3E3E"/>
                </a:solidFill>
                <a:latin typeface="Microsoft Sans Serif"/>
                <a:cs typeface="Microsoft Sans Serif"/>
              </a:rPr>
              <a:t> 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objectives</a:t>
            </a:r>
            <a:r>
              <a:rPr sz="1800" spc="60" dirty="0">
                <a:solidFill>
                  <a:srgbClr val="3E3E3E"/>
                </a:solidFill>
                <a:latin typeface="Microsoft Sans Serif"/>
                <a:cs typeface="Microsoft Sans Serif"/>
              </a:rPr>
              <a:t> 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component </a:t>
            </a:r>
            <a:r>
              <a:rPr sz="1800" spc="-55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covers</a:t>
            </a:r>
            <a:r>
              <a:rPr sz="1800" spc="-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issues</a:t>
            </a:r>
            <a:r>
              <a:rPr sz="1800" spc="-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1800" spc="-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self-interest</a:t>
            </a:r>
            <a:r>
              <a:rPr sz="1800" spc="-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organizational</a:t>
            </a:r>
            <a:r>
              <a:rPr sz="1800" spc="-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politics,</a:t>
            </a:r>
            <a:r>
              <a:rPr sz="1800" spc="-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can</a:t>
            </a:r>
            <a:r>
              <a:rPr sz="1800" spc="-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even</a:t>
            </a:r>
            <a:r>
              <a:rPr sz="1800" spc="-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be</a:t>
            </a:r>
            <a:r>
              <a:rPr sz="1800" spc="-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seen</a:t>
            </a:r>
            <a:r>
              <a:rPr sz="1800" spc="-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800" spc="-3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incorporate </a:t>
            </a:r>
            <a:r>
              <a:rPr sz="1800" spc="-55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formal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organizational</a:t>
            </a:r>
            <a:r>
              <a:rPr sz="1800" spc="67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3E3E3E"/>
                </a:solidFill>
                <a:latin typeface="Tahoma"/>
                <a:cs typeface="Tahoma"/>
              </a:rPr>
              <a:t>strategies; </a:t>
            </a:r>
            <a:r>
              <a:rPr sz="1800" spc="2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800" spc="60" dirty="0">
                <a:solidFill>
                  <a:srgbClr val="3E3E3E"/>
                </a:solidFill>
                <a:latin typeface="Microsoft Sans Serif"/>
                <a:cs typeface="Microsoft Sans Serif"/>
              </a:rPr>
              <a:t> </a:t>
            </a:r>
            <a:r>
              <a:rPr sz="1800" spc="600" dirty="0">
                <a:solidFill>
                  <a:srgbClr val="3E3E3E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values</a:t>
            </a:r>
            <a:r>
              <a:rPr sz="1800" spc="65" dirty="0">
                <a:solidFill>
                  <a:srgbClr val="3E3E3E"/>
                </a:solidFill>
                <a:latin typeface="Microsoft Sans Serif"/>
                <a:cs typeface="Microsoft Sans Serif"/>
              </a:rPr>
              <a:t> 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component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covers</a:t>
            </a:r>
            <a:r>
              <a:rPr sz="1800" spc="67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culture:</a:t>
            </a:r>
            <a:r>
              <a:rPr sz="1800" spc="6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what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 stakeholders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feel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are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right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wrong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ways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100" dirty="0">
                <a:solidFill>
                  <a:srgbClr val="3E3E3E"/>
                </a:solidFill>
                <a:latin typeface="Tahoma"/>
                <a:cs typeface="Tahoma"/>
              </a:rPr>
              <a:t>do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3E3E3E"/>
                </a:solidFill>
                <a:latin typeface="Tahoma"/>
                <a:cs typeface="Tahoma"/>
              </a:rPr>
              <a:t>things.</a:t>
            </a:r>
            <a:endParaRPr sz="1800">
              <a:latin typeface="Tahoma"/>
              <a:cs typeface="Tahoma"/>
            </a:endParaRPr>
          </a:p>
          <a:p>
            <a:pPr marL="12700" marR="27940" algn="just">
              <a:lnSpc>
                <a:spcPct val="120000"/>
              </a:lnSpc>
              <a:spcBef>
                <a:spcPts val="1400"/>
              </a:spcBef>
            </a:pPr>
            <a:r>
              <a:rPr sz="1800" b="1" spc="-25" dirty="0">
                <a:solidFill>
                  <a:srgbClr val="3E3E3E"/>
                </a:solidFill>
                <a:latin typeface="Tahoma"/>
                <a:cs typeface="Tahoma"/>
              </a:rPr>
              <a:t>Staﬃng </a:t>
            </a:r>
            <a:r>
              <a:rPr sz="1800" b="1" spc="15" dirty="0">
                <a:solidFill>
                  <a:srgbClr val="3E3E3E"/>
                </a:solidFill>
                <a:latin typeface="Tahoma"/>
                <a:cs typeface="Tahoma"/>
              </a:rPr>
              <a:t>and </a:t>
            </a:r>
            <a:r>
              <a:rPr sz="1800" b="1" spc="-30" dirty="0">
                <a:solidFill>
                  <a:srgbClr val="3E3E3E"/>
                </a:solidFill>
                <a:latin typeface="Tahoma"/>
                <a:cs typeface="Tahoma"/>
              </a:rPr>
              <a:t>skills: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Covers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 </a:t>
            </a:r>
            <a:r>
              <a:rPr sz="1800" spc="95" dirty="0">
                <a:solidFill>
                  <a:srgbClr val="3E3E3E"/>
                </a:solidFill>
                <a:latin typeface="Tahoma"/>
                <a:cs typeface="Tahoma"/>
              </a:rPr>
              <a:t>number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of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staﬀ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involved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with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e-government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system,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 </a:t>
            </a:r>
            <a:r>
              <a:rPr sz="1800" spc="-55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8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competencies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those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staﬀ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other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users.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pc="10"/>
              <a:t>By Loknath Regmi</a:t>
            </a:r>
            <a:endParaRPr spc="-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069593"/>
            <a:ext cx="9968865" cy="2356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3E3E3E"/>
                </a:solidFill>
                <a:latin typeface="Tahoma"/>
                <a:cs typeface="Tahoma"/>
              </a:rPr>
              <a:t>Management</a:t>
            </a:r>
            <a:r>
              <a:rPr sz="1800" b="1" spc="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3E3E3E"/>
                </a:solidFill>
                <a:latin typeface="Tahoma"/>
                <a:cs typeface="Tahoma"/>
              </a:rPr>
              <a:t>systems</a:t>
            </a:r>
            <a:r>
              <a:rPr sz="1800" b="1" spc="-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b="1" spc="15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b="1" spc="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3E3E3E"/>
                </a:solidFill>
                <a:latin typeface="Tahoma"/>
                <a:cs typeface="Tahoma"/>
              </a:rPr>
              <a:t>structures: </a:t>
            </a:r>
            <a:r>
              <a:rPr sz="1800" spc="3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overall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management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systems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required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to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organize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operation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use of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e-government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system,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plus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way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in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which stakeholder </a:t>
            </a:r>
            <a:r>
              <a:rPr sz="1800" spc="-55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agencies/groups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are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structured,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both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formally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informally.</a:t>
            </a:r>
            <a:endParaRPr sz="1800">
              <a:latin typeface="Tahoma"/>
              <a:cs typeface="Tahoma"/>
            </a:endParaRPr>
          </a:p>
          <a:p>
            <a:pPr marL="12700" marR="17145" algn="just">
              <a:lnSpc>
                <a:spcPct val="120000"/>
              </a:lnSpc>
              <a:spcBef>
                <a:spcPts val="1400"/>
              </a:spcBef>
            </a:pPr>
            <a:r>
              <a:rPr sz="1800" b="1" spc="20" dirty="0">
                <a:solidFill>
                  <a:srgbClr val="3E3E3E"/>
                </a:solidFill>
                <a:latin typeface="Tahoma"/>
                <a:cs typeface="Tahoma"/>
              </a:rPr>
              <a:t>Other </a:t>
            </a:r>
            <a:r>
              <a:rPr sz="1800" b="1" spc="-20" dirty="0">
                <a:solidFill>
                  <a:srgbClr val="3E3E3E"/>
                </a:solidFill>
                <a:latin typeface="Tahoma"/>
                <a:cs typeface="Tahoma"/>
              </a:rPr>
              <a:t>resources: 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Principally,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time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 money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required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to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implement and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operate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e-government</a:t>
            </a:r>
            <a:r>
              <a:rPr sz="18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system.</a:t>
            </a:r>
            <a:endParaRPr sz="18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1830"/>
              </a:spcBef>
            </a:pPr>
            <a:r>
              <a:rPr sz="1800" b="1" spc="5" dirty="0">
                <a:solidFill>
                  <a:srgbClr val="3E3E3E"/>
                </a:solidFill>
                <a:latin typeface="Tahoma"/>
                <a:cs typeface="Tahoma"/>
              </a:rPr>
              <a:t>Outside</a:t>
            </a:r>
            <a:r>
              <a:rPr sz="1800" b="1" spc="-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b="1" spc="-30" dirty="0">
                <a:solidFill>
                  <a:srgbClr val="3E3E3E"/>
                </a:solidFill>
                <a:latin typeface="Tahoma"/>
                <a:cs typeface="Tahoma"/>
              </a:rPr>
              <a:t>world:</a:t>
            </a:r>
            <a:r>
              <a:rPr sz="1800" b="1" spc="-2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political,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economic,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socio-cultural,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technological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3E3E3E"/>
                </a:solidFill>
                <a:latin typeface="Tahoma"/>
                <a:cs typeface="Tahoma"/>
              </a:rPr>
              <a:t>legal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factors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pc="10"/>
              <a:t>By Loknath Regmi</a:t>
            </a:r>
            <a:endParaRPr spc="-2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0305" y="1007059"/>
            <a:ext cx="58743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80" dirty="0">
                <a:latin typeface="Tahoma"/>
                <a:cs typeface="Tahoma"/>
              </a:rPr>
              <a:t>E-G</a:t>
            </a:r>
            <a:r>
              <a:rPr sz="3050" b="1" spc="-80" dirty="0">
                <a:latin typeface="Tahoma"/>
                <a:cs typeface="Tahoma"/>
              </a:rPr>
              <a:t>OVERNMENT</a:t>
            </a:r>
            <a:r>
              <a:rPr sz="3050" b="1" spc="254" dirty="0">
                <a:latin typeface="Tahoma"/>
                <a:cs typeface="Tahoma"/>
              </a:rPr>
              <a:t> </a:t>
            </a:r>
            <a:r>
              <a:rPr b="1" spc="-185" dirty="0">
                <a:latin typeface="Tahoma"/>
                <a:cs typeface="Tahoma"/>
              </a:rPr>
              <a:t>L</a:t>
            </a:r>
            <a:r>
              <a:rPr sz="3050" b="1" spc="-185" dirty="0">
                <a:latin typeface="Tahoma"/>
                <a:cs typeface="Tahoma"/>
              </a:rPr>
              <a:t>IFE</a:t>
            </a:r>
            <a:r>
              <a:rPr sz="3050" b="1" spc="235" dirty="0">
                <a:latin typeface="Tahoma"/>
                <a:cs typeface="Tahoma"/>
              </a:rPr>
              <a:t> </a:t>
            </a:r>
            <a:r>
              <a:rPr b="1" spc="-105" dirty="0">
                <a:latin typeface="Tahoma"/>
                <a:cs typeface="Tahoma"/>
              </a:rPr>
              <a:t>C</a:t>
            </a:r>
            <a:r>
              <a:rPr sz="3050" b="1" spc="-105" dirty="0">
                <a:latin typeface="Tahoma"/>
                <a:cs typeface="Tahoma"/>
              </a:rPr>
              <a:t>YCLE</a:t>
            </a:r>
            <a:endParaRPr sz="30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pc="10"/>
              <a:t>By Loknath Regmi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2069593"/>
            <a:ext cx="9661525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E-Government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development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project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typically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consists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ﬁve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3E3E3E"/>
                </a:solidFill>
                <a:latin typeface="Tahoma"/>
                <a:cs typeface="Tahoma"/>
              </a:rPr>
              <a:t>stages;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(1)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project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assessment,</a:t>
            </a:r>
            <a:endParaRPr sz="1800">
              <a:latin typeface="Tahoma"/>
              <a:cs typeface="Tahoma"/>
            </a:endParaRPr>
          </a:p>
          <a:p>
            <a:pPr marL="12700" marR="66040">
              <a:lnSpc>
                <a:spcPct val="120000"/>
              </a:lnSpc>
            </a:pP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(2)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analysis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current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3E3E3E"/>
                </a:solidFill>
                <a:latin typeface="Tahoma"/>
                <a:cs typeface="Tahoma"/>
              </a:rPr>
              <a:t>reality,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(3)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design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new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system,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(4)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system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construction,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(5) </a:t>
            </a:r>
            <a:r>
              <a:rPr sz="1800" spc="-5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implementation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beyond.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5A82C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77012" y="480059"/>
            <a:ext cx="11238230" cy="5897880"/>
            <a:chOff x="477012" y="480059"/>
            <a:chExt cx="11238230" cy="5897880"/>
          </a:xfrm>
        </p:grpSpPr>
        <p:sp>
          <p:nvSpPr>
            <p:cNvPr id="4" name="object 4"/>
            <p:cNvSpPr/>
            <p:nvPr/>
          </p:nvSpPr>
          <p:spPr>
            <a:xfrm>
              <a:off x="477012" y="480059"/>
              <a:ext cx="11238230" cy="5897880"/>
            </a:xfrm>
            <a:custGeom>
              <a:avLst/>
              <a:gdLst/>
              <a:ahLst/>
              <a:cxnLst/>
              <a:rect l="l" t="t" r="r" b="b"/>
              <a:pathLst>
                <a:path w="11238230" h="5897880">
                  <a:moveTo>
                    <a:pt x="11237976" y="5897879"/>
                  </a:moveTo>
                  <a:lnTo>
                    <a:pt x="0" y="5897879"/>
                  </a:lnTo>
                  <a:lnTo>
                    <a:pt x="0" y="0"/>
                  </a:lnTo>
                  <a:lnTo>
                    <a:pt x="11237976" y="0"/>
                  </a:lnTo>
                  <a:lnTo>
                    <a:pt x="11237976" y="58978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0722" y="801793"/>
              <a:ext cx="6430555" cy="527305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pc="10"/>
              <a:t>By Loknath Regmi</a:t>
            </a:r>
            <a:endParaRPr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0305" y="1007059"/>
            <a:ext cx="50469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Project</a:t>
            </a:r>
            <a:r>
              <a:rPr spc="-275" dirty="0"/>
              <a:t> </a:t>
            </a:r>
            <a:r>
              <a:rPr spc="160" dirty="0"/>
              <a:t>assessment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pc="10"/>
              <a:t>By Loknath Regmi</a:t>
            </a:r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715">
              <a:lnSpc>
                <a:spcPct val="120000"/>
              </a:lnSpc>
              <a:spcBef>
                <a:spcPts val="100"/>
              </a:spcBef>
            </a:pPr>
            <a:r>
              <a:rPr spc="45" dirty="0"/>
              <a:t>Project</a:t>
            </a:r>
            <a:r>
              <a:rPr spc="-10" dirty="0"/>
              <a:t> </a:t>
            </a:r>
            <a:r>
              <a:rPr spc="50" dirty="0"/>
              <a:t>assessment,</a:t>
            </a:r>
            <a:r>
              <a:rPr spc="-5" dirty="0"/>
              <a:t> </a:t>
            </a:r>
            <a:r>
              <a:rPr spc="65" dirty="0"/>
              <a:t>in</a:t>
            </a:r>
            <a:r>
              <a:rPr spc="-10" dirty="0"/>
              <a:t> </a:t>
            </a:r>
            <a:r>
              <a:rPr spc="60" dirty="0"/>
              <a:t>the</a:t>
            </a:r>
            <a:r>
              <a:rPr spc="-5" dirty="0"/>
              <a:t> </a:t>
            </a:r>
            <a:r>
              <a:rPr spc="70" dirty="0"/>
              <a:t>development</a:t>
            </a:r>
            <a:r>
              <a:rPr spc="-10" dirty="0"/>
              <a:t> </a:t>
            </a:r>
            <a:r>
              <a:rPr spc="90" dirty="0"/>
              <a:t>model</a:t>
            </a:r>
            <a:r>
              <a:rPr spc="-5" dirty="0"/>
              <a:t> </a:t>
            </a:r>
            <a:r>
              <a:rPr spc="45" dirty="0"/>
              <a:t>is</a:t>
            </a:r>
            <a:r>
              <a:rPr spc="-10" dirty="0"/>
              <a:t> </a:t>
            </a:r>
            <a:r>
              <a:rPr spc="60" dirty="0"/>
              <a:t>the</a:t>
            </a:r>
            <a:r>
              <a:rPr spc="-5" dirty="0"/>
              <a:t> </a:t>
            </a:r>
            <a:r>
              <a:rPr spc="60" dirty="0"/>
              <a:t>identiﬁcation</a:t>
            </a:r>
            <a:r>
              <a:rPr spc="-10" dirty="0"/>
              <a:t> </a:t>
            </a:r>
            <a:r>
              <a:rPr spc="65" dirty="0"/>
              <a:t>of</a:t>
            </a:r>
            <a:r>
              <a:rPr spc="-5" dirty="0"/>
              <a:t> </a:t>
            </a:r>
            <a:r>
              <a:rPr spc="65" dirty="0"/>
              <a:t>possible</a:t>
            </a:r>
            <a:r>
              <a:rPr spc="-10" dirty="0"/>
              <a:t> </a:t>
            </a:r>
            <a:r>
              <a:rPr spc="50" dirty="0"/>
              <a:t>e-government </a:t>
            </a:r>
            <a:r>
              <a:rPr spc="-545" dirty="0"/>
              <a:t> </a:t>
            </a:r>
            <a:r>
              <a:rPr spc="35" dirty="0"/>
              <a:t>projects.</a:t>
            </a:r>
          </a:p>
          <a:p>
            <a:pPr marL="195580" marR="6350">
              <a:lnSpc>
                <a:spcPct val="120000"/>
              </a:lnSpc>
              <a:spcBef>
                <a:spcPts val="1400"/>
              </a:spcBef>
            </a:pPr>
            <a:r>
              <a:rPr spc="45" dirty="0"/>
              <a:t>At</a:t>
            </a:r>
            <a:r>
              <a:rPr spc="175" dirty="0"/>
              <a:t> </a:t>
            </a:r>
            <a:r>
              <a:rPr spc="55" dirty="0"/>
              <a:t>this</a:t>
            </a:r>
            <a:r>
              <a:rPr spc="175" dirty="0"/>
              <a:t> </a:t>
            </a:r>
            <a:r>
              <a:rPr spc="35" dirty="0"/>
              <a:t>stage</a:t>
            </a:r>
            <a:r>
              <a:rPr spc="170" dirty="0"/>
              <a:t> </a:t>
            </a:r>
            <a:r>
              <a:rPr spc="60" dirty="0"/>
              <a:t>the</a:t>
            </a:r>
            <a:r>
              <a:rPr spc="175" dirty="0"/>
              <a:t> </a:t>
            </a:r>
            <a:r>
              <a:rPr spc="65" dirty="0"/>
              <a:t>outline</a:t>
            </a:r>
            <a:r>
              <a:rPr spc="175" dirty="0"/>
              <a:t> </a:t>
            </a:r>
            <a:r>
              <a:rPr spc="65" dirty="0"/>
              <a:t>of</a:t>
            </a:r>
            <a:r>
              <a:rPr spc="170" dirty="0"/>
              <a:t> </a:t>
            </a:r>
            <a:r>
              <a:rPr spc="50" dirty="0"/>
              <a:t>basic</a:t>
            </a:r>
            <a:r>
              <a:rPr spc="170" dirty="0"/>
              <a:t> </a:t>
            </a:r>
            <a:r>
              <a:rPr spc="50" dirty="0"/>
              <a:t>project</a:t>
            </a:r>
            <a:r>
              <a:rPr spc="170" dirty="0"/>
              <a:t> </a:t>
            </a:r>
            <a:r>
              <a:rPr spc="70" dirty="0"/>
              <a:t>parameters</a:t>
            </a:r>
            <a:r>
              <a:rPr spc="175" dirty="0"/>
              <a:t> </a:t>
            </a:r>
            <a:r>
              <a:rPr spc="45" dirty="0"/>
              <a:t>is</a:t>
            </a:r>
            <a:r>
              <a:rPr spc="175" dirty="0"/>
              <a:t> </a:t>
            </a:r>
            <a:r>
              <a:rPr spc="60" dirty="0"/>
              <a:t>completed,</a:t>
            </a:r>
            <a:r>
              <a:rPr spc="175" dirty="0"/>
              <a:t> </a:t>
            </a:r>
            <a:r>
              <a:rPr spc="55" dirty="0"/>
              <a:t>with</a:t>
            </a:r>
            <a:r>
              <a:rPr spc="170" dirty="0"/>
              <a:t> </a:t>
            </a:r>
            <a:r>
              <a:rPr spc="60" dirty="0"/>
              <a:t>the</a:t>
            </a:r>
            <a:r>
              <a:rPr spc="180" dirty="0"/>
              <a:t> </a:t>
            </a:r>
            <a:r>
              <a:rPr spc="60" dirty="0"/>
              <a:t>assessment</a:t>
            </a:r>
            <a:r>
              <a:rPr spc="170" dirty="0"/>
              <a:t> </a:t>
            </a:r>
            <a:r>
              <a:rPr spc="60" dirty="0"/>
              <a:t>of </a:t>
            </a:r>
            <a:r>
              <a:rPr spc="-550" dirty="0"/>
              <a:t> </a:t>
            </a:r>
            <a:r>
              <a:rPr spc="65" dirty="0"/>
              <a:t>whether</a:t>
            </a:r>
            <a:r>
              <a:rPr spc="-105" dirty="0"/>
              <a:t> </a:t>
            </a:r>
            <a:r>
              <a:rPr spc="90" dirty="0"/>
              <a:t>or</a:t>
            </a:r>
            <a:r>
              <a:rPr spc="-100" dirty="0"/>
              <a:t> </a:t>
            </a:r>
            <a:r>
              <a:rPr spc="75" dirty="0"/>
              <a:t>not</a:t>
            </a:r>
            <a:r>
              <a:rPr spc="-100" dirty="0"/>
              <a:t> </a:t>
            </a:r>
            <a:r>
              <a:rPr spc="70" dirty="0"/>
              <a:t>to</a:t>
            </a:r>
            <a:r>
              <a:rPr spc="-100" dirty="0"/>
              <a:t> </a:t>
            </a:r>
            <a:r>
              <a:rPr spc="75" dirty="0"/>
              <a:t>proceed</a:t>
            </a:r>
            <a:r>
              <a:rPr spc="-100" dirty="0"/>
              <a:t> </a:t>
            </a:r>
            <a:r>
              <a:rPr spc="55" dirty="0"/>
              <a:t>with</a:t>
            </a:r>
            <a:r>
              <a:rPr spc="-100" dirty="0"/>
              <a:t> </a:t>
            </a:r>
            <a:r>
              <a:rPr spc="55" dirty="0"/>
              <a:t>a</a:t>
            </a:r>
            <a:r>
              <a:rPr spc="-100" dirty="0"/>
              <a:t> </a:t>
            </a:r>
            <a:r>
              <a:rPr spc="30" dirty="0"/>
              <a:t>project.</a:t>
            </a:r>
          </a:p>
          <a:p>
            <a:pPr marL="195580" marR="5080">
              <a:lnSpc>
                <a:spcPct val="120000"/>
              </a:lnSpc>
              <a:spcBef>
                <a:spcPts val="1400"/>
              </a:spcBef>
            </a:pPr>
            <a:r>
              <a:rPr spc="85" dirty="0"/>
              <a:t>New</a:t>
            </a:r>
            <a:r>
              <a:rPr spc="275" dirty="0"/>
              <a:t> </a:t>
            </a:r>
            <a:r>
              <a:rPr spc="50" dirty="0"/>
              <a:t>e-government</a:t>
            </a:r>
            <a:r>
              <a:rPr spc="280" dirty="0"/>
              <a:t> </a:t>
            </a:r>
            <a:r>
              <a:rPr spc="50" dirty="0"/>
              <a:t>projects</a:t>
            </a:r>
            <a:r>
              <a:rPr spc="280" dirty="0"/>
              <a:t> </a:t>
            </a:r>
            <a:r>
              <a:rPr spc="65" dirty="0"/>
              <a:t>are</a:t>
            </a:r>
            <a:r>
              <a:rPr spc="280" dirty="0"/>
              <a:t> </a:t>
            </a:r>
            <a:r>
              <a:rPr spc="35" dirty="0"/>
              <a:t>typically</a:t>
            </a:r>
            <a:r>
              <a:rPr spc="285" dirty="0"/>
              <a:t> </a:t>
            </a:r>
            <a:r>
              <a:rPr spc="50" dirty="0"/>
              <a:t>initiated</a:t>
            </a:r>
            <a:r>
              <a:rPr spc="280" dirty="0"/>
              <a:t> </a:t>
            </a:r>
            <a:r>
              <a:rPr spc="70" dirty="0"/>
              <a:t>based</a:t>
            </a:r>
            <a:r>
              <a:rPr spc="280" dirty="0"/>
              <a:t> </a:t>
            </a:r>
            <a:r>
              <a:rPr spc="10" dirty="0"/>
              <a:t>on:</a:t>
            </a:r>
            <a:r>
              <a:rPr spc="280" dirty="0"/>
              <a:t> </a:t>
            </a:r>
            <a:r>
              <a:rPr spc="-25" dirty="0"/>
              <a:t>“a</a:t>
            </a:r>
            <a:r>
              <a:rPr spc="285" dirty="0"/>
              <a:t> </a:t>
            </a:r>
            <a:r>
              <a:rPr spc="90" dirty="0"/>
              <a:t>problem</a:t>
            </a:r>
            <a:r>
              <a:rPr spc="280" dirty="0"/>
              <a:t> </a:t>
            </a:r>
            <a:r>
              <a:rPr spc="50" dirty="0"/>
              <a:t>that</a:t>
            </a:r>
            <a:r>
              <a:rPr spc="280" dirty="0"/>
              <a:t> </a:t>
            </a:r>
            <a:r>
              <a:rPr spc="70" dirty="0"/>
              <a:t>needs</a:t>
            </a:r>
            <a:r>
              <a:rPr spc="280" dirty="0"/>
              <a:t> </a:t>
            </a:r>
            <a:r>
              <a:rPr spc="70" dirty="0"/>
              <a:t>to</a:t>
            </a:r>
            <a:r>
              <a:rPr spc="285" dirty="0"/>
              <a:t> </a:t>
            </a:r>
            <a:r>
              <a:rPr spc="75" dirty="0"/>
              <a:t>be </a:t>
            </a:r>
            <a:r>
              <a:rPr spc="-550" dirty="0"/>
              <a:t> </a:t>
            </a:r>
            <a:r>
              <a:rPr spc="35" dirty="0"/>
              <a:t>solved”</a:t>
            </a:r>
            <a:r>
              <a:rPr spc="-105" dirty="0"/>
              <a:t> </a:t>
            </a:r>
            <a:r>
              <a:rPr spc="90" dirty="0"/>
              <a:t>or</a:t>
            </a:r>
            <a:r>
              <a:rPr spc="-100" dirty="0"/>
              <a:t> </a:t>
            </a:r>
            <a:r>
              <a:rPr spc="50" dirty="0"/>
              <a:t>“identiﬁcation</a:t>
            </a:r>
            <a:r>
              <a:rPr spc="-100" dirty="0"/>
              <a:t> </a:t>
            </a:r>
            <a:r>
              <a:rPr spc="65" dirty="0"/>
              <a:t>of</a:t>
            </a:r>
            <a:r>
              <a:rPr spc="-100" dirty="0"/>
              <a:t> </a:t>
            </a:r>
            <a:r>
              <a:rPr spc="75" dirty="0"/>
              <a:t>an</a:t>
            </a:r>
            <a:r>
              <a:rPr spc="-100" dirty="0"/>
              <a:t> </a:t>
            </a:r>
            <a:r>
              <a:rPr spc="70" dirty="0"/>
              <a:t>opportunity</a:t>
            </a:r>
            <a:r>
              <a:rPr spc="-100" dirty="0"/>
              <a:t> </a:t>
            </a:r>
            <a:r>
              <a:rPr spc="60" dirty="0"/>
              <a:t>which</a:t>
            </a:r>
            <a:r>
              <a:rPr spc="-100" dirty="0"/>
              <a:t> </a:t>
            </a:r>
            <a:r>
              <a:rPr spc="75" dirty="0"/>
              <a:t>could</a:t>
            </a:r>
            <a:r>
              <a:rPr spc="-100" dirty="0"/>
              <a:t> </a:t>
            </a:r>
            <a:r>
              <a:rPr spc="80" dirty="0"/>
              <a:t>be</a:t>
            </a:r>
            <a:r>
              <a:rPr spc="-100" dirty="0"/>
              <a:t> </a:t>
            </a:r>
            <a:r>
              <a:rPr spc="35" dirty="0"/>
              <a:t>seized”</a:t>
            </a:r>
            <a:r>
              <a:rPr spc="-100" dirty="0"/>
              <a:t> </a:t>
            </a:r>
            <a:r>
              <a:rPr spc="-75" dirty="0"/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069593"/>
            <a:ext cx="9492615" cy="2356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0825">
              <a:lnSpc>
                <a:spcPct val="120000"/>
              </a:lnSpc>
              <a:spcBef>
                <a:spcPts val="100"/>
              </a:spcBef>
            </a:pPr>
            <a:r>
              <a:rPr sz="1800" spc="30" dirty="0">
                <a:solidFill>
                  <a:srgbClr val="3E3E3E"/>
                </a:solidFill>
                <a:latin typeface="Tahoma"/>
                <a:cs typeface="Tahoma"/>
              </a:rPr>
              <a:t>That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kind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opportunity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can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arise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90" dirty="0">
                <a:solidFill>
                  <a:srgbClr val="3E3E3E"/>
                </a:solidFill>
                <a:latin typeface="Tahoma"/>
                <a:cs typeface="Tahoma"/>
              </a:rPr>
              <a:t>from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several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diﬀerent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sources,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such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as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90" dirty="0">
                <a:solidFill>
                  <a:srgbClr val="3E3E3E"/>
                </a:solidFill>
                <a:latin typeface="Tahoma"/>
                <a:cs typeface="Tahoma"/>
              </a:rPr>
              <a:t>from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internal </a:t>
            </a:r>
            <a:r>
              <a:rPr sz="1800" spc="-5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sources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90" dirty="0">
                <a:solidFill>
                  <a:srgbClr val="3E3E3E"/>
                </a:solidFill>
                <a:latin typeface="Tahoma"/>
                <a:cs typeface="Tahoma"/>
              </a:rPr>
              <a:t>or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external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(environmental)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sources.</a:t>
            </a:r>
            <a:endParaRPr sz="1800">
              <a:latin typeface="Tahoma"/>
              <a:cs typeface="Tahoma"/>
            </a:endParaRPr>
          </a:p>
          <a:p>
            <a:pPr marL="12700" marR="5080" indent="59055">
              <a:lnSpc>
                <a:spcPct val="120000"/>
              </a:lnSpc>
              <a:spcBef>
                <a:spcPts val="1400"/>
              </a:spcBef>
            </a:pP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Examples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external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sources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3E3E3E"/>
                </a:solidFill>
                <a:latin typeface="Tahoma"/>
                <a:cs typeface="Tahoma"/>
              </a:rPr>
              <a:t>are: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complaints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90" dirty="0">
                <a:solidFill>
                  <a:srgbClr val="3E3E3E"/>
                </a:solidFill>
                <a:latin typeface="Tahoma"/>
                <a:cs typeface="Tahoma"/>
              </a:rPr>
              <a:t>from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media,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politicians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90" dirty="0">
                <a:solidFill>
                  <a:srgbClr val="3E3E3E"/>
                </a:solidFill>
                <a:latin typeface="Tahoma"/>
                <a:cs typeface="Tahoma"/>
              </a:rPr>
              <a:t>or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citizens,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new </a:t>
            </a:r>
            <a:r>
              <a:rPr sz="1800" spc="-55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legislations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90" dirty="0">
                <a:solidFill>
                  <a:srgbClr val="3E3E3E"/>
                </a:solidFill>
                <a:latin typeface="Tahoma"/>
                <a:cs typeface="Tahoma"/>
              </a:rPr>
              <a:t>or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directives,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technological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innovation,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economic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crises.</a:t>
            </a:r>
            <a:endParaRPr sz="1800">
              <a:latin typeface="Tahoma"/>
              <a:cs typeface="Tahoma"/>
            </a:endParaRPr>
          </a:p>
          <a:p>
            <a:pPr marL="12700" marR="1398905">
              <a:lnSpc>
                <a:spcPct val="120000"/>
              </a:lnSpc>
              <a:spcBef>
                <a:spcPts val="1400"/>
              </a:spcBef>
            </a:pP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Examples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internal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sources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3E3E3E"/>
                </a:solidFill>
                <a:latin typeface="Tahoma"/>
                <a:cs typeface="Tahoma"/>
              </a:rPr>
              <a:t>are: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strategic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planning,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staﬀ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problems,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 </a:t>
            </a:r>
            <a:r>
              <a:rPr sz="1800" spc="-55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individual’s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desire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3E3E3E"/>
                </a:solidFill>
                <a:latin typeface="Tahoma"/>
                <a:cs typeface="Tahoma"/>
              </a:rPr>
              <a:t>give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his/her</a:t>
            </a:r>
            <a:r>
              <a:rPr sz="18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career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boost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3E3E3E"/>
                </a:solidFill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pc="10"/>
              <a:t>By Loknath Regmi</a:t>
            </a:r>
            <a:endParaRPr spc="-2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0305" y="1007059"/>
            <a:ext cx="6614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Analysis</a:t>
            </a:r>
            <a:r>
              <a:rPr spc="-254" dirty="0"/>
              <a:t> </a:t>
            </a:r>
            <a:r>
              <a:rPr spc="165" dirty="0"/>
              <a:t>of</a:t>
            </a:r>
            <a:r>
              <a:rPr spc="-260" dirty="0"/>
              <a:t> </a:t>
            </a:r>
            <a:r>
              <a:rPr spc="175" dirty="0"/>
              <a:t>current</a:t>
            </a:r>
            <a:r>
              <a:rPr spc="-254" dirty="0"/>
              <a:t> </a:t>
            </a:r>
            <a:r>
              <a:rPr spc="110" dirty="0"/>
              <a:t>reality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pc="10"/>
              <a:t>By Loknath Regmi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2069593"/>
            <a:ext cx="9942830" cy="268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90855" algn="just">
              <a:lnSpc>
                <a:spcPct val="120000"/>
              </a:lnSpc>
              <a:spcBef>
                <a:spcPts val="100"/>
              </a:spcBef>
            </a:pP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Analysis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current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reality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means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that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descriptions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information,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technology,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processes, </a:t>
            </a:r>
            <a:r>
              <a:rPr sz="1800" spc="-55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objectives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3E3E3E"/>
                </a:solidFill>
                <a:latin typeface="Tahoma"/>
                <a:cs typeface="Tahoma"/>
              </a:rPr>
              <a:t>values,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staﬃng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3E3E3E"/>
                </a:solidFill>
                <a:latin typeface="Tahoma"/>
                <a:cs typeface="Tahoma"/>
              </a:rPr>
              <a:t>skills,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management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systems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structures,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other </a:t>
            </a:r>
            <a:r>
              <a:rPr sz="1800" spc="-55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resources</a:t>
            </a:r>
            <a:r>
              <a:rPr sz="18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such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as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money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time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are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created.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20000"/>
              </a:lnSpc>
              <a:spcBef>
                <a:spcPts val="1400"/>
              </a:spcBef>
            </a:pPr>
            <a:r>
              <a:rPr sz="1800" spc="30" dirty="0">
                <a:solidFill>
                  <a:srgbClr val="3E3E3E"/>
                </a:solidFill>
                <a:latin typeface="Tahoma"/>
                <a:cs typeface="Tahoma"/>
              </a:rPr>
              <a:t>This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stage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consists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mixture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hard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soft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techniques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such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as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an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information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systems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audit,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an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information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systems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3E3E3E"/>
                </a:solidFill>
                <a:latin typeface="Tahoma"/>
                <a:cs typeface="Tahoma"/>
              </a:rPr>
              <a:t>analysis,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90" dirty="0">
                <a:solidFill>
                  <a:srgbClr val="3E3E3E"/>
                </a:solidFill>
                <a:latin typeface="Tahoma"/>
                <a:cs typeface="Tahoma"/>
              </a:rPr>
              <a:t>problem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3E3E3E"/>
                </a:solidFill>
                <a:latin typeface="Tahoma"/>
                <a:cs typeface="Tahoma"/>
              </a:rPr>
              <a:t>analysis,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context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3E3E3E"/>
                </a:solidFill>
                <a:latin typeface="Tahoma"/>
                <a:cs typeface="Tahoma"/>
              </a:rPr>
              <a:t>analysis,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3E3E3E"/>
                </a:solidFill>
                <a:latin typeface="Tahoma"/>
                <a:cs typeface="Tahoma"/>
              </a:rPr>
              <a:t>etc.,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in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rgbClr val="3E3E3E"/>
                </a:solidFill>
                <a:latin typeface="Tahoma"/>
                <a:cs typeface="Tahoma"/>
              </a:rPr>
              <a:t>order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to </a:t>
            </a:r>
            <a:r>
              <a:rPr sz="1800" spc="-55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build</a:t>
            </a:r>
            <a:r>
              <a:rPr sz="18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an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overall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picture.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18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3E3E3E"/>
                </a:solidFill>
                <a:latin typeface="Tahoma"/>
                <a:cs typeface="Tahoma"/>
              </a:rPr>
              <a:t>SWOT-analysis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3E3E3E"/>
                </a:solidFill>
                <a:latin typeface="Tahoma"/>
                <a:cs typeface="Tahoma"/>
              </a:rPr>
              <a:t>can,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for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example,</a:t>
            </a:r>
            <a:r>
              <a:rPr sz="18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be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rgbClr val="3E3E3E"/>
                </a:solidFill>
                <a:latin typeface="Tahoma"/>
                <a:cs typeface="Tahoma"/>
              </a:rPr>
              <a:t>performed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3E3E3E"/>
                </a:solidFill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0305" y="1007059"/>
            <a:ext cx="33305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Design</a:t>
            </a:r>
            <a:r>
              <a:rPr spc="-330" dirty="0"/>
              <a:t> </a:t>
            </a:r>
            <a:r>
              <a:rPr spc="90" dirty="0"/>
              <a:t>stage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pc="10"/>
              <a:t>By Loknath Regmi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2069593"/>
            <a:ext cx="9698355" cy="2356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165" algn="just">
              <a:lnSpc>
                <a:spcPct val="120000"/>
              </a:lnSpc>
              <a:spcBef>
                <a:spcPts val="100"/>
              </a:spcBef>
            </a:pPr>
            <a:r>
              <a:rPr sz="1800" spc="3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design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stage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rgbClr val="3E3E3E"/>
                </a:solidFill>
                <a:latin typeface="Tahoma"/>
                <a:cs typeface="Tahoma"/>
              </a:rPr>
              <a:t>proposed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new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situation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consists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setting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objectives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related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 </a:t>
            </a:r>
            <a:r>
              <a:rPr sz="1800" spc="-55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above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mentioned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dimensions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new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system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3E3E3E"/>
                </a:solidFill>
                <a:latin typeface="Tahoma"/>
                <a:cs typeface="Tahoma"/>
              </a:rPr>
              <a:t>–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putting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together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diﬀerent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objectives </a:t>
            </a:r>
            <a:r>
              <a:rPr sz="1800" spc="-55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for</a:t>
            </a:r>
            <a:r>
              <a:rPr sz="18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new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system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meet.</a:t>
            </a:r>
            <a:endParaRPr sz="1800">
              <a:latin typeface="Tahoma"/>
              <a:cs typeface="Tahoma"/>
            </a:endParaRPr>
          </a:p>
          <a:p>
            <a:pPr marL="71755" algn="just">
              <a:lnSpc>
                <a:spcPct val="100000"/>
              </a:lnSpc>
              <a:spcBef>
                <a:spcPts val="1830"/>
              </a:spcBef>
            </a:pPr>
            <a:r>
              <a:rPr sz="1800" spc="-40" dirty="0">
                <a:solidFill>
                  <a:srgbClr val="3E3E3E"/>
                </a:solidFill>
                <a:latin typeface="Tahoma"/>
                <a:cs typeface="Tahoma"/>
              </a:rPr>
              <a:t>In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this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stage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issues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software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hardware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need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be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dealt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3E3E3E"/>
                </a:solidFill>
                <a:latin typeface="Tahoma"/>
                <a:cs typeface="Tahoma"/>
              </a:rPr>
              <a:t>with.</a:t>
            </a:r>
            <a:endParaRPr sz="1800">
              <a:latin typeface="Tahoma"/>
              <a:cs typeface="Tahoma"/>
            </a:endParaRPr>
          </a:p>
          <a:p>
            <a:pPr marL="12700" marR="5080" indent="59055" algn="just">
              <a:lnSpc>
                <a:spcPct val="120000"/>
              </a:lnSpc>
              <a:spcBef>
                <a:spcPts val="1400"/>
              </a:spcBef>
            </a:pP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Work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processes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are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also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necessary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take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into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account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90" dirty="0">
                <a:solidFill>
                  <a:srgbClr val="3E3E3E"/>
                </a:solidFill>
                <a:latin typeface="Tahoma"/>
                <a:cs typeface="Tahoma"/>
              </a:rPr>
              <a:t>from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design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perspective,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not </a:t>
            </a:r>
            <a:r>
              <a:rPr sz="1800" spc="-55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3E3E3E"/>
                </a:solidFill>
                <a:latin typeface="Tahoma"/>
                <a:cs typeface="Tahoma"/>
              </a:rPr>
              <a:t>just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front-end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processes,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but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also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underlying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processes.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0305" y="1007059"/>
            <a:ext cx="53206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14" dirty="0">
                <a:solidFill>
                  <a:srgbClr val="3E3E3E"/>
                </a:solidFill>
                <a:latin typeface="Tahoma"/>
                <a:cs typeface="Tahoma"/>
              </a:rPr>
              <a:t>System</a:t>
            </a:r>
            <a:r>
              <a:rPr sz="4400" spc="-3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4400" spc="170" dirty="0">
                <a:solidFill>
                  <a:srgbClr val="3E3E3E"/>
                </a:solidFill>
                <a:latin typeface="Tahoma"/>
                <a:cs typeface="Tahoma"/>
              </a:rPr>
              <a:t>construction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pc="10"/>
              <a:t>By Loknath Regmi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2069593"/>
            <a:ext cx="8442325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System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construction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consists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process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activities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in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acquiring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any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new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3E3E3E"/>
                </a:solidFill>
                <a:latin typeface="Tahoma"/>
                <a:cs typeface="Tahoma"/>
              </a:rPr>
              <a:t>IT,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undertaking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detailed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design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new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e-government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system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3E3E3E"/>
                </a:solidFill>
                <a:latin typeface="Tahoma"/>
                <a:cs typeface="Tahoma"/>
              </a:rPr>
              <a:t>(for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example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a </a:t>
            </a:r>
            <a:r>
              <a:rPr sz="1800" spc="-5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system</a:t>
            </a:r>
            <a:r>
              <a:rPr sz="18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3E3E3E"/>
                </a:solidFill>
                <a:latin typeface="Tahoma"/>
                <a:cs typeface="Tahoma"/>
              </a:rPr>
              <a:t>installation),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building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ahoma"/>
                <a:cs typeface="Tahoma"/>
              </a:rPr>
              <a:t>it,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testing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ahoma"/>
                <a:cs typeface="Tahoma"/>
              </a:rPr>
              <a:t>it,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documenting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ahoma"/>
                <a:cs typeface="Tahoma"/>
              </a:rPr>
              <a:t>it.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0305" y="1007059"/>
            <a:ext cx="41960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Implementation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pc="10"/>
              <a:t>By Loknath Regmi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2631441"/>
            <a:ext cx="9974580" cy="2630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Implementation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beyond</a:t>
            </a:r>
            <a:r>
              <a:rPr sz="180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is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represented</a:t>
            </a:r>
            <a:r>
              <a:rPr sz="180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by</a:t>
            </a:r>
            <a:r>
              <a:rPr sz="180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planning</a:t>
            </a:r>
            <a:r>
              <a:rPr sz="180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180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implementation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processes,</a:t>
            </a:r>
            <a:endParaRPr sz="1800">
              <a:latin typeface="Tahoma"/>
              <a:cs typeface="Tahoma"/>
            </a:endParaRPr>
          </a:p>
          <a:p>
            <a:pPr marL="12700" marR="5080" indent="59055" algn="just">
              <a:lnSpc>
                <a:spcPct val="120000"/>
              </a:lnSpc>
              <a:spcBef>
                <a:spcPts val="1400"/>
              </a:spcBef>
            </a:pP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for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 example: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training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users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use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new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information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3E3E3E"/>
                </a:solidFill>
                <a:latin typeface="Tahoma"/>
                <a:cs typeface="Tahoma"/>
              </a:rPr>
              <a:t>system;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converting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data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90" dirty="0">
                <a:solidFill>
                  <a:srgbClr val="3E3E3E"/>
                </a:solidFill>
                <a:latin typeface="Tahoma"/>
                <a:cs typeface="Tahoma"/>
              </a:rPr>
              <a:t>from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old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to </a:t>
            </a:r>
            <a:r>
              <a:rPr sz="1800" spc="-55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new 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formats;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systems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maintenance </a:t>
            </a:r>
            <a:r>
              <a:rPr sz="1800" spc="15" dirty="0">
                <a:solidFill>
                  <a:srgbClr val="3E3E3E"/>
                </a:solidFill>
                <a:latin typeface="Tahoma"/>
                <a:cs typeface="Tahoma"/>
              </a:rPr>
              <a:t>activities;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introducing the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new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e-government </a:t>
            </a:r>
            <a:r>
              <a:rPr sz="1800" spc="20" dirty="0">
                <a:solidFill>
                  <a:srgbClr val="3E3E3E"/>
                </a:solidFill>
                <a:latin typeface="Tahoma"/>
                <a:cs typeface="Tahoma"/>
              </a:rPr>
              <a:t>system; </a:t>
            </a:r>
            <a:r>
              <a:rPr sz="1800" spc="2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monitoring</a:t>
            </a:r>
            <a:r>
              <a:rPr sz="1800" spc="-1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evaluating</a:t>
            </a:r>
            <a:r>
              <a:rPr sz="1800" spc="-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its</a:t>
            </a:r>
            <a:r>
              <a:rPr sz="1800" spc="-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performance</a:t>
            </a:r>
            <a:r>
              <a:rPr sz="1800" spc="-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1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3E3E3E"/>
                </a:solidFill>
                <a:latin typeface="Tahoma"/>
                <a:cs typeface="Tahoma"/>
              </a:rPr>
              <a:t>context;</a:t>
            </a:r>
            <a:r>
              <a:rPr sz="1800" spc="-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undertaking</a:t>
            </a:r>
            <a:r>
              <a:rPr sz="1800" spc="-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necessary</a:t>
            </a:r>
            <a:r>
              <a:rPr sz="1800" spc="-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activities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75" dirty="0">
                <a:solidFill>
                  <a:srgbClr val="3E3E3E"/>
                </a:solidFill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 marL="12700" marR="9525" algn="just">
              <a:lnSpc>
                <a:spcPct val="120000"/>
              </a:lnSpc>
              <a:spcBef>
                <a:spcPts val="1400"/>
              </a:spcBef>
            </a:pPr>
            <a:r>
              <a:rPr sz="1800" spc="3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800" spc="-5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eﬀorts</a:t>
            </a:r>
            <a:r>
              <a:rPr sz="1800" spc="-5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concerning</a:t>
            </a:r>
            <a:r>
              <a:rPr sz="1800" spc="-5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post</a:t>
            </a:r>
            <a:r>
              <a:rPr sz="1800" spc="-5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implementation</a:t>
            </a:r>
            <a:r>
              <a:rPr sz="1800" spc="-5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tasks</a:t>
            </a:r>
            <a:r>
              <a:rPr sz="1800" spc="-5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such</a:t>
            </a:r>
            <a:r>
              <a:rPr sz="1800" spc="-5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as</a:t>
            </a:r>
            <a:r>
              <a:rPr sz="1800" spc="-5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marketing</a:t>
            </a:r>
            <a:r>
              <a:rPr sz="1800" spc="-5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5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support,</a:t>
            </a:r>
            <a:r>
              <a:rPr sz="1800" spc="-5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in</a:t>
            </a:r>
            <a:r>
              <a:rPr sz="1800" spc="-5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rgbClr val="3E3E3E"/>
                </a:solidFill>
                <a:latin typeface="Tahoma"/>
                <a:cs typeface="Tahoma"/>
              </a:rPr>
              <a:t>order</a:t>
            </a:r>
            <a:r>
              <a:rPr sz="1800" spc="-5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to </a:t>
            </a:r>
            <a:r>
              <a:rPr sz="1800" spc="-55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avoid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105" dirty="0">
                <a:solidFill>
                  <a:srgbClr val="3E3E3E"/>
                </a:solidFill>
                <a:latin typeface="Tahoma"/>
                <a:cs typeface="Tahoma"/>
              </a:rPr>
              <a:t>common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“build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it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they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will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come”</a:t>
            </a:r>
            <a:r>
              <a:rPr sz="1800" spc="37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3E3E3E"/>
                </a:solidFill>
                <a:latin typeface="Tahoma"/>
                <a:cs typeface="Tahoma"/>
              </a:rPr>
              <a:t>strategy,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are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also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important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3E3E3E"/>
                </a:solidFill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889" y="662002"/>
            <a:ext cx="82626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Four</a:t>
            </a:r>
            <a:r>
              <a:rPr spc="-265" dirty="0"/>
              <a:t> </a:t>
            </a:r>
            <a:r>
              <a:rPr spc="200" dirty="0"/>
              <a:t>Domains</a:t>
            </a:r>
            <a:r>
              <a:rPr spc="-270" dirty="0"/>
              <a:t> </a:t>
            </a:r>
            <a:r>
              <a:rPr spc="165" dirty="0"/>
              <a:t>of</a:t>
            </a:r>
            <a:r>
              <a:rPr spc="-265" dirty="0"/>
              <a:t> </a:t>
            </a:r>
            <a:r>
              <a:rPr spc="160" dirty="0"/>
              <a:t>e-Government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pc="10"/>
              <a:t>By Loknath Regmi</a:t>
            </a:r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3520" marR="650875" indent="-127000">
              <a:lnSpc>
                <a:spcPct val="100899"/>
              </a:lnSpc>
              <a:spcBef>
                <a:spcPts val="95"/>
              </a:spcBef>
            </a:pPr>
            <a:r>
              <a:rPr sz="1650" b="1" dirty="0">
                <a:solidFill>
                  <a:srgbClr val="5A82CB"/>
                </a:solidFill>
                <a:latin typeface="Arial"/>
                <a:cs typeface="Arial"/>
              </a:rPr>
              <a:t>□</a:t>
            </a:r>
            <a:r>
              <a:rPr sz="1650" b="1" dirty="0">
                <a:latin typeface="Tahoma"/>
                <a:cs typeface="Tahoma"/>
              </a:rPr>
              <a:t>e-Administration</a:t>
            </a:r>
            <a:r>
              <a:rPr sz="1650" b="1" spc="-30" dirty="0">
                <a:latin typeface="Tahoma"/>
                <a:cs typeface="Tahoma"/>
              </a:rPr>
              <a:t> </a:t>
            </a:r>
            <a:r>
              <a:rPr sz="1650" spc="-70" dirty="0"/>
              <a:t>–</a:t>
            </a:r>
            <a:r>
              <a:rPr sz="1650" spc="365" dirty="0"/>
              <a:t> </a:t>
            </a:r>
            <a:r>
              <a:rPr sz="1650" spc="45" dirty="0"/>
              <a:t>Improving</a:t>
            </a:r>
            <a:r>
              <a:rPr sz="1650" spc="-80" dirty="0"/>
              <a:t> </a:t>
            </a:r>
            <a:r>
              <a:rPr sz="1650" spc="65" dirty="0"/>
              <a:t>government</a:t>
            </a:r>
            <a:r>
              <a:rPr sz="1650" spc="-80" dirty="0"/>
              <a:t> </a:t>
            </a:r>
            <a:r>
              <a:rPr sz="1650" spc="65" dirty="0"/>
              <a:t>processes</a:t>
            </a:r>
            <a:r>
              <a:rPr sz="1650" spc="-80" dirty="0"/>
              <a:t> </a:t>
            </a:r>
            <a:r>
              <a:rPr sz="1650" spc="55" dirty="0"/>
              <a:t>by</a:t>
            </a:r>
            <a:r>
              <a:rPr sz="1650" spc="-80" dirty="0"/>
              <a:t> </a:t>
            </a:r>
            <a:r>
              <a:rPr sz="1650" spc="50" dirty="0"/>
              <a:t>using</a:t>
            </a:r>
            <a:r>
              <a:rPr sz="1650" spc="-80" dirty="0"/>
              <a:t> </a:t>
            </a:r>
            <a:r>
              <a:rPr sz="1650" spc="-25" dirty="0"/>
              <a:t>ICTs</a:t>
            </a:r>
            <a:r>
              <a:rPr sz="1650" spc="-80" dirty="0"/>
              <a:t> </a:t>
            </a:r>
            <a:r>
              <a:rPr sz="1650" spc="85" dirty="0"/>
              <a:t>and</a:t>
            </a:r>
            <a:r>
              <a:rPr sz="1650" spc="-80" dirty="0"/>
              <a:t> </a:t>
            </a:r>
            <a:r>
              <a:rPr sz="1650" spc="65" dirty="0"/>
              <a:t>government</a:t>
            </a:r>
            <a:r>
              <a:rPr sz="1650" spc="-80" dirty="0"/>
              <a:t> </a:t>
            </a:r>
            <a:r>
              <a:rPr sz="1650" spc="65" dirty="0"/>
              <a:t>process </a:t>
            </a:r>
            <a:r>
              <a:rPr sz="1650" spc="-500" dirty="0"/>
              <a:t> </a:t>
            </a:r>
            <a:r>
              <a:rPr sz="1650" spc="60" dirty="0"/>
              <a:t>management.</a:t>
            </a:r>
            <a:r>
              <a:rPr sz="1650" spc="-90" dirty="0"/>
              <a:t> </a:t>
            </a:r>
            <a:r>
              <a:rPr sz="1650" spc="125" dirty="0"/>
              <a:t>No</a:t>
            </a:r>
            <a:r>
              <a:rPr sz="1650" spc="-85" dirty="0"/>
              <a:t> </a:t>
            </a:r>
            <a:r>
              <a:rPr sz="1650" spc="60" dirty="0"/>
              <a:t>paperwork,</a:t>
            </a:r>
            <a:r>
              <a:rPr sz="1650" spc="-90" dirty="0"/>
              <a:t> </a:t>
            </a:r>
            <a:r>
              <a:rPr sz="1650" spc="60" dirty="0"/>
              <a:t>each</a:t>
            </a:r>
            <a:r>
              <a:rPr sz="1650" spc="-85" dirty="0"/>
              <a:t> </a:t>
            </a:r>
            <a:r>
              <a:rPr sz="1650" spc="85" dirty="0"/>
              <a:t>and</a:t>
            </a:r>
            <a:r>
              <a:rPr sz="1650" spc="-85" dirty="0"/>
              <a:t> </a:t>
            </a:r>
            <a:r>
              <a:rPr sz="1650" spc="40" dirty="0"/>
              <a:t>every</a:t>
            </a:r>
            <a:r>
              <a:rPr sz="1650" spc="-90" dirty="0"/>
              <a:t> </a:t>
            </a:r>
            <a:r>
              <a:rPr sz="1650" spc="65" dirty="0"/>
              <a:t>process</a:t>
            </a:r>
            <a:r>
              <a:rPr sz="1650" spc="-85" dirty="0"/>
              <a:t> </a:t>
            </a:r>
            <a:r>
              <a:rPr sz="1650" spc="80" dirty="0"/>
              <a:t>need</a:t>
            </a:r>
            <a:r>
              <a:rPr sz="1650" spc="-90" dirty="0"/>
              <a:t> </a:t>
            </a:r>
            <a:r>
              <a:rPr sz="1650" spc="70" dirty="0"/>
              <a:t>to</a:t>
            </a:r>
            <a:r>
              <a:rPr sz="1650" spc="-85" dirty="0"/>
              <a:t> </a:t>
            </a:r>
            <a:r>
              <a:rPr sz="1650" spc="80" dirty="0"/>
              <a:t>be</a:t>
            </a:r>
            <a:r>
              <a:rPr sz="1650" spc="-85" dirty="0"/>
              <a:t> </a:t>
            </a:r>
            <a:r>
              <a:rPr sz="1650" spc="90" dirty="0"/>
              <a:t>done</a:t>
            </a:r>
            <a:r>
              <a:rPr sz="1650" spc="-90" dirty="0"/>
              <a:t> </a:t>
            </a:r>
            <a:r>
              <a:rPr sz="1650" spc="30" dirty="0"/>
              <a:t>via</a:t>
            </a:r>
            <a:r>
              <a:rPr sz="1650" spc="-85" dirty="0"/>
              <a:t> </a:t>
            </a:r>
            <a:r>
              <a:rPr sz="1650" spc="65" dirty="0"/>
              <a:t>the</a:t>
            </a:r>
            <a:r>
              <a:rPr sz="1650" spc="-85" dirty="0"/>
              <a:t> </a:t>
            </a:r>
            <a:r>
              <a:rPr sz="1650" spc="70" dirty="0"/>
              <a:t>use</a:t>
            </a:r>
            <a:r>
              <a:rPr sz="1650" spc="-90" dirty="0"/>
              <a:t> </a:t>
            </a:r>
            <a:r>
              <a:rPr sz="1650" spc="65" dirty="0"/>
              <a:t>of</a:t>
            </a:r>
            <a:r>
              <a:rPr sz="1650" spc="-85" dirty="0"/>
              <a:t> </a:t>
            </a:r>
            <a:r>
              <a:rPr sz="1650" spc="-60" dirty="0"/>
              <a:t>ICT.</a:t>
            </a:r>
            <a:endParaRPr sz="1650">
              <a:latin typeface="Tahoma"/>
              <a:cs typeface="Tahoma"/>
            </a:endParaRPr>
          </a:p>
          <a:p>
            <a:pPr marL="223520" marR="5080" indent="-127000">
              <a:lnSpc>
                <a:spcPct val="100899"/>
              </a:lnSpc>
              <a:spcBef>
                <a:spcPts val="1400"/>
              </a:spcBef>
            </a:pPr>
            <a:r>
              <a:rPr sz="1650" b="1" spc="-5" dirty="0">
                <a:solidFill>
                  <a:srgbClr val="5A82CB"/>
                </a:solidFill>
                <a:latin typeface="Arial"/>
                <a:cs typeface="Arial"/>
              </a:rPr>
              <a:t>□</a:t>
            </a:r>
            <a:r>
              <a:rPr sz="1650" b="1" spc="-5" dirty="0">
                <a:latin typeface="Tahoma"/>
                <a:cs typeface="Tahoma"/>
              </a:rPr>
              <a:t>e-Government</a:t>
            </a:r>
            <a:r>
              <a:rPr sz="1650" b="1" spc="-45" dirty="0">
                <a:latin typeface="Tahoma"/>
                <a:cs typeface="Tahoma"/>
              </a:rPr>
              <a:t> </a:t>
            </a:r>
            <a:r>
              <a:rPr sz="1650" b="1" spc="-10" dirty="0">
                <a:latin typeface="Tahoma"/>
                <a:cs typeface="Tahoma"/>
              </a:rPr>
              <a:t>services </a:t>
            </a:r>
            <a:r>
              <a:rPr sz="1650" spc="-70" dirty="0"/>
              <a:t>–</a:t>
            </a:r>
            <a:r>
              <a:rPr sz="1650" spc="375" dirty="0"/>
              <a:t> </a:t>
            </a:r>
            <a:r>
              <a:rPr sz="1650" spc="45" dirty="0"/>
              <a:t>Delivering</a:t>
            </a:r>
            <a:r>
              <a:rPr sz="1650" spc="-80" dirty="0"/>
              <a:t> </a:t>
            </a:r>
            <a:r>
              <a:rPr sz="1650" spc="65" dirty="0"/>
              <a:t>government</a:t>
            </a:r>
            <a:r>
              <a:rPr sz="1650" spc="-75" dirty="0"/>
              <a:t> </a:t>
            </a:r>
            <a:r>
              <a:rPr sz="1650" spc="45" dirty="0"/>
              <a:t>services</a:t>
            </a:r>
            <a:r>
              <a:rPr sz="1650" spc="-75" dirty="0"/>
              <a:t> </a:t>
            </a:r>
            <a:r>
              <a:rPr sz="1650" spc="50" dirty="0"/>
              <a:t>electronically</a:t>
            </a:r>
            <a:r>
              <a:rPr sz="1650" spc="-75" dirty="0"/>
              <a:t> </a:t>
            </a:r>
            <a:r>
              <a:rPr sz="1650" spc="70" dirty="0"/>
              <a:t>to</a:t>
            </a:r>
            <a:r>
              <a:rPr sz="1650" spc="-75" dirty="0"/>
              <a:t> </a:t>
            </a:r>
            <a:r>
              <a:rPr sz="1650" spc="40" dirty="0"/>
              <a:t>citizens,</a:t>
            </a:r>
            <a:r>
              <a:rPr sz="1650" spc="-70" dirty="0"/>
              <a:t> </a:t>
            </a:r>
            <a:r>
              <a:rPr sz="1650" spc="50" dirty="0"/>
              <a:t>businesses,</a:t>
            </a:r>
            <a:r>
              <a:rPr sz="1650" spc="-75" dirty="0"/>
              <a:t> </a:t>
            </a:r>
            <a:r>
              <a:rPr sz="1650" spc="80" dirty="0"/>
              <a:t>and </a:t>
            </a:r>
            <a:r>
              <a:rPr sz="1650" spc="-500" dirty="0"/>
              <a:t> </a:t>
            </a:r>
            <a:r>
              <a:rPr sz="1650" spc="65" dirty="0"/>
              <a:t>government</a:t>
            </a:r>
            <a:r>
              <a:rPr sz="1650" spc="-90" dirty="0"/>
              <a:t> </a:t>
            </a:r>
            <a:r>
              <a:rPr sz="1650" spc="55" dirty="0"/>
              <a:t>employees.</a:t>
            </a:r>
            <a:r>
              <a:rPr sz="1650" spc="-85" dirty="0"/>
              <a:t> </a:t>
            </a:r>
            <a:r>
              <a:rPr sz="1650" spc="45" dirty="0"/>
              <a:t>Example-</a:t>
            </a:r>
            <a:r>
              <a:rPr sz="1650" spc="-90" dirty="0"/>
              <a:t> </a:t>
            </a:r>
            <a:r>
              <a:rPr sz="1650" spc="60" dirty="0"/>
              <a:t>application</a:t>
            </a:r>
            <a:r>
              <a:rPr sz="1650" spc="-85" dirty="0"/>
              <a:t> </a:t>
            </a:r>
            <a:r>
              <a:rPr sz="1650" spc="70" dirty="0"/>
              <a:t>for</a:t>
            </a:r>
            <a:r>
              <a:rPr sz="1650" spc="-90" dirty="0"/>
              <a:t> </a:t>
            </a:r>
            <a:r>
              <a:rPr sz="1650" spc="60" dirty="0"/>
              <a:t>citizenship</a:t>
            </a:r>
            <a:r>
              <a:rPr sz="1650" spc="-80" dirty="0"/>
              <a:t> </a:t>
            </a:r>
            <a:r>
              <a:rPr sz="1650" spc="70" dirty="0"/>
              <a:t>through</a:t>
            </a:r>
            <a:r>
              <a:rPr sz="1650" spc="-90" dirty="0"/>
              <a:t> </a:t>
            </a:r>
            <a:r>
              <a:rPr sz="1650" spc="65" dirty="0"/>
              <a:t>the</a:t>
            </a:r>
            <a:r>
              <a:rPr sz="1650" spc="-85" dirty="0"/>
              <a:t> </a:t>
            </a:r>
            <a:r>
              <a:rPr sz="1650" spc="70" dirty="0"/>
              <a:t>online</a:t>
            </a:r>
            <a:r>
              <a:rPr sz="1650" spc="-85" dirty="0"/>
              <a:t> </a:t>
            </a:r>
            <a:r>
              <a:rPr sz="1650" spc="40" dirty="0"/>
              <a:t>system.</a:t>
            </a:r>
            <a:endParaRPr sz="1650">
              <a:latin typeface="Tahoma"/>
              <a:cs typeface="Tahoma"/>
            </a:endParaRPr>
          </a:p>
          <a:p>
            <a:pPr marL="223520" marR="805815" indent="-127000">
              <a:lnSpc>
                <a:spcPct val="100899"/>
              </a:lnSpc>
              <a:spcBef>
                <a:spcPts val="1400"/>
              </a:spcBef>
            </a:pPr>
            <a:r>
              <a:rPr sz="1650" b="1" spc="-15" dirty="0">
                <a:solidFill>
                  <a:srgbClr val="5A82CB"/>
                </a:solidFill>
                <a:latin typeface="Arial"/>
                <a:cs typeface="Arial"/>
              </a:rPr>
              <a:t>□</a:t>
            </a:r>
            <a:r>
              <a:rPr sz="1650" b="1" spc="-15" dirty="0">
                <a:latin typeface="Tahoma"/>
                <a:cs typeface="Tahoma"/>
              </a:rPr>
              <a:t>e-Democracy</a:t>
            </a:r>
            <a:r>
              <a:rPr sz="1650" b="1" spc="-40" dirty="0">
                <a:latin typeface="Tahoma"/>
                <a:cs typeface="Tahoma"/>
              </a:rPr>
              <a:t> </a:t>
            </a:r>
            <a:r>
              <a:rPr sz="1650" spc="-70" dirty="0"/>
              <a:t>–</a:t>
            </a:r>
            <a:r>
              <a:rPr sz="1650" spc="-80" dirty="0"/>
              <a:t> </a:t>
            </a:r>
            <a:r>
              <a:rPr sz="1650" spc="45" dirty="0"/>
              <a:t>Improving</a:t>
            </a:r>
            <a:r>
              <a:rPr sz="1650" spc="-80" dirty="0"/>
              <a:t> </a:t>
            </a:r>
            <a:r>
              <a:rPr sz="1650" spc="60" dirty="0"/>
              <a:t>transparency</a:t>
            </a:r>
            <a:r>
              <a:rPr sz="1650" spc="-85" dirty="0"/>
              <a:t> </a:t>
            </a:r>
            <a:r>
              <a:rPr sz="1650" spc="85" dirty="0"/>
              <a:t>and</a:t>
            </a:r>
            <a:r>
              <a:rPr sz="1650" spc="-85" dirty="0"/>
              <a:t> </a:t>
            </a:r>
            <a:r>
              <a:rPr sz="1650" spc="65" dirty="0"/>
              <a:t>democratic</a:t>
            </a:r>
            <a:r>
              <a:rPr sz="1650" spc="-80" dirty="0"/>
              <a:t> </a:t>
            </a:r>
            <a:r>
              <a:rPr sz="1650" spc="65" dirty="0"/>
              <a:t>decision</a:t>
            </a:r>
            <a:r>
              <a:rPr sz="1650" spc="-85" dirty="0"/>
              <a:t> </a:t>
            </a:r>
            <a:r>
              <a:rPr sz="1650" spc="40" dirty="0"/>
              <a:t>making,</a:t>
            </a:r>
            <a:r>
              <a:rPr sz="1650" spc="-85" dirty="0"/>
              <a:t> </a:t>
            </a:r>
            <a:r>
              <a:rPr sz="1650" spc="55" dirty="0"/>
              <a:t>as</a:t>
            </a:r>
            <a:r>
              <a:rPr sz="1650" spc="-80" dirty="0"/>
              <a:t> </a:t>
            </a:r>
            <a:r>
              <a:rPr sz="1650" spc="50" dirty="0"/>
              <a:t>well</a:t>
            </a:r>
            <a:r>
              <a:rPr sz="1650" spc="-85" dirty="0"/>
              <a:t> </a:t>
            </a:r>
            <a:r>
              <a:rPr sz="1650" spc="55" dirty="0"/>
              <a:t>as</a:t>
            </a:r>
            <a:r>
              <a:rPr sz="1650" spc="-85" dirty="0"/>
              <a:t> </a:t>
            </a:r>
            <a:r>
              <a:rPr sz="1650" spc="40" dirty="0"/>
              <a:t>citizens’ </a:t>
            </a:r>
            <a:r>
              <a:rPr sz="1650" spc="-500" dirty="0"/>
              <a:t> </a:t>
            </a:r>
            <a:r>
              <a:rPr sz="1650" spc="60" dirty="0"/>
              <a:t>participation</a:t>
            </a:r>
            <a:r>
              <a:rPr sz="1650" spc="-90" dirty="0"/>
              <a:t> </a:t>
            </a:r>
            <a:r>
              <a:rPr sz="1650" spc="65" dirty="0"/>
              <a:t>in</a:t>
            </a:r>
            <a:r>
              <a:rPr sz="1650" spc="-90" dirty="0"/>
              <a:t> </a:t>
            </a:r>
            <a:r>
              <a:rPr sz="1650" spc="65" dirty="0"/>
              <a:t>public</a:t>
            </a:r>
            <a:r>
              <a:rPr sz="1650" spc="-90" dirty="0"/>
              <a:t> </a:t>
            </a:r>
            <a:r>
              <a:rPr sz="1650" spc="50" dirty="0"/>
              <a:t>decisions.</a:t>
            </a:r>
            <a:r>
              <a:rPr sz="1650" spc="-90" dirty="0"/>
              <a:t> </a:t>
            </a:r>
            <a:r>
              <a:rPr sz="1650" spc="30" dirty="0"/>
              <a:t>e-Voting</a:t>
            </a:r>
            <a:r>
              <a:rPr sz="1650" spc="-85" dirty="0"/>
              <a:t> </a:t>
            </a:r>
            <a:r>
              <a:rPr sz="1650" spc="45" dirty="0"/>
              <a:t>is</a:t>
            </a:r>
            <a:r>
              <a:rPr sz="1650" spc="-90" dirty="0"/>
              <a:t> </a:t>
            </a:r>
            <a:r>
              <a:rPr sz="1650" spc="55" dirty="0"/>
              <a:t>a</a:t>
            </a:r>
            <a:r>
              <a:rPr sz="1650" spc="-90" dirty="0"/>
              <a:t> </a:t>
            </a:r>
            <a:r>
              <a:rPr sz="1650" spc="55" dirty="0"/>
              <a:t>perfect</a:t>
            </a:r>
            <a:r>
              <a:rPr sz="1650" spc="-90" dirty="0"/>
              <a:t> </a:t>
            </a:r>
            <a:r>
              <a:rPr sz="1650" spc="70" dirty="0"/>
              <a:t>example</a:t>
            </a:r>
            <a:r>
              <a:rPr sz="1650" spc="-85" dirty="0"/>
              <a:t> </a:t>
            </a:r>
            <a:r>
              <a:rPr sz="1650" spc="45" dirty="0"/>
              <a:t>here.</a:t>
            </a:r>
            <a:endParaRPr sz="1650">
              <a:latin typeface="Tahoma"/>
              <a:cs typeface="Tahoma"/>
            </a:endParaRPr>
          </a:p>
          <a:p>
            <a:pPr marL="223520" marR="157480" indent="-127000">
              <a:lnSpc>
                <a:spcPct val="100899"/>
              </a:lnSpc>
              <a:spcBef>
                <a:spcPts val="1400"/>
              </a:spcBef>
            </a:pPr>
            <a:r>
              <a:rPr sz="1650" b="1" spc="-10" dirty="0">
                <a:solidFill>
                  <a:srgbClr val="5A82CB"/>
                </a:solidFill>
                <a:latin typeface="Arial"/>
                <a:cs typeface="Arial"/>
              </a:rPr>
              <a:t>□</a:t>
            </a:r>
            <a:r>
              <a:rPr sz="1650" b="1" spc="-10" dirty="0">
                <a:latin typeface="Tahoma"/>
                <a:cs typeface="Tahoma"/>
              </a:rPr>
              <a:t>e-Governance </a:t>
            </a:r>
            <a:r>
              <a:rPr sz="1650" spc="-70" dirty="0"/>
              <a:t>– </a:t>
            </a:r>
            <a:r>
              <a:rPr sz="1650" spc="-60" dirty="0"/>
              <a:t>It </a:t>
            </a:r>
            <a:r>
              <a:rPr sz="1650" spc="45" dirty="0"/>
              <a:t>is </a:t>
            </a:r>
            <a:r>
              <a:rPr sz="1650" spc="55" dirty="0"/>
              <a:t>a </a:t>
            </a:r>
            <a:r>
              <a:rPr sz="1650" spc="60" dirty="0"/>
              <a:t>development, deployment, </a:t>
            </a:r>
            <a:r>
              <a:rPr sz="1650" spc="85" dirty="0"/>
              <a:t>and </a:t>
            </a:r>
            <a:r>
              <a:rPr sz="1650" spc="70" dirty="0"/>
              <a:t>enforcement </a:t>
            </a:r>
            <a:r>
              <a:rPr sz="1650" spc="65" dirty="0"/>
              <a:t>of the </a:t>
            </a:r>
            <a:r>
              <a:rPr sz="1650" spc="40" dirty="0"/>
              <a:t>policies, </a:t>
            </a:r>
            <a:r>
              <a:rPr sz="1650" spc="25" dirty="0"/>
              <a:t>laws, </a:t>
            </a:r>
            <a:r>
              <a:rPr sz="1650" spc="80" dirty="0"/>
              <a:t>and </a:t>
            </a:r>
            <a:r>
              <a:rPr sz="1650" spc="85" dirty="0"/>
              <a:t> </a:t>
            </a:r>
            <a:r>
              <a:rPr sz="1650" spc="55" dirty="0"/>
              <a:t>regulations necessary </a:t>
            </a:r>
            <a:r>
              <a:rPr sz="1650" spc="70" dirty="0"/>
              <a:t>for </a:t>
            </a:r>
            <a:r>
              <a:rPr sz="1650" spc="55" dirty="0"/>
              <a:t>developing </a:t>
            </a:r>
            <a:r>
              <a:rPr sz="1650" spc="65" dirty="0"/>
              <a:t>cooperation, </a:t>
            </a:r>
            <a:r>
              <a:rPr sz="1650" spc="60" dirty="0"/>
              <a:t>networking </a:t>
            </a:r>
            <a:r>
              <a:rPr sz="1650" spc="85" dirty="0"/>
              <a:t>and </a:t>
            </a:r>
            <a:r>
              <a:rPr sz="1650" spc="70" dirty="0"/>
              <a:t>partnerships </a:t>
            </a:r>
            <a:r>
              <a:rPr sz="1650" spc="65" dirty="0"/>
              <a:t>between </a:t>
            </a:r>
            <a:r>
              <a:rPr sz="1650" spc="70" dirty="0"/>
              <a:t> </a:t>
            </a:r>
            <a:r>
              <a:rPr sz="1650" spc="65" dirty="0"/>
              <a:t>government</a:t>
            </a:r>
            <a:r>
              <a:rPr sz="1650" spc="-80" dirty="0"/>
              <a:t> </a:t>
            </a:r>
            <a:r>
              <a:rPr sz="1650" spc="40" dirty="0"/>
              <a:t>units,</a:t>
            </a:r>
            <a:r>
              <a:rPr sz="1650" spc="-75" dirty="0"/>
              <a:t> </a:t>
            </a:r>
            <a:r>
              <a:rPr sz="1650" spc="50" dirty="0"/>
              <a:t>citizens</a:t>
            </a:r>
            <a:r>
              <a:rPr sz="1650" spc="-70" dirty="0"/>
              <a:t> </a:t>
            </a:r>
            <a:r>
              <a:rPr sz="1650" spc="85" dirty="0"/>
              <a:t>and</a:t>
            </a:r>
            <a:r>
              <a:rPr sz="1650" spc="-75" dirty="0"/>
              <a:t> </a:t>
            </a:r>
            <a:r>
              <a:rPr sz="1650" spc="65" dirty="0"/>
              <a:t>the</a:t>
            </a:r>
            <a:r>
              <a:rPr sz="1650" spc="-80" dirty="0"/>
              <a:t> </a:t>
            </a:r>
            <a:r>
              <a:rPr sz="1650" spc="50" dirty="0"/>
              <a:t>business.</a:t>
            </a:r>
            <a:r>
              <a:rPr sz="1650" spc="-75" dirty="0"/>
              <a:t> </a:t>
            </a:r>
            <a:r>
              <a:rPr sz="1650" spc="50" dirty="0"/>
              <a:t>Citizen</a:t>
            </a:r>
            <a:r>
              <a:rPr sz="1650" spc="-75" dirty="0"/>
              <a:t> </a:t>
            </a:r>
            <a:r>
              <a:rPr sz="1650" spc="45" dirty="0"/>
              <a:t>will</a:t>
            </a:r>
            <a:r>
              <a:rPr sz="1650" spc="-75" dirty="0"/>
              <a:t> </a:t>
            </a:r>
            <a:r>
              <a:rPr sz="1650" spc="30" dirty="0"/>
              <a:t>get</a:t>
            </a:r>
            <a:r>
              <a:rPr sz="1650" spc="-80" dirty="0"/>
              <a:t> </a:t>
            </a:r>
            <a:r>
              <a:rPr sz="1650" spc="65" dirty="0"/>
              <a:t>government</a:t>
            </a:r>
            <a:r>
              <a:rPr sz="1650" spc="-75" dirty="0"/>
              <a:t> </a:t>
            </a:r>
            <a:r>
              <a:rPr sz="1650" spc="45" dirty="0"/>
              <a:t>services</a:t>
            </a:r>
            <a:r>
              <a:rPr sz="1650" spc="-75" dirty="0"/>
              <a:t> </a:t>
            </a:r>
            <a:r>
              <a:rPr sz="1650" spc="50" dirty="0"/>
              <a:t>using</a:t>
            </a:r>
            <a:r>
              <a:rPr sz="1650" spc="-75" dirty="0"/>
              <a:t> </a:t>
            </a:r>
            <a:r>
              <a:rPr sz="1650" spc="40" dirty="0"/>
              <a:t>technology.</a:t>
            </a:r>
            <a:endParaRPr sz="1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0305" y="403555"/>
            <a:ext cx="9220835" cy="129984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b="1" spc="-40" dirty="0">
                <a:latin typeface="Tahoma"/>
                <a:cs typeface="Tahoma"/>
              </a:rPr>
              <a:t>O</a:t>
            </a:r>
            <a:r>
              <a:rPr sz="3050" b="1" spc="-40" dirty="0">
                <a:latin typeface="Tahoma"/>
                <a:cs typeface="Tahoma"/>
              </a:rPr>
              <a:t>NLINE </a:t>
            </a:r>
            <a:r>
              <a:rPr b="1" spc="-210" dirty="0">
                <a:latin typeface="Tahoma"/>
                <a:cs typeface="Tahoma"/>
              </a:rPr>
              <a:t>S</a:t>
            </a:r>
            <a:r>
              <a:rPr sz="3050" b="1" spc="-210" dirty="0">
                <a:latin typeface="Tahoma"/>
                <a:cs typeface="Tahoma"/>
              </a:rPr>
              <a:t>ERVICE</a:t>
            </a:r>
            <a:r>
              <a:rPr sz="3050" b="1" spc="-204" dirty="0">
                <a:latin typeface="Tahoma"/>
                <a:cs typeface="Tahoma"/>
              </a:rPr>
              <a:t> </a:t>
            </a:r>
            <a:r>
              <a:rPr b="1" spc="-155" dirty="0">
                <a:latin typeface="Tahoma"/>
                <a:cs typeface="Tahoma"/>
              </a:rPr>
              <a:t>D</a:t>
            </a:r>
            <a:r>
              <a:rPr sz="3050" b="1" spc="-155" dirty="0">
                <a:latin typeface="Tahoma"/>
                <a:cs typeface="Tahoma"/>
              </a:rPr>
              <a:t>ELIVERY</a:t>
            </a:r>
            <a:r>
              <a:rPr sz="3050" b="1" spc="-150" dirty="0">
                <a:latin typeface="Tahoma"/>
                <a:cs typeface="Tahoma"/>
              </a:rPr>
              <a:t> </a:t>
            </a:r>
            <a:r>
              <a:rPr sz="3050" b="1" spc="50" dirty="0">
                <a:latin typeface="Tahoma"/>
                <a:cs typeface="Tahoma"/>
              </a:rPr>
              <a:t>AND </a:t>
            </a:r>
            <a:r>
              <a:rPr b="1" spc="-110" dirty="0">
                <a:latin typeface="Tahoma"/>
                <a:cs typeface="Tahoma"/>
              </a:rPr>
              <a:t>E</a:t>
            </a:r>
            <a:r>
              <a:rPr sz="3050" b="1" spc="-110" dirty="0">
                <a:latin typeface="Tahoma"/>
                <a:cs typeface="Tahoma"/>
              </a:rPr>
              <a:t>LECTRONIC </a:t>
            </a:r>
            <a:r>
              <a:rPr sz="3050" b="1" spc="-880" dirty="0">
                <a:latin typeface="Tahoma"/>
                <a:cs typeface="Tahoma"/>
              </a:rPr>
              <a:t> </a:t>
            </a:r>
            <a:r>
              <a:rPr b="1" spc="-210" dirty="0">
                <a:latin typeface="Tahoma"/>
                <a:cs typeface="Tahoma"/>
              </a:rPr>
              <a:t>S</a:t>
            </a:r>
            <a:r>
              <a:rPr sz="3050" b="1" spc="-210" dirty="0">
                <a:latin typeface="Tahoma"/>
                <a:cs typeface="Tahoma"/>
              </a:rPr>
              <a:t>ERVICE</a:t>
            </a:r>
            <a:r>
              <a:rPr sz="3050" b="1" spc="240" dirty="0">
                <a:latin typeface="Tahoma"/>
                <a:cs typeface="Tahoma"/>
              </a:rPr>
              <a:t> </a:t>
            </a:r>
            <a:r>
              <a:rPr b="1" spc="-155" dirty="0">
                <a:latin typeface="Tahoma"/>
                <a:cs typeface="Tahoma"/>
              </a:rPr>
              <a:t>D</a:t>
            </a:r>
            <a:r>
              <a:rPr sz="3050" b="1" spc="-155" dirty="0">
                <a:latin typeface="Tahoma"/>
                <a:cs typeface="Tahoma"/>
              </a:rPr>
              <a:t>ELIVERY</a:t>
            </a:r>
            <a:endParaRPr sz="30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pc="10"/>
              <a:t>By Loknath Regmi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2125142"/>
            <a:ext cx="9980295" cy="3528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795" algn="just">
              <a:lnSpc>
                <a:spcPct val="100899"/>
              </a:lnSpc>
              <a:spcBef>
                <a:spcPts val="95"/>
              </a:spcBef>
            </a:pPr>
            <a:r>
              <a:rPr sz="1650" spc="75" dirty="0">
                <a:solidFill>
                  <a:srgbClr val="3E3E3E"/>
                </a:solidFill>
                <a:latin typeface="Tahoma"/>
                <a:cs typeface="Tahoma"/>
              </a:rPr>
              <a:t>Online</a:t>
            </a:r>
            <a:r>
              <a:rPr sz="1650" spc="-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45" dirty="0">
                <a:solidFill>
                  <a:srgbClr val="3E3E3E"/>
                </a:solidFill>
                <a:latin typeface="Tahoma"/>
                <a:cs typeface="Tahoma"/>
              </a:rPr>
              <a:t>service</a:t>
            </a:r>
            <a:r>
              <a:rPr sz="1650" spc="-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45" dirty="0">
                <a:solidFill>
                  <a:srgbClr val="3E3E3E"/>
                </a:solidFill>
                <a:latin typeface="Tahoma"/>
                <a:cs typeface="Tahoma"/>
              </a:rPr>
              <a:t>delivery</a:t>
            </a:r>
            <a:r>
              <a:rPr sz="1650" spc="45" dirty="0">
                <a:solidFill>
                  <a:srgbClr val="3E3E3E"/>
                </a:solidFill>
                <a:latin typeface="Microsoft Sans Serif"/>
                <a:cs typeface="Microsoft Sans Serif"/>
              </a:rPr>
              <a:t> </a:t>
            </a:r>
            <a:r>
              <a:rPr sz="1650" spc="45" dirty="0">
                <a:solidFill>
                  <a:srgbClr val="3E3E3E"/>
                </a:solidFill>
                <a:latin typeface="Tahoma"/>
                <a:cs typeface="Tahoma"/>
              </a:rPr>
              <a:t>is</a:t>
            </a:r>
            <a:r>
              <a:rPr sz="1650" spc="-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5" dirty="0">
                <a:solidFill>
                  <a:srgbClr val="3E3E3E"/>
                </a:solidFill>
                <a:latin typeface="Tahoma"/>
                <a:cs typeface="Tahoma"/>
              </a:rPr>
              <a:t>an</a:t>
            </a:r>
            <a:r>
              <a:rPr sz="1650" spc="-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0" dirty="0">
                <a:solidFill>
                  <a:srgbClr val="3E3E3E"/>
                </a:solidFill>
                <a:latin typeface="Tahoma"/>
                <a:cs typeface="Tahoma"/>
              </a:rPr>
              <a:t>eﬀective</a:t>
            </a:r>
            <a:r>
              <a:rPr sz="1650" spc="-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3E3E3E"/>
                </a:solidFill>
                <a:latin typeface="Tahoma"/>
                <a:cs typeface="Tahoma"/>
              </a:rPr>
              <a:t>way</a:t>
            </a:r>
            <a:r>
              <a:rPr sz="1650" spc="-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650" spc="-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5" dirty="0">
                <a:solidFill>
                  <a:srgbClr val="3E3E3E"/>
                </a:solidFill>
                <a:latin typeface="Tahoma"/>
                <a:cs typeface="Tahoma"/>
              </a:rPr>
              <a:t>build</a:t>
            </a:r>
            <a:r>
              <a:rPr sz="1650" spc="-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closer</a:t>
            </a:r>
            <a:r>
              <a:rPr sz="165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relationships</a:t>
            </a:r>
            <a:r>
              <a:rPr sz="1650" spc="-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5" dirty="0">
                <a:solidFill>
                  <a:srgbClr val="3E3E3E"/>
                </a:solidFill>
                <a:latin typeface="Tahoma"/>
                <a:cs typeface="Tahoma"/>
              </a:rPr>
              <a:t>with</a:t>
            </a:r>
            <a:r>
              <a:rPr sz="1650" spc="-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customers,</a:t>
            </a:r>
            <a:r>
              <a:rPr sz="165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5" dirty="0">
                <a:solidFill>
                  <a:srgbClr val="3E3E3E"/>
                </a:solidFill>
                <a:latin typeface="Tahoma"/>
                <a:cs typeface="Tahoma"/>
              </a:rPr>
              <a:t>partners,</a:t>
            </a:r>
            <a:r>
              <a:rPr sz="1650" spc="-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80" dirty="0">
                <a:solidFill>
                  <a:srgbClr val="3E3E3E"/>
                </a:solidFill>
                <a:latin typeface="Tahoma"/>
                <a:cs typeface="Tahoma"/>
              </a:rPr>
              <a:t>and </a:t>
            </a:r>
            <a:r>
              <a:rPr sz="1650" spc="-5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public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5" dirty="0">
                <a:solidFill>
                  <a:srgbClr val="3E3E3E"/>
                </a:solidFill>
                <a:latin typeface="Tahoma"/>
                <a:cs typeface="Tahoma"/>
              </a:rPr>
              <a:t>while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simultaneously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0" dirty="0">
                <a:solidFill>
                  <a:srgbClr val="3E3E3E"/>
                </a:solidFill>
                <a:latin typeface="Tahoma"/>
                <a:cs typeface="Tahoma"/>
              </a:rPr>
              <a:t>cutting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5" dirty="0">
                <a:solidFill>
                  <a:srgbClr val="3E3E3E"/>
                </a:solidFill>
                <a:latin typeface="Tahoma"/>
                <a:cs typeface="Tahoma"/>
              </a:rPr>
              <a:t>costs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85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reducing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35" dirty="0">
                <a:solidFill>
                  <a:srgbClr val="3E3E3E"/>
                </a:solidFill>
                <a:latin typeface="Tahoma"/>
                <a:cs typeface="Tahoma"/>
              </a:rPr>
              <a:t>delays.</a:t>
            </a:r>
            <a:endParaRPr sz="1650">
              <a:latin typeface="Tahoma"/>
              <a:cs typeface="Tahoma"/>
            </a:endParaRPr>
          </a:p>
          <a:p>
            <a:pPr marL="12700" marR="8890" algn="just">
              <a:lnSpc>
                <a:spcPct val="100899"/>
              </a:lnSpc>
              <a:spcBef>
                <a:spcPts val="1400"/>
              </a:spcBef>
            </a:pPr>
            <a:r>
              <a:rPr sz="1650" spc="20" dirty="0">
                <a:solidFill>
                  <a:srgbClr val="3E3E3E"/>
                </a:solidFill>
                <a:latin typeface="Tahoma"/>
                <a:cs typeface="Tahoma"/>
              </a:rPr>
              <a:t>Increasingly, </a:t>
            </a: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organizations across </a:t>
            </a:r>
            <a:r>
              <a:rPr sz="1650" spc="55" dirty="0">
                <a:solidFill>
                  <a:srgbClr val="3E3E3E"/>
                </a:solidFill>
                <a:latin typeface="Tahoma"/>
                <a:cs typeface="Tahoma"/>
              </a:rPr>
              <a:t>a </a:t>
            </a:r>
            <a:r>
              <a:rPr sz="1650" spc="95" dirty="0">
                <a:solidFill>
                  <a:srgbClr val="3E3E3E"/>
                </a:solidFill>
                <a:latin typeface="Tahoma"/>
                <a:cs typeface="Tahoma"/>
              </a:rPr>
              <a:t>number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of </a:t>
            </a: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sectors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are oﬀering </a:t>
            </a:r>
            <a:r>
              <a:rPr sz="1650" spc="40" dirty="0">
                <a:solidFill>
                  <a:srgbClr val="3E3E3E"/>
                </a:solidFill>
                <a:latin typeface="Tahoma"/>
                <a:cs typeface="Tahoma"/>
              </a:rPr>
              <a:t>external-facing </a:t>
            </a:r>
            <a:r>
              <a:rPr sz="1650" spc="70" dirty="0">
                <a:solidFill>
                  <a:srgbClr val="3E3E3E"/>
                </a:solidFill>
                <a:latin typeface="Tahoma"/>
                <a:cs typeface="Tahoma"/>
              </a:rPr>
              <a:t>online </a:t>
            </a:r>
            <a:r>
              <a:rPr sz="1650" spc="35" dirty="0">
                <a:solidFill>
                  <a:srgbClr val="3E3E3E"/>
                </a:solidFill>
                <a:latin typeface="Tahoma"/>
                <a:cs typeface="Tahoma"/>
              </a:rPr>
              <a:t>services. </a:t>
            </a:r>
            <a:r>
              <a:rPr sz="1650" spc="4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25" dirty="0">
                <a:solidFill>
                  <a:srgbClr val="3E3E3E"/>
                </a:solidFill>
                <a:latin typeface="Tahoma"/>
                <a:cs typeface="Tahoma"/>
              </a:rPr>
              <a:t>They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are </a:t>
            </a: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also </a:t>
            </a:r>
            <a:r>
              <a:rPr sz="1650" spc="55" dirty="0">
                <a:solidFill>
                  <a:srgbClr val="3E3E3E"/>
                </a:solidFill>
                <a:latin typeface="Tahoma"/>
                <a:cs typeface="Tahoma"/>
              </a:rPr>
              <a:t>looking </a:t>
            </a:r>
            <a:r>
              <a:rPr sz="1650" spc="70" dirty="0">
                <a:solidFill>
                  <a:srgbClr val="3E3E3E"/>
                </a:solidFill>
                <a:latin typeface="Tahoma"/>
                <a:cs typeface="Tahoma"/>
              </a:rPr>
              <a:t>for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the </a:t>
            </a: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best </a:t>
            </a:r>
            <a:r>
              <a:rPr sz="1650" spc="40" dirty="0">
                <a:solidFill>
                  <a:srgbClr val="3E3E3E"/>
                </a:solidFill>
                <a:latin typeface="Tahoma"/>
                <a:cs typeface="Tahoma"/>
              </a:rPr>
              <a:t>ways </a:t>
            </a:r>
            <a:r>
              <a:rPr sz="1650" spc="70" dirty="0">
                <a:solidFill>
                  <a:srgbClr val="3E3E3E"/>
                </a:solidFill>
                <a:latin typeface="Tahoma"/>
                <a:cs typeface="Tahoma"/>
              </a:rPr>
              <a:t>to overcome </a:t>
            </a:r>
            <a:r>
              <a:rPr sz="1650" spc="55" dirty="0">
                <a:solidFill>
                  <a:srgbClr val="3E3E3E"/>
                </a:solidFill>
                <a:latin typeface="Tahoma"/>
                <a:cs typeface="Tahoma"/>
              </a:rPr>
              <a:t>challenges </a:t>
            </a:r>
            <a:r>
              <a:rPr sz="1650" spc="70" dirty="0">
                <a:solidFill>
                  <a:srgbClr val="3E3E3E"/>
                </a:solidFill>
                <a:latin typeface="Tahoma"/>
                <a:cs typeface="Tahoma"/>
              </a:rPr>
              <a:t>presented </a:t>
            </a:r>
            <a:r>
              <a:rPr sz="1650" spc="55" dirty="0">
                <a:solidFill>
                  <a:srgbClr val="3E3E3E"/>
                </a:solidFill>
                <a:latin typeface="Tahoma"/>
                <a:cs typeface="Tahoma"/>
              </a:rPr>
              <a:t>by </a:t>
            </a:r>
            <a:r>
              <a:rPr sz="1650" spc="45" dirty="0">
                <a:solidFill>
                  <a:srgbClr val="3E3E3E"/>
                </a:solidFill>
                <a:latin typeface="Tahoma"/>
                <a:cs typeface="Tahoma"/>
              </a:rPr>
              <a:t>registering </a:t>
            </a:r>
            <a:r>
              <a:rPr sz="1650" spc="80" dirty="0">
                <a:solidFill>
                  <a:srgbClr val="3E3E3E"/>
                </a:solidFill>
                <a:latin typeface="Tahoma"/>
                <a:cs typeface="Tahoma"/>
              </a:rPr>
              <a:t>and </a:t>
            </a:r>
            <a:r>
              <a:rPr sz="1650" spc="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5" dirty="0">
                <a:solidFill>
                  <a:srgbClr val="3E3E3E"/>
                </a:solidFill>
                <a:latin typeface="Tahoma"/>
                <a:cs typeface="Tahoma"/>
              </a:rPr>
              <a:t>managing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external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3E3E3E"/>
                </a:solidFill>
                <a:latin typeface="Tahoma"/>
                <a:cs typeface="Tahoma"/>
              </a:rPr>
              <a:t>identities,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providing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secure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0" dirty="0">
                <a:solidFill>
                  <a:srgbClr val="3E3E3E"/>
                </a:solidFill>
                <a:latin typeface="Tahoma"/>
                <a:cs typeface="Tahoma"/>
              </a:rPr>
              <a:t>authentication,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85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5" dirty="0">
                <a:solidFill>
                  <a:srgbClr val="3E3E3E"/>
                </a:solidFill>
                <a:latin typeface="Tahoma"/>
                <a:cs typeface="Tahoma"/>
              </a:rPr>
              <a:t>managing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45" dirty="0">
                <a:solidFill>
                  <a:srgbClr val="3E3E3E"/>
                </a:solidFill>
                <a:latin typeface="Tahoma"/>
                <a:cs typeface="Tahoma"/>
              </a:rPr>
              <a:t>access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30" dirty="0">
                <a:solidFill>
                  <a:srgbClr val="3E3E3E"/>
                </a:solidFill>
                <a:latin typeface="Tahoma"/>
                <a:cs typeface="Tahoma"/>
              </a:rPr>
              <a:t>rights.</a:t>
            </a:r>
            <a:endParaRPr sz="1650">
              <a:latin typeface="Tahoma"/>
              <a:cs typeface="Tahoma"/>
            </a:endParaRPr>
          </a:p>
          <a:p>
            <a:pPr marL="12700" marR="12700" algn="just">
              <a:lnSpc>
                <a:spcPct val="100899"/>
              </a:lnSpc>
              <a:spcBef>
                <a:spcPts val="1400"/>
              </a:spcBef>
            </a:pPr>
            <a:r>
              <a:rPr sz="1650" spc="50" dirty="0">
                <a:solidFill>
                  <a:srgbClr val="3E3E3E"/>
                </a:solidFill>
                <a:latin typeface="Tahoma"/>
                <a:cs typeface="Tahoma"/>
              </a:rPr>
              <a:t>Electronis </a:t>
            </a:r>
            <a:r>
              <a:rPr sz="1650" spc="35" dirty="0">
                <a:solidFill>
                  <a:srgbClr val="3E3E3E"/>
                </a:solidFill>
                <a:latin typeface="Tahoma"/>
                <a:cs typeface="Tahoma"/>
              </a:rPr>
              <a:t>Service </a:t>
            </a:r>
            <a:r>
              <a:rPr sz="1650" spc="45" dirty="0">
                <a:solidFill>
                  <a:srgbClr val="3E3E3E"/>
                </a:solidFill>
                <a:latin typeface="Tahoma"/>
                <a:cs typeface="Tahoma"/>
              </a:rPr>
              <a:t>delivery </a:t>
            </a:r>
            <a:r>
              <a:rPr sz="1650" spc="90" dirty="0">
                <a:solidFill>
                  <a:srgbClr val="3E3E3E"/>
                </a:solidFill>
                <a:latin typeface="Tahoma"/>
                <a:cs typeface="Tahoma"/>
              </a:rPr>
              <a:t>or </a:t>
            </a:r>
            <a:r>
              <a:rPr sz="1650" spc="20" dirty="0">
                <a:solidFill>
                  <a:srgbClr val="3E3E3E"/>
                </a:solidFill>
                <a:latin typeface="Tahoma"/>
                <a:cs typeface="Tahoma"/>
              </a:rPr>
              <a:t>ESD </a:t>
            </a: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refers </a:t>
            </a:r>
            <a:r>
              <a:rPr sz="1650" spc="70" dirty="0">
                <a:solidFill>
                  <a:srgbClr val="3E3E3E"/>
                </a:solidFill>
                <a:latin typeface="Tahoma"/>
                <a:cs typeface="Tahoma"/>
              </a:rPr>
              <a:t>to </a:t>
            </a: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providing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government </a:t>
            </a:r>
            <a:r>
              <a:rPr sz="1650" spc="45" dirty="0">
                <a:solidFill>
                  <a:srgbClr val="3E3E3E"/>
                </a:solidFill>
                <a:latin typeface="Tahoma"/>
                <a:cs typeface="Tahoma"/>
              </a:rPr>
              <a:t>service </a:t>
            </a:r>
            <a:r>
              <a:rPr sz="1650" spc="70" dirty="0">
                <a:solidFill>
                  <a:srgbClr val="3E3E3E"/>
                </a:solidFill>
                <a:latin typeface="Tahoma"/>
                <a:cs typeface="Tahoma"/>
              </a:rPr>
              <a:t>through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the </a:t>
            </a: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internet </a:t>
            </a:r>
            <a:r>
              <a:rPr sz="1650" spc="90" dirty="0">
                <a:solidFill>
                  <a:srgbClr val="3E3E3E"/>
                </a:solidFill>
                <a:latin typeface="Tahoma"/>
                <a:cs typeface="Tahoma"/>
              </a:rPr>
              <a:t>or </a:t>
            </a:r>
            <a:r>
              <a:rPr sz="1650" spc="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5" dirty="0">
                <a:solidFill>
                  <a:srgbClr val="3E3E3E"/>
                </a:solidFill>
                <a:latin typeface="Tahoma"/>
                <a:cs typeface="Tahoma"/>
              </a:rPr>
              <a:t>other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5" dirty="0">
                <a:solidFill>
                  <a:srgbClr val="3E3E3E"/>
                </a:solidFill>
                <a:latin typeface="Tahoma"/>
                <a:cs typeface="Tahoma"/>
              </a:rPr>
              <a:t>electronics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5" dirty="0">
                <a:solidFill>
                  <a:srgbClr val="3E3E3E"/>
                </a:solidFill>
                <a:latin typeface="Tahoma"/>
                <a:cs typeface="Tahoma"/>
              </a:rPr>
              <a:t>means.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-60" dirty="0">
                <a:solidFill>
                  <a:srgbClr val="3E3E3E"/>
                </a:solidFill>
                <a:latin typeface="Tahoma"/>
                <a:cs typeface="Tahoma"/>
              </a:rPr>
              <a:t>It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45" dirty="0">
                <a:solidFill>
                  <a:srgbClr val="3E3E3E"/>
                </a:solidFill>
                <a:latin typeface="Tahoma"/>
                <a:cs typeface="Tahoma"/>
              </a:rPr>
              <a:t>is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related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-5" dirty="0">
                <a:solidFill>
                  <a:srgbClr val="3E3E3E"/>
                </a:solidFill>
                <a:latin typeface="Tahoma"/>
                <a:cs typeface="Tahoma"/>
              </a:rPr>
              <a:t>e-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45" dirty="0">
                <a:solidFill>
                  <a:srgbClr val="3E3E3E"/>
                </a:solidFill>
                <a:latin typeface="Tahoma"/>
                <a:cs typeface="Tahoma"/>
              </a:rPr>
              <a:t>service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85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5" dirty="0">
                <a:solidFill>
                  <a:srgbClr val="3E3E3E"/>
                </a:solidFill>
                <a:latin typeface="Tahoma"/>
                <a:cs typeface="Tahoma"/>
              </a:rPr>
              <a:t>-government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-65" dirty="0">
                <a:solidFill>
                  <a:srgbClr val="3E3E3E"/>
                </a:solidFill>
                <a:latin typeface="Tahoma"/>
                <a:cs typeface="Tahoma"/>
              </a:rPr>
              <a:t>.</a:t>
            </a:r>
            <a:endParaRPr sz="165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1420"/>
              </a:spcBef>
            </a:pPr>
            <a:r>
              <a:rPr sz="1650" spc="-5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45" dirty="0">
                <a:solidFill>
                  <a:srgbClr val="3E3E3E"/>
                </a:solidFill>
                <a:latin typeface="Tahoma"/>
                <a:cs typeface="Tahoma"/>
              </a:rPr>
              <a:t>service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45" dirty="0">
                <a:solidFill>
                  <a:srgbClr val="3E3E3E"/>
                </a:solidFill>
                <a:latin typeface="Tahoma"/>
                <a:cs typeface="Tahoma"/>
              </a:rPr>
              <a:t>is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3E3E3E"/>
                </a:solidFill>
                <a:latin typeface="Tahoma"/>
                <a:cs typeface="Tahoma"/>
              </a:rPr>
              <a:t>highly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0" dirty="0">
                <a:solidFill>
                  <a:srgbClr val="3E3E3E"/>
                </a:solidFill>
                <a:latin typeface="Tahoma"/>
                <a:cs typeface="Tahoma"/>
              </a:rPr>
              <a:t>generic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80" dirty="0">
                <a:solidFill>
                  <a:srgbClr val="3E3E3E"/>
                </a:solidFill>
                <a:latin typeface="Tahoma"/>
                <a:cs typeface="Tahoma"/>
              </a:rPr>
              <a:t>term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45" dirty="0">
                <a:solidFill>
                  <a:srgbClr val="3E3E3E"/>
                </a:solidFill>
                <a:latin typeface="Tahoma"/>
                <a:cs typeface="Tahoma"/>
              </a:rPr>
              <a:t>usially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5" dirty="0">
                <a:solidFill>
                  <a:srgbClr val="3E3E3E"/>
                </a:solidFill>
                <a:latin typeface="Tahoma"/>
                <a:cs typeface="Tahoma"/>
              </a:rPr>
              <a:t>referring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3E3E3E"/>
                </a:solidFill>
                <a:latin typeface="Tahoma"/>
                <a:cs typeface="Tahoma"/>
              </a:rPr>
              <a:t>"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35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provision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45" dirty="0">
                <a:solidFill>
                  <a:srgbClr val="3E3E3E"/>
                </a:solidFill>
                <a:latin typeface="Tahoma"/>
                <a:cs typeface="Tahoma"/>
              </a:rPr>
              <a:t>service</a:t>
            </a:r>
            <a:r>
              <a:rPr sz="165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30" dirty="0">
                <a:solidFill>
                  <a:srgbClr val="3E3E3E"/>
                </a:solidFill>
                <a:latin typeface="Tahoma"/>
                <a:cs typeface="Tahoma"/>
              </a:rPr>
              <a:t>via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650" spc="-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3E3E3E"/>
                </a:solidFill>
                <a:latin typeface="Tahoma"/>
                <a:cs typeface="Tahoma"/>
              </a:rPr>
              <a:t>internet".</a:t>
            </a:r>
            <a:endParaRPr sz="1650">
              <a:latin typeface="Tahoma"/>
              <a:cs typeface="Tahoma"/>
            </a:endParaRPr>
          </a:p>
          <a:p>
            <a:pPr marL="12700" marR="5080" algn="just">
              <a:lnSpc>
                <a:spcPct val="100899"/>
              </a:lnSpc>
              <a:spcBef>
                <a:spcPts val="1400"/>
              </a:spcBef>
            </a:pPr>
            <a:r>
              <a:rPr sz="1650" spc="45" dirty="0">
                <a:solidFill>
                  <a:srgbClr val="3E3E3E"/>
                </a:solidFill>
                <a:latin typeface="Tahoma"/>
                <a:cs typeface="Tahoma"/>
              </a:rPr>
              <a:t>Thus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1650" spc="7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45" dirty="0">
                <a:solidFill>
                  <a:srgbClr val="3E3E3E"/>
                </a:solidFill>
                <a:latin typeface="Tahoma"/>
                <a:cs typeface="Tahoma"/>
              </a:rPr>
              <a:t>service</a:t>
            </a:r>
            <a:r>
              <a:rPr sz="1650" spc="5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0" dirty="0">
                <a:solidFill>
                  <a:srgbClr val="3E3E3E"/>
                </a:solidFill>
                <a:latin typeface="Tahoma"/>
                <a:cs typeface="Tahoma"/>
              </a:rPr>
              <a:t>may </a:t>
            </a:r>
            <a:r>
              <a:rPr sz="1650" spc="7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also </a:t>
            </a:r>
            <a:r>
              <a:rPr sz="1650" spc="63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include </a:t>
            </a:r>
            <a:r>
              <a:rPr sz="1650" spc="7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e </a:t>
            </a:r>
            <a:r>
              <a:rPr sz="1650" spc="7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85" dirty="0">
                <a:solidFill>
                  <a:srgbClr val="3E3E3E"/>
                </a:solidFill>
                <a:latin typeface="Tahoma"/>
                <a:cs typeface="Tahoma"/>
              </a:rPr>
              <a:t>commerce   </a:t>
            </a: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although   </a:t>
            </a:r>
            <a:r>
              <a:rPr sz="1650" spc="35" dirty="0">
                <a:solidFill>
                  <a:srgbClr val="3E3E3E"/>
                </a:solidFill>
                <a:latin typeface="Tahoma"/>
                <a:cs typeface="Tahoma"/>
              </a:rPr>
              <a:t>it   </a:t>
            </a:r>
            <a:r>
              <a:rPr sz="1650" spc="70" dirty="0">
                <a:solidFill>
                  <a:srgbClr val="3E3E3E"/>
                </a:solidFill>
                <a:latin typeface="Tahoma"/>
                <a:cs typeface="Tahoma"/>
              </a:rPr>
              <a:t>may </a:t>
            </a:r>
            <a:r>
              <a:rPr sz="1650" spc="7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also  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include </a:t>
            </a:r>
            <a:r>
              <a:rPr sz="1650" spc="95" dirty="0">
                <a:solidFill>
                  <a:srgbClr val="3E3E3E"/>
                </a:solidFill>
                <a:latin typeface="Tahoma"/>
                <a:cs typeface="Tahoma"/>
              </a:rPr>
              <a:t>non </a:t>
            </a:r>
            <a:r>
              <a:rPr sz="1650" spc="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5" dirty="0">
                <a:solidFill>
                  <a:srgbClr val="3E3E3E"/>
                </a:solidFill>
                <a:latin typeface="Tahoma"/>
                <a:cs typeface="Tahoma"/>
              </a:rPr>
              <a:t>commercial </a:t>
            </a:r>
            <a:r>
              <a:rPr sz="1650" spc="25" dirty="0">
                <a:solidFill>
                  <a:srgbClr val="3E3E3E"/>
                </a:solidFill>
                <a:latin typeface="Tahoma"/>
                <a:cs typeface="Tahoma"/>
              </a:rPr>
              <a:t>sevices(online)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which </a:t>
            </a:r>
            <a:r>
              <a:rPr sz="1650" spc="45" dirty="0">
                <a:solidFill>
                  <a:srgbClr val="3E3E3E"/>
                </a:solidFill>
                <a:latin typeface="Tahoma"/>
                <a:cs typeface="Tahoma"/>
              </a:rPr>
              <a:t>is </a:t>
            </a:r>
            <a:r>
              <a:rPr sz="1650" spc="55" dirty="0">
                <a:solidFill>
                  <a:srgbClr val="3E3E3E"/>
                </a:solidFill>
                <a:latin typeface="Tahoma"/>
                <a:cs typeface="Tahoma"/>
              </a:rPr>
              <a:t>usually </a:t>
            </a:r>
            <a:r>
              <a:rPr sz="1650" spc="70" dirty="0">
                <a:solidFill>
                  <a:srgbClr val="3E3E3E"/>
                </a:solidFill>
                <a:latin typeface="Tahoma"/>
                <a:cs typeface="Tahoma"/>
              </a:rPr>
              <a:t>provided </a:t>
            </a:r>
            <a:r>
              <a:rPr sz="1650" spc="55" dirty="0">
                <a:solidFill>
                  <a:srgbClr val="3E3E3E"/>
                </a:solidFill>
                <a:latin typeface="Tahoma"/>
                <a:cs typeface="Tahoma"/>
              </a:rPr>
              <a:t>by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the government </a:t>
            </a:r>
            <a:r>
              <a:rPr sz="1650" spc="50" dirty="0">
                <a:solidFill>
                  <a:srgbClr val="3E3E3E"/>
                </a:solidFill>
                <a:latin typeface="Tahoma"/>
                <a:cs typeface="Tahoma"/>
              </a:rPr>
              <a:t>(Main </a:t>
            </a:r>
            <a:r>
              <a:rPr sz="1650" spc="60" dirty="0">
                <a:solidFill>
                  <a:srgbClr val="3E3E3E"/>
                </a:solidFill>
                <a:latin typeface="Tahoma"/>
                <a:cs typeface="Tahoma"/>
              </a:rPr>
              <a:t>focus </a:t>
            </a:r>
            <a:r>
              <a:rPr sz="1650" spc="45" dirty="0">
                <a:solidFill>
                  <a:srgbClr val="3E3E3E"/>
                </a:solidFill>
                <a:latin typeface="Tahoma"/>
                <a:cs typeface="Tahoma"/>
              </a:rPr>
              <a:t>is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government </a:t>
            </a:r>
            <a:r>
              <a:rPr sz="1650" spc="-5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45" dirty="0">
                <a:solidFill>
                  <a:srgbClr val="3E3E3E"/>
                </a:solidFill>
                <a:latin typeface="Tahoma"/>
                <a:cs typeface="Tahoma"/>
              </a:rPr>
              <a:t>service</a:t>
            </a:r>
            <a:r>
              <a:rPr sz="165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0" dirty="0">
                <a:solidFill>
                  <a:srgbClr val="3E3E3E"/>
                </a:solidFill>
                <a:latin typeface="Tahoma"/>
                <a:cs typeface="Tahoma"/>
              </a:rPr>
              <a:t>provide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55" dirty="0">
                <a:solidFill>
                  <a:srgbClr val="3E3E3E"/>
                </a:solidFill>
                <a:latin typeface="Tahoma"/>
                <a:cs typeface="Tahoma"/>
              </a:rPr>
              <a:t>by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3E3E3E"/>
                </a:solidFill>
                <a:latin typeface="Tahoma"/>
                <a:cs typeface="Tahoma"/>
              </a:rPr>
              <a:t>government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7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65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650" spc="35" dirty="0">
                <a:solidFill>
                  <a:srgbClr val="3E3E3E"/>
                </a:solidFill>
                <a:latin typeface="Tahoma"/>
                <a:cs typeface="Tahoma"/>
              </a:rPr>
              <a:t>public)</a:t>
            </a:r>
            <a:endParaRPr sz="1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124457"/>
            <a:ext cx="9497695" cy="1136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solidFill>
                  <a:srgbClr val="3E3E3E"/>
                </a:solidFill>
                <a:latin typeface="Tahoma"/>
                <a:cs typeface="Tahoma"/>
              </a:rPr>
              <a:t>ASSIGNMENT: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20000"/>
              </a:lnSpc>
              <a:spcBef>
                <a:spcPts val="1400"/>
              </a:spcBef>
            </a:pPr>
            <a:r>
              <a:rPr sz="1800" spc="-50" dirty="0">
                <a:solidFill>
                  <a:srgbClr val="3E3E3E"/>
                </a:solidFill>
                <a:latin typeface="Tahoma"/>
                <a:cs typeface="Tahoma"/>
              </a:rPr>
              <a:t>WRITE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ahoma"/>
                <a:cs typeface="Tahoma"/>
              </a:rPr>
              <a:t>AT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3E3E3E"/>
                </a:solidFill>
                <a:latin typeface="Tahoma"/>
                <a:cs typeface="Tahoma"/>
              </a:rPr>
              <a:t>LEAST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-55" dirty="0">
                <a:solidFill>
                  <a:srgbClr val="3E3E3E"/>
                </a:solidFill>
                <a:latin typeface="Tahoma"/>
                <a:cs typeface="Tahoma"/>
              </a:rPr>
              <a:t>FIVE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E3E3E"/>
                </a:solidFill>
                <a:latin typeface="Tahoma"/>
                <a:cs typeface="Tahoma"/>
              </a:rPr>
              <a:t>DIFFERENCE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3E3E3E"/>
                </a:solidFill>
                <a:latin typeface="Tahoma"/>
                <a:cs typeface="Tahoma"/>
              </a:rPr>
              <a:t>BETWEEN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ONLINE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3E3E3E"/>
                </a:solidFill>
                <a:latin typeface="Tahoma"/>
                <a:cs typeface="Tahoma"/>
              </a:rPr>
              <a:t>SERVICE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3E3E3E"/>
                </a:solidFill>
                <a:latin typeface="Tahoma"/>
                <a:cs typeface="Tahoma"/>
              </a:rPr>
              <a:t>DELIVERY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95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3E3E3E"/>
                </a:solidFill>
                <a:latin typeface="Tahoma"/>
                <a:cs typeface="Tahoma"/>
              </a:rPr>
              <a:t>ELECTRONIC </a:t>
            </a:r>
            <a:r>
              <a:rPr sz="1800" spc="-55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3E3E3E"/>
                </a:solidFill>
                <a:latin typeface="Tahoma"/>
                <a:cs typeface="Tahoma"/>
              </a:rPr>
              <a:t>SERVICE</a:t>
            </a:r>
            <a:r>
              <a:rPr sz="18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3E3E3E"/>
                </a:solidFill>
                <a:latin typeface="Tahoma"/>
                <a:cs typeface="Tahoma"/>
              </a:rPr>
              <a:t>DELIVERY.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pc="10"/>
              <a:t>By Loknath Regmi</a:t>
            </a:r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0305" y="403555"/>
            <a:ext cx="71932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ahoma"/>
                <a:cs typeface="Tahoma"/>
              </a:rPr>
              <a:t>Beneﬁts</a:t>
            </a:r>
            <a:r>
              <a:rPr b="1" spc="-175" dirty="0">
                <a:latin typeface="Tahoma"/>
                <a:cs typeface="Tahoma"/>
              </a:rPr>
              <a:t> </a:t>
            </a:r>
            <a:r>
              <a:rPr b="1" spc="10" dirty="0">
                <a:latin typeface="Tahoma"/>
                <a:cs typeface="Tahoma"/>
              </a:rPr>
              <a:t>of</a:t>
            </a:r>
            <a:r>
              <a:rPr b="1" spc="-165" dirty="0">
                <a:latin typeface="Tahoma"/>
                <a:cs typeface="Tahoma"/>
              </a:rPr>
              <a:t> </a:t>
            </a:r>
            <a:r>
              <a:rPr b="1" spc="-25" dirty="0">
                <a:latin typeface="Tahoma"/>
                <a:cs typeface="Tahoma"/>
              </a:rPr>
              <a:t>e-Government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pc="10"/>
              <a:t>By Loknath Regmi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38837" y="2124457"/>
            <a:ext cx="6591934" cy="269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A82CB"/>
                </a:solidFill>
                <a:latin typeface="Lucida Sans Unicode"/>
                <a:cs typeface="Lucida Sans Unicode"/>
              </a:rPr>
              <a:t>□</a:t>
            </a:r>
            <a:r>
              <a:rPr sz="1800" dirty="0">
                <a:solidFill>
                  <a:srgbClr val="3E3E3E"/>
                </a:solidFill>
                <a:latin typeface="Tahoma"/>
                <a:cs typeface="Tahoma"/>
              </a:rPr>
              <a:t>Better</a:t>
            </a:r>
            <a:r>
              <a:rPr sz="1800" spc="-1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provision</a:t>
            </a:r>
            <a:r>
              <a:rPr sz="1800" spc="-1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1800" spc="-1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government</a:t>
            </a:r>
            <a:r>
              <a:rPr sz="1800" spc="-1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services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sz="1800" spc="5" dirty="0">
                <a:solidFill>
                  <a:srgbClr val="5A82CB"/>
                </a:solidFill>
                <a:latin typeface="Lucida Sans Unicode"/>
                <a:cs typeface="Lucida Sans Unicode"/>
              </a:rPr>
              <a:t>□</a:t>
            </a:r>
            <a:r>
              <a:rPr sz="1800" spc="5" dirty="0">
                <a:solidFill>
                  <a:srgbClr val="3E3E3E"/>
                </a:solidFill>
                <a:latin typeface="Tahoma"/>
                <a:cs typeface="Tahoma"/>
              </a:rPr>
              <a:t>Improved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interaction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with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diﬀerent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groups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citizen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sz="1800" dirty="0">
                <a:solidFill>
                  <a:srgbClr val="5A82CB"/>
                </a:solidFill>
                <a:latin typeface="Lucida Sans Unicode"/>
                <a:cs typeface="Lucida Sans Unicode"/>
              </a:rPr>
              <a:t>□</a:t>
            </a:r>
            <a:r>
              <a:rPr sz="1800" dirty="0">
                <a:solidFill>
                  <a:srgbClr val="3E3E3E"/>
                </a:solidFill>
                <a:latin typeface="Tahoma"/>
                <a:cs typeface="Tahoma"/>
              </a:rPr>
              <a:t>Citizen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rgbClr val="3E3E3E"/>
                </a:solidFill>
                <a:latin typeface="Tahoma"/>
                <a:cs typeface="Tahoma"/>
              </a:rPr>
              <a:t>empowerment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through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access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information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sz="1800" spc="5" dirty="0">
                <a:solidFill>
                  <a:srgbClr val="5A82CB"/>
                </a:solidFill>
                <a:latin typeface="Lucida Sans Unicode"/>
                <a:cs typeface="Lucida Sans Unicode"/>
              </a:rPr>
              <a:t>□</a:t>
            </a:r>
            <a:r>
              <a:rPr sz="1800" spc="5" dirty="0">
                <a:solidFill>
                  <a:srgbClr val="3E3E3E"/>
                </a:solidFill>
                <a:latin typeface="Tahoma"/>
                <a:cs typeface="Tahoma"/>
              </a:rPr>
              <a:t>Eﬃcient</a:t>
            </a:r>
            <a:r>
              <a:rPr sz="1800" spc="-11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government</a:t>
            </a:r>
            <a:r>
              <a:rPr sz="1800" spc="-11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management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800" spc="-55" dirty="0">
                <a:solidFill>
                  <a:srgbClr val="5A82CB"/>
                </a:solidFill>
                <a:latin typeface="Lucida Sans Unicode"/>
                <a:cs typeface="Lucida Sans Unicode"/>
              </a:rPr>
              <a:t>□</a:t>
            </a:r>
            <a:r>
              <a:rPr sz="1800" spc="-55" dirty="0">
                <a:solidFill>
                  <a:srgbClr val="3E3E3E"/>
                </a:solidFill>
                <a:latin typeface="Tahoma"/>
                <a:cs typeface="Tahoma"/>
              </a:rPr>
              <a:t>Easy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implementation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3E3E3E"/>
                </a:solidFill>
                <a:latin typeface="Tahoma"/>
                <a:cs typeface="Tahoma"/>
              </a:rPr>
              <a:t>Right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Information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sz="1800" spc="-165" dirty="0">
                <a:solidFill>
                  <a:srgbClr val="5A82CB"/>
                </a:solidFill>
                <a:latin typeface="Lucida Sans Unicode"/>
                <a:cs typeface="Lucida Sans Unicode"/>
              </a:rPr>
              <a:t>□</a:t>
            </a:r>
            <a:r>
              <a:rPr sz="1800" spc="-165" dirty="0">
                <a:solidFill>
                  <a:srgbClr val="3E3E3E"/>
                </a:solidFill>
                <a:latin typeface="Tahoma"/>
                <a:cs typeface="Tahoma"/>
              </a:rPr>
              <a:t>It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is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3E3E3E"/>
                </a:solidFill>
                <a:latin typeface="Tahoma"/>
                <a:cs typeface="Tahoma"/>
              </a:rPr>
              <a:t>two-way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process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Government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citizen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3E3E3E"/>
                </a:solidFill>
                <a:latin typeface="Tahoma"/>
                <a:cs typeface="Tahoma"/>
              </a:rPr>
              <a:t>vice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3E3E3E"/>
                </a:solidFill>
                <a:latin typeface="Tahoma"/>
                <a:cs typeface="Tahoma"/>
              </a:rPr>
              <a:t>versa.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0305" y="1007059"/>
            <a:ext cx="4166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E</a:t>
            </a:r>
            <a:r>
              <a:rPr spc="-305" dirty="0"/>
              <a:t> </a:t>
            </a:r>
            <a:r>
              <a:rPr spc="145" dirty="0"/>
              <a:t>GOVERNANCE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pc="10"/>
              <a:t>By Loknath Regmi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38837" y="2124457"/>
            <a:ext cx="10022205" cy="3137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5" dirty="0">
                <a:solidFill>
                  <a:srgbClr val="5A82CB"/>
                </a:solidFill>
                <a:latin typeface="Lucida Sans Unicode"/>
                <a:cs typeface="Lucida Sans Unicode"/>
              </a:rPr>
              <a:t>□</a:t>
            </a:r>
            <a:r>
              <a:rPr sz="1800" spc="-75" dirty="0">
                <a:solidFill>
                  <a:srgbClr val="3E3E3E"/>
                </a:solidFill>
                <a:latin typeface="Tahoma"/>
                <a:cs typeface="Tahoma"/>
              </a:rPr>
              <a:t>I</a:t>
            </a:r>
            <a:r>
              <a:rPr sz="1800" spc="-65" dirty="0">
                <a:solidFill>
                  <a:srgbClr val="3E3E3E"/>
                </a:solidFill>
                <a:latin typeface="Tahoma"/>
                <a:cs typeface="Tahoma"/>
              </a:rPr>
              <a:t>t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3E3E3E"/>
                </a:solidFill>
                <a:latin typeface="Tahoma"/>
                <a:cs typeface="Tahoma"/>
              </a:rPr>
              <a:t>i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s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par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t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o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f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e-Government.</a:t>
            </a:r>
            <a:endParaRPr sz="1800">
              <a:latin typeface="Tahoma"/>
              <a:cs typeface="Tahoma"/>
            </a:endParaRPr>
          </a:p>
          <a:p>
            <a:pPr marL="149860" marR="209550" indent="-137795">
              <a:lnSpc>
                <a:spcPct val="120000"/>
              </a:lnSpc>
              <a:spcBef>
                <a:spcPts val="1400"/>
              </a:spcBef>
            </a:pPr>
            <a:r>
              <a:rPr sz="1800" spc="15" dirty="0">
                <a:solidFill>
                  <a:srgbClr val="5A82CB"/>
                </a:solidFill>
                <a:latin typeface="Lucida Sans Unicode"/>
                <a:cs typeface="Lucida Sans Unicode"/>
              </a:rPr>
              <a:t>□</a:t>
            </a:r>
            <a:r>
              <a:rPr sz="1800" spc="15" dirty="0">
                <a:solidFill>
                  <a:srgbClr val="3E3E3E"/>
                </a:solidFill>
                <a:latin typeface="Tahoma"/>
                <a:cs typeface="Tahoma"/>
              </a:rPr>
              <a:t>E-Governance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is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dealing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with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all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regulations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policies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control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services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provided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by </a:t>
            </a:r>
            <a:r>
              <a:rPr sz="1800" spc="-55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8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e-Government.</a:t>
            </a:r>
            <a:endParaRPr sz="1800">
              <a:latin typeface="Tahoma"/>
              <a:cs typeface="Tahoma"/>
            </a:endParaRPr>
          </a:p>
          <a:p>
            <a:pPr marL="149860" marR="198120" indent="-137795">
              <a:lnSpc>
                <a:spcPct val="120000"/>
              </a:lnSpc>
              <a:spcBef>
                <a:spcPts val="1400"/>
              </a:spcBef>
            </a:pPr>
            <a:r>
              <a:rPr sz="1800" dirty="0">
                <a:solidFill>
                  <a:srgbClr val="5A82CB"/>
                </a:solidFill>
                <a:latin typeface="Lucida Sans Unicode"/>
                <a:cs typeface="Lucida Sans Unicode"/>
              </a:rPr>
              <a:t>□</a:t>
            </a:r>
            <a:r>
              <a:rPr sz="1800" dirty="0">
                <a:solidFill>
                  <a:srgbClr val="3E3E3E"/>
                </a:solidFill>
                <a:latin typeface="Tahoma"/>
                <a:cs typeface="Tahoma"/>
              </a:rPr>
              <a:t>However,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E-Government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is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an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electronic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government,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which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should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be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regulated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by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 </a:t>
            </a:r>
            <a:r>
              <a:rPr sz="1800" spc="-5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E-Governance.</a:t>
            </a:r>
            <a:endParaRPr sz="1800">
              <a:latin typeface="Tahoma"/>
              <a:cs typeface="Tahoma"/>
            </a:endParaRPr>
          </a:p>
          <a:p>
            <a:pPr marL="149860" marR="5080" indent="-137795">
              <a:lnSpc>
                <a:spcPct val="120000"/>
              </a:lnSpc>
              <a:spcBef>
                <a:spcPts val="1400"/>
              </a:spcBef>
            </a:pPr>
            <a:r>
              <a:rPr sz="1800" spc="20" dirty="0">
                <a:solidFill>
                  <a:srgbClr val="5A82CB"/>
                </a:solidFill>
                <a:latin typeface="Lucida Sans Unicode"/>
                <a:cs typeface="Lucida Sans Unicode"/>
              </a:rPr>
              <a:t>□</a:t>
            </a:r>
            <a:r>
              <a:rPr sz="1800" spc="20" dirty="0">
                <a:solidFill>
                  <a:srgbClr val="3E3E3E"/>
                </a:solidFill>
                <a:latin typeface="Tahoma"/>
                <a:cs typeface="Tahoma"/>
              </a:rPr>
              <a:t>e-Governance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refers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utilization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information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communication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technology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3E3E3E"/>
                </a:solidFill>
                <a:latin typeface="Tahoma"/>
                <a:cs typeface="Tahoma"/>
              </a:rPr>
              <a:t>(ICT)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for </a:t>
            </a:r>
            <a:r>
              <a:rPr sz="1800" spc="-5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providing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government </a:t>
            </a:r>
            <a:r>
              <a:rPr sz="1800" spc="30" dirty="0">
                <a:solidFill>
                  <a:srgbClr val="3E3E3E"/>
                </a:solidFill>
                <a:latin typeface="Tahoma"/>
                <a:cs typeface="Tahoma"/>
              </a:rPr>
              <a:t>services,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disseminating information,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communication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operations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with </a:t>
            </a:r>
            <a:r>
              <a:rPr sz="1800" spc="-55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8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general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public.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977" y="1609111"/>
            <a:ext cx="2892425" cy="1903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795" algn="r">
              <a:lnSpc>
                <a:spcPts val="5015"/>
              </a:lnSpc>
              <a:spcBef>
                <a:spcPts val="100"/>
              </a:spcBef>
            </a:pPr>
            <a:r>
              <a:rPr b="1" spc="-5" dirty="0">
                <a:latin typeface="Tahoma"/>
                <a:cs typeface="Tahoma"/>
              </a:rPr>
              <a:t>Beneﬁts</a:t>
            </a:r>
          </a:p>
          <a:p>
            <a:pPr marL="12700" marR="5080" indent="2303780" algn="r">
              <a:lnSpc>
                <a:spcPts val="4750"/>
              </a:lnSpc>
              <a:spcBef>
                <a:spcPts val="335"/>
              </a:spcBef>
            </a:pPr>
            <a:r>
              <a:rPr b="1" spc="5" dirty="0">
                <a:latin typeface="Tahoma"/>
                <a:cs typeface="Tahoma"/>
              </a:rPr>
              <a:t>of  </a:t>
            </a:r>
            <a:r>
              <a:rPr b="1" spc="-55" dirty="0">
                <a:latin typeface="Tahoma"/>
                <a:cs typeface="Tahoma"/>
              </a:rPr>
              <a:t>e-Governa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4046" y="3419623"/>
            <a:ext cx="10102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solidFill>
                  <a:srgbClr val="3E3E3E"/>
                </a:solidFill>
                <a:latin typeface="Tahoma"/>
                <a:cs typeface="Tahoma"/>
              </a:rPr>
              <a:t>nce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42052" y="1778497"/>
            <a:ext cx="0" cy="3200400"/>
          </a:xfrm>
          <a:custGeom>
            <a:avLst/>
            <a:gdLst/>
            <a:ahLst/>
            <a:cxnLst/>
            <a:rect l="l" t="t" r="r" b="b"/>
            <a:pathLst>
              <a:path h="3200400">
                <a:moveTo>
                  <a:pt x="0" y="0"/>
                </a:moveTo>
                <a:lnTo>
                  <a:pt x="0" y="32003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05343" y="2022711"/>
            <a:ext cx="5772785" cy="182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A82CB"/>
                </a:solidFill>
                <a:latin typeface="Lucida Sans Unicode"/>
                <a:cs typeface="Lucida Sans Unicode"/>
              </a:rPr>
              <a:t>□</a:t>
            </a:r>
            <a:r>
              <a:rPr sz="1800" dirty="0">
                <a:solidFill>
                  <a:srgbClr val="3E3E3E"/>
                </a:solidFill>
                <a:latin typeface="Tahoma"/>
                <a:cs typeface="Tahoma"/>
              </a:rPr>
              <a:t>Better</a:t>
            </a:r>
            <a:r>
              <a:rPr sz="1800" spc="-1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provision</a:t>
            </a:r>
            <a:r>
              <a:rPr sz="1800" spc="-1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1800" spc="-1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government</a:t>
            </a:r>
            <a:r>
              <a:rPr sz="1800" spc="-11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services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sz="1800" spc="5" dirty="0">
                <a:solidFill>
                  <a:srgbClr val="5A82CB"/>
                </a:solidFill>
                <a:latin typeface="Lucida Sans Unicode"/>
                <a:cs typeface="Lucida Sans Unicode"/>
              </a:rPr>
              <a:t>□</a:t>
            </a:r>
            <a:r>
              <a:rPr sz="1800" spc="5" dirty="0">
                <a:solidFill>
                  <a:srgbClr val="3E3E3E"/>
                </a:solidFill>
                <a:latin typeface="Tahoma"/>
                <a:cs typeface="Tahoma"/>
              </a:rPr>
              <a:t>Improved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interaction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with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diﬀerent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groups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35"/>
              </a:spcBef>
            </a:pPr>
            <a:r>
              <a:rPr sz="1800" dirty="0">
                <a:solidFill>
                  <a:srgbClr val="5A82CB"/>
                </a:solidFill>
                <a:latin typeface="Lucida Sans Unicode"/>
                <a:cs typeface="Lucida Sans Unicode"/>
              </a:rPr>
              <a:t>□</a:t>
            </a:r>
            <a:r>
              <a:rPr sz="1800" dirty="0">
                <a:solidFill>
                  <a:srgbClr val="3E3E3E"/>
                </a:solidFill>
                <a:latin typeface="Tahoma"/>
                <a:cs typeface="Tahoma"/>
              </a:rPr>
              <a:t>Citizen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rgbClr val="3E3E3E"/>
                </a:solidFill>
                <a:latin typeface="Tahoma"/>
                <a:cs typeface="Tahoma"/>
              </a:rPr>
              <a:t>empowerment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through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access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information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sz="1800" spc="5" dirty="0">
                <a:solidFill>
                  <a:srgbClr val="5A82CB"/>
                </a:solidFill>
                <a:latin typeface="Lucida Sans Unicode"/>
                <a:cs typeface="Lucida Sans Unicode"/>
              </a:rPr>
              <a:t>□</a:t>
            </a:r>
            <a:r>
              <a:rPr sz="1800" spc="5" dirty="0">
                <a:solidFill>
                  <a:srgbClr val="3E3E3E"/>
                </a:solidFill>
                <a:latin typeface="Tahoma"/>
                <a:cs typeface="Tahoma"/>
              </a:rPr>
              <a:t>Eﬃcient</a:t>
            </a:r>
            <a:r>
              <a:rPr sz="1800" spc="-11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government</a:t>
            </a:r>
            <a:r>
              <a:rPr sz="1800" spc="-11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management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19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457199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pc="10"/>
              <a:t>By Loknath Regmi</a:t>
            </a:r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0305" y="403555"/>
            <a:ext cx="8359775" cy="1299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15"/>
              </a:lnSpc>
              <a:spcBef>
                <a:spcPts val="100"/>
              </a:spcBef>
            </a:pPr>
            <a:r>
              <a:rPr spc="85" dirty="0"/>
              <a:t>Key</a:t>
            </a:r>
            <a:r>
              <a:rPr spc="-260" dirty="0"/>
              <a:t> </a:t>
            </a:r>
            <a:r>
              <a:rPr spc="170" dirty="0"/>
              <a:t>diﬀerence</a:t>
            </a:r>
            <a:r>
              <a:rPr spc="-260" dirty="0"/>
              <a:t> </a:t>
            </a:r>
            <a:r>
              <a:rPr spc="160" dirty="0"/>
              <a:t>between</a:t>
            </a:r>
          </a:p>
          <a:p>
            <a:pPr marL="12700">
              <a:lnSpc>
                <a:spcPts val="5015"/>
              </a:lnSpc>
            </a:pPr>
            <a:r>
              <a:rPr spc="160" dirty="0"/>
              <a:t>e-Government</a:t>
            </a:r>
            <a:r>
              <a:rPr spc="-265" dirty="0"/>
              <a:t> </a:t>
            </a:r>
            <a:r>
              <a:rPr spc="240" dirty="0"/>
              <a:t>&amp;</a:t>
            </a:r>
            <a:r>
              <a:rPr spc="-260" dirty="0"/>
              <a:t> </a:t>
            </a:r>
            <a:r>
              <a:rPr spc="110" dirty="0"/>
              <a:t>e-Governance?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pc="10"/>
              <a:t>By Loknath Regmi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61697" y="2124457"/>
            <a:ext cx="10085705" cy="2808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indent="-368300">
              <a:lnSpc>
                <a:spcPct val="100000"/>
              </a:lnSpc>
              <a:spcBef>
                <a:spcPts val="100"/>
              </a:spcBef>
              <a:buClr>
                <a:srgbClr val="5A82CB"/>
              </a:buClr>
              <a:buFont typeface="Lucida Sans Unicode"/>
              <a:buChar char="□"/>
              <a:tabLst>
                <a:tab pos="380365" algn="l"/>
                <a:tab pos="381000" algn="l"/>
              </a:tabLst>
            </a:pP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e-Government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is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system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whereas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e-Governance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is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functionality</a:t>
            </a:r>
            <a:endParaRPr sz="1800">
              <a:latin typeface="Tahoma"/>
              <a:cs typeface="Tahoma"/>
            </a:endParaRPr>
          </a:p>
          <a:p>
            <a:pPr marL="321310" marR="5080" indent="-309245" algn="just">
              <a:lnSpc>
                <a:spcPct val="120000"/>
              </a:lnSpc>
              <a:spcBef>
                <a:spcPts val="1400"/>
              </a:spcBef>
              <a:buClr>
                <a:srgbClr val="5A82CB"/>
              </a:buClr>
              <a:buFont typeface="Lucida Sans Unicode"/>
              <a:buChar char="□"/>
              <a:tabLst>
                <a:tab pos="321945" algn="l"/>
              </a:tabLst>
            </a:pP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e-Government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means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 application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of </a:t>
            </a:r>
            <a:r>
              <a:rPr sz="1800" spc="-65" dirty="0">
                <a:solidFill>
                  <a:srgbClr val="3E3E3E"/>
                </a:solidFill>
                <a:latin typeface="Tahoma"/>
                <a:cs typeface="Tahoma"/>
              </a:rPr>
              <a:t>ICT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in government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operations,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as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a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tool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to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make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better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government.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e-Governance,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100" dirty="0">
                <a:solidFill>
                  <a:srgbClr val="3E3E3E"/>
                </a:solidFill>
                <a:latin typeface="Tahoma"/>
                <a:cs typeface="Tahoma"/>
              </a:rPr>
              <a:t>on</a:t>
            </a:r>
            <a:r>
              <a:rPr sz="1800" spc="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other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hand,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implies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 use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rgbClr val="3E3E3E"/>
                </a:solidFill>
                <a:latin typeface="Tahoma"/>
                <a:cs typeface="Tahoma"/>
              </a:rPr>
              <a:t>ICT</a:t>
            </a:r>
            <a:r>
              <a:rPr sz="1800" spc="-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in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transforming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supporting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functions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structures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system.</a:t>
            </a:r>
            <a:endParaRPr sz="1800">
              <a:latin typeface="Tahoma"/>
              <a:cs typeface="Tahoma"/>
            </a:endParaRPr>
          </a:p>
          <a:p>
            <a:pPr marL="321310" marR="8255" indent="-309245" algn="just">
              <a:lnSpc>
                <a:spcPct val="120000"/>
              </a:lnSpc>
              <a:spcBef>
                <a:spcPts val="1400"/>
              </a:spcBef>
              <a:buClr>
                <a:srgbClr val="5A82CB"/>
              </a:buClr>
              <a:buFont typeface="Lucida Sans Unicode"/>
              <a:buChar char="□"/>
              <a:tabLst>
                <a:tab pos="321945" algn="l"/>
              </a:tabLst>
            </a:pPr>
            <a:r>
              <a:rPr sz="1800" spc="-70" dirty="0">
                <a:solidFill>
                  <a:srgbClr val="3E3E3E"/>
                </a:solidFill>
                <a:latin typeface="Tahoma"/>
                <a:cs typeface="Tahoma"/>
              </a:rPr>
              <a:t>It</a:t>
            </a:r>
            <a:r>
              <a:rPr sz="18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is</a:t>
            </a:r>
            <a:r>
              <a:rPr sz="1800" spc="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1800" spc="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one-way</a:t>
            </a:r>
            <a:r>
              <a:rPr sz="1800" spc="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protocol</a:t>
            </a:r>
            <a:r>
              <a:rPr sz="1800" spc="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but</a:t>
            </a:r>
            <a:r>
              <a:rPr sz="1800" spc="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e-Governance</a:t>
            </a:r>
            <a:r>
              <a:rPr sz="1800" spc="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is</a:t>
            </a:r>
            <a:r>
              <a:rPr sz="1800" spc="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a</a:t>
            </a:r>
            <a:r>
              <a:rPr sz="1800" spc="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3E3E3E"/>
                </a:solidFill>
                <a:latin typeface="Tahoma"/>
                <a:cs typeface="Tahoma"/>
              </a:rPr>
              <a:t>two-way</a:t>
            </a:r>
            <a:r>
              <a:rPr sz="1800" spc="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protocol(government</a:t>
            </a:r>
            <a:r>
              <a:rPr sz="1800" spc="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800" spc="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citizen</a:t>
            </a:r>
            <a:r>
              <a:rPr sz="1800" spc="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 </a:t>
            </a:r>
            <a:r>
              <a:rPr sz="1800" spc="-55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3E3E3E"/>
                </a:solidFill>
                <a:latin typeface="Tahoma"/>
                <a:cs typeface="Tahoma"/>
              </a:rPr>
              <a:t>vice</a:t>
            </a:r>
            <a:r>
              <a:rPr sz="18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3E3E3E"/>
                </a:solidFill>
                <a:latin typeface="Tahoma"/>
                <a:cs typeface="Tahoma"/>
              </a:rPr>
              <a:t>versa)</a:t>
            </a:r>
            <a:endParaRPr sz="1800">
              <a:latin typeface="Tahoma"/>
              <a:cs typeface="Tahoma"/>
            </a:endParaRPr>
          </a:p>
          <a:p>
            <a:pPr marL="321310" indent="-309245">
              <a:lnSpc>
                <a:spcPct val="100000"/>
              </a:lnSpc>
              <a:spcBef>
                <a:spcPts val="1830"/>
              </a:spcBef>
              <a:buClr>
                <a:srgbClr val="5A82CB"/>
              </a:buClr>
              <a:buFont typeface="Lucida Sans Unicode"/>
              <a:buChar char="□"/>
              <a:tabLst>
                <a:tab pos="320675" algn="l"/>
                <a:tab pos="321945" algn="l"/>
              </a:tabLst>
            </a:pP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e-Governance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is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part</a:t>
            </a:r>
            <a:r>
              <a:rPr sz="180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e-Government.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e-Governance</a:t>
            </a:r>
            <a:r>
              <a:rPr sz="1800" spc="-8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never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comes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3E3E3E"/>
                </a:solidFill>
                <a:latin typeface="Tahoma"/>
                <a:cs typeface="Tahoma"/>
              </a:rPr>
              <a:t>alone.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7" y="0"/>
            <a:ext cx="12189460" cy="1905000"/>
          </a:xfrm>
          <a:custGeom>
            <a:avLst/>
            <a:gdLst/>
            <a:ahLst/>
            <a:cxnLst/>
            <a:rect l="l" t="t" r="r" b="b"/>
            <a:pathLst>
              <a:path w="12189460" h="1905000">
                <a:moveTo>
                  <a:pt x="12188952" y="1904999"/>
                </a:moveTo>
                <a:lnTo>
                  <a:pt x="0" y="1904999"/>
                </a:lnTo>
                <a:lnTo>
                  <a:pt x="0" y="0"/>
                </a:lnTo>
                <a:lnTo>
                  <a:pt x="12188952" y="0"/>
                </a:lnTo>
                <a:lnTo>
                  <a:pt x="12188952" y="1904999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0305" y="621532"/>
            <a:ext cx="47313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4" dirty="0">
                <a:solidFill>
                  <a:srgbClr val="FFFFFF"/>
                </a:solidFill>
              </a:rPr>
              <a:t>Good</a:t>
            </a:r>
            <a:r>
              <a:rPr spc="-325" dirty="0">
                <a:solidFill>
                  <a:srgbClr val="FFFFFF"/>
                </a:solidFill>
              </a:rPr>
              <a:t> </a:t>
            </a:r>
            <a:r>
              <a:rPr spc="170" dirty="0">
                <a:solidFill>
                  <a:srgbClr val="FFFFFF"/>
                </a:solidFill>
              </a:rPr>
              <a:t>Governance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1380" y="2691950"/>
            <a:ext cx="9845040" cy="1972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310" indent="-309245">
              <a:lnSpc>
                <a:spcPct val="100000"/>
              </a:lnSpc>
              <a:spcBef>
                <a:spcPts val="100"/>
              </a:spcBef>
              <a:buClr>
                <a:srgbClr val="5A82CB"/>
              </a:buClr>
              <a:buFont typeface="Lucida Sans Unicode"/>
              <a:buChar char="□"/>
              <a:tabLst>
                <a:tab pos="320675" algn="l"/>
                <a:tab pos="321945" algn="l"/>
              </a:tabLst>
            </a:pPr>
            <a:r>
              <a:rPr sz="1800" spc="100" dirty="0">
                <a:solidFill>
                  <a:srgbClr val="3E3E3E"/>
                </a:solidFill>
                <a:latin typeface="Tahoma"/>
                <a:cs typeface="Tahoma"/>
              </a:rPr>
              <a:t>Good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governance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can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be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enabled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by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e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governance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if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it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is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implemented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properly.</a:t>
            </a:r>
            <a:endParaRPr sz="1800">
              <a:latin typeface="Tahoma"/>
              <a:cs typeface="Tahoma"/>
            </a:endParaRPr>
          </a:p>
          <a:p>
            <a:pPr marL="321310" marR="368935" indent="-309245">
              <a:lnSpc>
                <a:spcPct val="120000"/>
              </a:lnSpc>
              <a:spcBef>
                <a:spcPts val="1400"/>
              </a:spcBef>
              <a:buClr>
                <a:srgbClr val="5A82CB"/>
              </a:buClr>
              <a:buFont typeface="Lucida Sans Unicode"/>
              <a:buChar char="□"/>
              <a:tabLst>
                <a:tab pos="320675" algn="l"/>
                <a:tab pos="321945" algn="l"/>
              </a:tabLst>
            </a:pP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Here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good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governance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stands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for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SMART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3E3E3E"/>
                </a:solidFill>
                <a:latin typeface="Tahoma"/>
                <a:cs typeface="Tahoma"/>
              </a:rPr>
              <a:t>(Simple,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Moral,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Accountable,</a:t>
            </a:r>
            <a:r>
              <a:rPr sz="1800" spc="-9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Responsive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and </a:t>
            </a:r>
            <a:r>
              <a:rPr sz="1800" spc="-5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Transparent)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governance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which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is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3E3E3E"/>
                </a:solidFill>
                <a:latin typeface="Tahoma"/>
                <a:cs typeface="Tahoma"/>
              </a:rPr>
              <a:t>very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important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for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developing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nations.</a:t>
            </a:r>
            <a:endParaRPr sz="1800">
              <a:latin typeface="Tahoma"/>
              <a:cs typeface="Tahoma"/>
            </a:endParaRPr>
          </a:p>
          <a:p>
            <a:pPr marL="321310" marR="5080" indent="-309245">
              <a:lnSpc>
                <a:spcPct val="120000"/>
              </a:lnSpc>
              <a:spcBef>
                <a:spcPts val="1400"/>
              </a:spcBef>
              <a:buClr>
                <a:srgbClr val="5A82CB"/>
              </a:buClr>
              <a:buFont typeface="Lucida Sans Unicode"/>
              <a:buChar char="□"/>
              <a:tabLst>
                <a:tab pos="320675" algn="l"/>
                <a:tab pos="321945" algn="l"/>
              </a:tabLst>
            </a:pPr>
            <a:r>
              <a:rPr sz="1800" spc="-70" dirty="0">
                <a:solidFill>
                  <a:srgbClr val="3E3E3E"/>
                </a:solidFill>
                <a:latin typeface="Tahoma"/>
                <a:cs typeface="Tahoma"/>
              </a:rPr>
              <a:t>It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is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3E3E3E"/>
                </a:solidFill>
                <a:latin typeface="Tahoma"/>
                <a:cs typeface="Tahoma"/>
              </a:rPr>
              <a:t>needed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for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public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90" dirty="0">
                <a:solidFill>
                  <a:srgbClr val="3E3E3E"/>
                </a:solidFill>
                <a:latin typeface="Tahoma"/>
                <a:cs typeface="Tahoma"/>
              </a:rPr>
              <a:t>or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citizen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interact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with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government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through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3E3E3E"/>
                </a:solidFill>
                <a:latin typeface="Tahoma"/>
                <a:cs typeface="Tahoma"/>
              </a:rPr>
              <a:t>electronics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Tahoma"/>
                <a:cs typeface="Tahoma"/>
              </a:rPr>
              <a:t>means</a:t>
            </a:r>
            <a:r>
              <a:rPr sz="1800" spc="-9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3E3E3E"/>
                </a:solidFill>
                <a:latin typeface="Tahoma"/>
                <a:cs typeface="Tahoma"/>
              </a:rPr>
              <a:t>in </a:t>
            </a:r>
            <a:r>
              <a:rPr sz="1800" spc="-55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rgbClr val="3E3E3E"/>
                </a:solidFill>
                <a:latin typeface="Tahoma"/>
                <a:cs typeface="Tahoma"/>
              </a:rPr>
              <a:t>order</a:t>
            </a:r>
            <a:r>
              <a:rPr sz="1800" spc="-10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E3E3E"/>
                </a:solidFill>
                <a:latin typeface="Tahoma"/>
                <a:cs typeface="Tahoma"/>
              </a:rPr>
              <a:t>to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3E3E3E"/>
                </a:solidFill>
                <a:latin typeface="Tahoma"/>
                <a:cs typeface="Tahoma"/>
              </a:rPr>
              <a:t>get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E3E3E"/>
                </a:solidFill>
                <a:latin typeface="Tahoma"/>
                <a:cs typeface="Tahoma"/>
              </a:rPr>
              <a:t>services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3E3E3E"/>
                </a:solidFill>
                <a:latin typeface="Tahoma"/>
                <a:cs typeface="Tahoma"/>
              </a:rPr>
              <a:t>as</a:t>
            </a:r>
            <a:r>
              <a:rPr sz="1800" spc="-10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3E3E3E"/>
                </a:solidFill>
                <a:latin typeface="Tahoma"/>
                <a:cs typeface="Tahoma"/>
              </a:rPr>
              <a:t>ease.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19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457199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lang="en-US" spc="10"/>
              <a:t>By Loknath Regmi</a:t>
            </a:r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2426</Words>
  <Application>Microsoft Office PowerPoint</Application>
  <PresentationFormat>Widescreen</PresentationFormat>
  <Paragraphs>185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Lucida Sans Unicode</vt:lpstr>
      <vt:lpstr>Microsoft Sans Serif</vt:lpstr>
      <vt:lpstr>Tahoma</vt:lpstr>
      <vt:lpstr>Times New Roman</vt:lpstr>
      <vt:lpstr>Office Theme</vt:lpstr>
      <vt:lpstr>UNIT-1  INTRODUCTION</vt:lpstr>
      <vt:lpstr>SYLLABUS</vt:lpstr>
      <vt:lpstr>E-government</vt:lpstr>
      <vt:lpstr>Four Domains of e-Government</vt:lpstr>
      <vt:lpstr>Beneﬁts of e-Government</vt:lpstr>
      <vt:lpstr>E GOVERNANCE</vt:lpstr>
      <vt:lpstr>Beneﬁts of  e-Governa</vt:lpstr>
      <vt:lpstr>Key diﬀerence between e-Government &amp; e-Governance?</vt:lpstr>
      <vt:lpstr>Good Governance</vt:lpstr>
      <vt:lpstr>PowerPoint Presentation</vt:lpstr>
      <vt:lpstr>PowerPoint Presentation</vt:lpstr>
      <vt:lpstr>G2G(Government to Government) G2C(Government to Citizen)  G2B(Government to Business)  G2E(Government to Employee)</vt:lpstr>
      <vt:lpstr>PowerPoint Presentation</vt:lpstr>
      <vt:lpstr>Government-to-Citizen (G2C):</vt:lpstr>
      <vt:lpstr>Government-to-business (G2B):</vt:lpstr>
      <vt:lpstr>Government-to-Government (G2G):</vt:lpstr>
      <vt:lpstr>PowerPoint Presentation</vt:lpstr>
      <vt:lpstr>PowerPoint Presentation</vt:lpstr>
      <vt:lpstr>NEED OF E GOVERNANCE</vt:lpstr>
      <vt:lpstr>PowerPoint Presentation</vt:lpstr>
      <vt:lpstr>MIDDLEMAN PROBLEM</vt:lpstr>
      <vt:lpstr>Evolution of E-Governance, Its Scope  and Content</vt:lpstr>
      <vt:lpstr>Present Global Trends of Growth in</vt:lpstr>
      <vt:lpstr>E-GOVERNMENT AS INFORMATION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E-GOVERNMENT LIFE CYCLE</vt:lpstr>
      <vt:lpstr>PowerPoint Presentation</vt:lpstr>
      <vt:lpstr>Project assessment</vt:lpstr>
      <vt:lpstr>PowerPoint Presentation</vt:lpstr>
      <vt:lpstr>Analysis of current reality</vt:lpstr>
      <vt:lpstr>Design stage</vt:lpstr>
      <vt:lpstr>PowerPoint Presentation</vt:lpstr>
      <vt:lpstr>Implementation</vt:lpstr>
      <vt:lpstr>ONLINE SERVICE DELIVERY AND ELECTRONIC  SERVICE DELIVERY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introduction-1.pptx</dc:title>
  <dc:creator>Loknath Regmi</dc:creator>
  <cp:lastModifiedBy>Loknath Regmi</cp:lastModifiedBy>
  <cp:revision>2</cp:revision>
  <dcterms:created xsi:type="dcterms:W3CDTF">2022-05-19T01:22:06Z</dcterms:created>
  <dcterms:modified xsi:type="dcterms:W3CDTF">2022-05-19T01:25:32Z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