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media/image1.jpeg" ContentType="image/jpeg"/>
  <Override PartName="/ppt/media/image25.jpeg" ContentType="image/jpeg"/>
  <Override PartName="/ppt/media/image13.png" ContentType="image/png"/>
  <Override PartName="/ppt/media/image8.png" ContentType="image/png"/>
  <Override PartName="/ppt/media/image2.png" ContentType="image/png"/>
  <Override PartName="/ppt/media/image3.jpeg" ContentType="image/jpeg"/>
  <Override PartName="/ppt/media/image11.png" ContentType="image/png"/>
  <Override PartName="/ppt/media/image6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7.png" ContentType="image/png"/>
  <Override PartName="/ppt/media/image12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23.jpeg" ContentType="image/jpe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4.jpeg" ContentType="image/jpeg"/>
  <Override PartName="/ppt/media/image26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<Relationship Id="rId35" Type="http://schemas.openxmlformats.org/officeDocument/2006/relationships/slide" Target="slides/slide32.xml"/><Relationship Id="rId36" Type="http://schemas.openxmlformats.org/officeDocument/2006/relationships/slide" Target="slides/slide33.xml"/><Relationship Id="rId37" Type="http://schemas.openxmlformats.org/officeDocument/2006/relationships/slide" Target="slides/slide34.xml"/><Relationship Id="rId38" Type="http://schemas.openxmlformats.org/officeDocument/2006/relationships/slide" Target="slides/slide35.xml"/><Relationship Id="rId39" Type="http://schemas.openxmlformats.org/officeDocument/2006/relationships/slide" Target="slides/slide36.xml"/><Relationship Id="rId40" Type="http://schemas.openxmlformats.org/officeDocument/2006/relationships/slide" Target="slides/slide37.xml"/><Relationship Id="rId41" Type="http://schemas.openxmlformats.org/officeDocument/2006/relationships/slide" Target="slides/slide38.xml"/><Relationship Id="rId42" Type="http://schemas.openxmlformats.org/officeDocument/2006/relationships/slide" Target="slides/slide39.xml"/><Relationship Id="rId43" Type="http://schemas.openxmlformats.org/officeDocument/2006/relationships/slide" Target="slides/slide40.xml"/><Relationship Id="rId44" Type="http://schemas.openxmlformats.org/officeDocument/2006/relationships/slide" Target="slides/slide41.xml"/><Relationship Id="rId45" Type="http://schemas.openxmlformats.org/officeDocument/2006/relationships/slide" Target="slides/slide42.xml"/><Relationship Id="rId46" Type="http://schemas.openxmlformats.org/officeDocument/2006/relationships/slide" Target="slides/slide43.xml"/><Relationship Id="rId47" Type="http://schemas.openxmlformats.org/officeDocument/2006/relationships/slide" Target="slides/slide44.xml"/><Relationship Id="rId48" Type="http://schemas.openxmlformats.org/officeDocument/2006/relationships/slide" Target="slides/slide45.xml"/><Relationship Id="rId49" Type="http://schemas.openxmlformats.org/officeDocument/2006/relationships/slide" Target="slides/slide46.xml"/><Relationship Id="rId50" Type="http://schemas.openxmlformats.org/officeDocument/2006/relationships/slide" Target="slides/slide47.xml"/><Relationship Id="rId51" Type="http://schemas.openxmlformats.org/officeDocument/2006/relationships/slide" Target="slides/slide48.xml"/><Relationship Id="rId52" Type="http://schemas.openxmlformats.org/officeDocument/2006/relationships/slide" Target="slides/slide49.xml"/><Relationship Id="rId53" Type="http://schemas.openxmlformats.org/officeDocument/2006/relationships/slide" Target="slides/slide50.xml"/><Relationship Id="rId54" Type="http://schemas.openxmlformats.org/officeDocument/2006/relationships/slide" Target="slides/slide51.xml"/><Relationship Id="rId55" Type="http://schemas.openxmlformats.org/officeDocument/2006/relationships/slide" Target="slides/slide52.xml"/><Relationship Id="rId56" Type="http://schemas.openxmlformats.org/officeDocument/2006/relationships/slide" Target="slides/slide53.xml"/><Relationship Id="rId57" Type="http://schemas.openxmlformats.org/officeDocument/2006/relationships/slide" Target="slides/slide54.xml"/><Relationship Id="rId58" Type="http://schemas.openxmlformats.org/officeDocument/2006/relationships/slide" Target="slides/slide55.xml"/><Relationship Id="rId59" Type="http://schemas.openxmlformats.org/officeDocument/2006/relationships/slide" Target="slides/slide56.xml"/><Relationship Id="rId6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AD5746-BA44-4C46-9F66-3ED52F55F0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D82F14D-43F5-4035-B40F-CB933C7C66D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FC3DD8-7C8E-43DF-8188-7CB98E39D97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C23620-92F6-4B6E-86EF-DA84DFDFC3C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BC35E6A-8BD2-47B9-8642-835EA33FEE5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0294F8-3DA7-4EC9-957C-7809D6B9FC5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746BBF0-4803-452D-B70E-F5D0AFC16F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34B800E-8BAE-4FD8-911C-ECB700DE767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0589A60-5390-4170-9915-22DE8F072F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5DCC0D-5947-4189-8DE5-792471734B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45B324-5F3C-4681-9D53-CF4A347169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CDD599-E4E3-4EE1-801A-A85ABEC28A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35B963B-FE57-45A6-AF86-FF26A10B3DA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759318E-6194-4E5E-A207-9C14CF41CE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BBE881-55F9-4CB3-9BD0-BA24E25D80A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48B34C-5BED-4291-85F3-4B7AE3A32C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1AF63E4-F2A8-4D3F-AE34-4E4CD9385B4E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B29E31B-68CC-4FBF-85F9-B19A784CE9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28B946-98D7-42F8-9477-586B892B4FF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EA60C5-5D3C-471B-A7CA-E2DCB8FD914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8FBB2A7-A102-4752-887A-F2F5601CBE9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FE60AA-1C96-4DEC-A0A0-7BFE136512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47EC5C8-D60B-4100-B21F-E6FD8AABE4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30E0A1-1AC1-43DB-87E4-A4329BA20D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3"/>
          <p:cNvSpPr/>
          <p:nvPr/>
        </p:nvSpPr>
        <p:spPr>
          <a:xfrm>
            <a:off x="518040" y="507960"/>
            <a:ext cx="5020560" cy="148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" name="Rectangle 7"/>
          <p:cNvSpPr/>
          <p:nvPr/>
        </p:nvSpPr>
        <p:spPr>
          <a:xfrm>
            <a:off x="518040" y="507960"/>
            <a:ext cx="5020560" cy="148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6662160" y="6210000"/>
            <a:ext cx="5020560" cy="45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5020560" cy="486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1"/>
          </p:nvPr>
        </p:nvSpPr>
        <p:spPr>
          <a:xfrm>
            <a:off x="518040" y="975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Bierstadt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sldNum" idx="2"/>
          </p:nvPr>
        </p:nvSpPr>
        <p:spPr>
          <a:xfrm>
            <a:off x="11454480" y="6420240"/>
            <a:ext cx="637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763795-E3E6-4EA5-B956-D6CCFD3F5EB9}" type="slidenum">
              <a:rPr b="0" lang="en-US" sz="900" spc="-1" strike="noStrike">
                <a:solidFill>
                  <a:srgbClr val="000000"/>
                </a:solidFill>
                <a:latin typeface="Bierstad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3"/>
          </p:nvPr>
        </p:nvSpPr>
        <p:spPr>
          <a:xfrm>
            <a:off x="518040" y="64202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13"/>
          <p:cNvSpPr/>
          <p:nvPr/>
        </p:nvSpPr>
        <p:spPr>
          <a:xfrm>
            <a:off x="518040" y="507960"/>
            <a:ext cx="5020560" cy="148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45" name="Rectangle 7"/>
          <p:cNvSpPr/>
          <p:nvPr/>
        </p:nvSpPr>
        <p:spPr>
          <a:xfrm>
            <a:off x="518040" y="507960"/>
            <a:ext cx="5020560" cy="1486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ftr" idx="4"/>
          </p:nvPr>
        </p:nvSpPr>
        <p:spPr>
          <a:xfrm>
            <a:off x="518040" y="975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pc="-1" strike="noStrike">
                <a:solidFill>
                  <a:srgbClr val="000000"/>
                </a:solidFill>
                <a:latin typeface="Bierstadt"/>
              </a:rPr>
              <a:t>&lt;footer&gt;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5"/>
          </p:nvPr>
        </p:nvSpPr>
        <p:spPr>
          <a:xfrm>
            <a:off x="11454480" y="6420240"/>
            <a:ext cx="6372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C8CB4B-CA9F-43DF-8413-41580182FF37}" type="slidenum">
              <a:rPr b="0" lang="en-US" sz="900" spc="-1" strike="noStrike">
                <a:solidFill>
                  <a:srgbClr val="000000"/>
                </a:solidFill>
                <a:latin typeface="Bierstadt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6"/>
          </p:nvPr>
        </p:nvSpPr>
        <p:spPr>
          <a:xfrm>
            <a:off x="518040" y="6420240"/>
            <a:ext cx="2742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4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16.png"/><Relationship Id="rId3" Type="http://schemas.openxmlformats.org/officeDocument/2006/relationships/image" Target="../media/image18.png"/><Relationship Id="rId4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23.jpeg"/><Relationship Id="rId2" Type="http://schemas.openxmlformats.org/officeDocument/2006/relationships/image" Target="../media/image24.jpeg"/><Relationship Id="rId3" Type="http://schemas.openxmlformats.org/officeDocument/2006/relationships/slideLayout" Target="../slideLayouts/slideLayout13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25.jpe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7"/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11152440" cy="321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FR" sz="8800" spc="-1" strike="noStrike">
                <a:solidFill>
                  <a:srgbClr val="000000"/>
                </a:solidFill>
                <a:latin typeface="Bierstadt"/>
              </a:rPr>
              <a:t>Mise en perspective </a:t>
            </a:r>
            <a:r>
              <a:rPr b="0" lang="fr-FR" sz="8800" spc="-1" strike="noStrike">
                <a:solidFill>
                  <a:srgbClr val="000000"/>
                </a:solidFill>
                <a:latin typeface="Bierstadt"/>
                <a:ea typeface="Bierstadt"/>
              </a:rPr>
              <a:t>didactique des travaux de recherche</a:t>
            </a:r>
            <a:endParaRPr b="0" lang="en-US" sz="8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518040" y="4763520"/>
            <a:ext cx="8092080" cy="108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fr-FR" sz="2200" spc="-1" strike="noStrike">
                <a:solidFill>
                  <a:srgbClr val="000000"/>
                </a:solidFill>
                <a:latin typeface="Bierstadt"/>
              </a:rPr>
              <a:t>Romain Taureau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Freeform: Shape 9"/>
          <p:cNvSpPr/>
          <p:nvPr/>
        </p:nvSpPr>
        <p:spPr>
          <a:xfrm>
            <a:off x="518040" y="507960"/>
            <a:ext cx="11152440" cy="148680"/>
          </a:xfrm>
          <a:custGeom>
            <a:avLst/>
            <a:gdLst>
              <a:gd name="textAreaLeft" fmla="*/ 0 w 11152440"/>
              <a:gd name="textAreaRight" fmla="*/ 11153160 w 11152440"/>
              <a:gd name="textAreaTop" fmla="*/ 0 h 148680"/>
              <a:gd name="textAreaBottom" fmla="*/ 149400 h 148680"/>
            </a:gdLst>
            <a:ahLst/>
            <a:rect l="textAreaLeft" t="textAreaTop" r="textAreaRight" b="textAreaBottom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91" name="Freeform: Shape 11"/>
          <p:cNvSpPr/>
          <p:nvPr/>
        </p:nvSpPr>
        <p:spPr>
          <a:xfrm>
            <a:off x="518040" y="6210000"/>
            <a:ext cx="11164680" cy="45000"/>
          </a:xfrm>
          <a:custGeom>
            <a:avLst/>
            <a:gdLst>
              <a:gd name="textAreaLeft" fmla="*/ 0 w 11164680"/>
              <a:gd name="textAreaRight" fmla="*/ 11165400 w 11164680"/>
              <a:gd name="textAreaTop" fmla="*/ 0 h 45000"/>
              <a:gd name="textAreaBottom" fmla="*/ 45720 h 45000"/>
            </a:gdLst>
            <a:ahLst/>
            <a:rect l="textAreaLeft" t="textAreaTop" r="textAreaRight" b="textAreaBottom"/>
            <a:pathLst>
              <a:path w="11165482" h="45719">
                <a:moveTo>
                  <a:pt x="0" y="0"/>
                </a:moveTo>
                <a:lnTo>
                  <a:pt x="11165482" y="0"/>
                </a:lnTo>
                <a:lnTo>
                  <a:pt x="11165482" y="45719"/>
                </a:lnTo>
                <a:lnTo>
                  <a:pt x="0" y="45719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720" bIns="72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ftr" idx="14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Paires de Cooper et théorie BCS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1" name="Picture 2" descr="Draw me a picture of a Cooper pair | This Condensed Life"/>
          <p:cNvPicPr/>
          <p:nvPr/>
        </p:nvPicPr>
        <p:blipFill>
          <a:blip r:embed="rId1"/>
          <a:stretch/>
        </p:blipFill>
        <p:spPr>
          <a:xfrm>
            <a:off x="520560" y="1711800"/>
            <a:ext cx="4965120" cy="3446280"/>
          </a:xfrm>
          <a:prstGeom prst="rect">
            <a:avLst/>
          </a:prstGeom>
          <a:ln w="0">
            <a:noFill/>
          </a:ln>
        </p:spPr>
      </p:pic>
      <p:sp>
        <p:nvSpPr>
          <p:cNvPr id="112" name="TextBox 7"/>
          <p:cNvSpPr/>
          <p:nvPr/>
        </p:nvSpPr>
        <p:spPr>
          <a:xfrm>
            <a:off x="6102360" y="2092320"/>
            <a:ext cx="5253840" cy="264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Via les déformations du réseau cristallin (</a:t>
            </a:r>
            <a:r>
              <a:rPr b="0" i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phonons), deux électrons peuvent s'appairer </a:t>
            </a: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➔ paire de Cooper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Ces paires peuvent partager le même état quantique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6F6638-5EFF-458C-9299-24F9B97AD66A}" type="slidenum">
              <a:t>10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8BB37E2-3834-4986-9824-0A561DE61623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ftr" idx="15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température critique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4" name="Picture 1" descr=""/>
          <p:cNvPicPr/>
          <p:nvPr/>
        </p:nvPicPr>
        <p:blipFill>
          <a:blip r:embed="rId1"/>
          <a:stretch/>
        </p:blipFill>
        <p:spPr>
          <a:xfrm>
            <a:off x="1946160" y="878760"/>
            <a:ext cx="8292240" cy="50997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73F027B-31FF-4D3A-AE5D-29CD6984E16C}" type="slidenum">
              <a:t>11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D8075C8-3851-4B4B-B377-2C5B9C7E2896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ftr" idx="16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température critique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1943280" y="866160"/>
            <a:ext cx="8305200" cy="5112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D057F6-AF32-465E-B9C6-912154C4E583}" type="slidenum">
              <a:t>12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FCF23C1-40A7-44B4-9B92-3171856B3560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ftr" idx="17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Hydrogène supraconducteur 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8" name="Picture 1" descr=""/>
          <p:cNvPicPr/>
          <p:nvPr/>
        </p:nvPicPr>
        <p:blipFill>
          <a:blip r:embed="rId1"/>
          <a:stretch/>
        </p:blipFill>
        <p:spPr>
          <a:xfrm>
            <a:off x="2579400" y="1119240"/>
            <a:ext cx="1631160" cy="808920"/>
          </a:xfrm>
          <a:prstGeom prst="rect">
            <a:avLst/>
          </a:prstGeom>
          <a:ln w="0">
            <a:noFill/>
          </a:ln>
        </p:spPr>
      </p:pic>
      <p:sp>
        <p:nvSpPr>
          <p:cNvPr id="119" name="TextBox 6"/>
          <p:cNvSpPr/>
          <p:nvPr/>
        </p:nvSpPr>
        <p:spPr>
          <a:xfrm>
            <a:off x="523800" y="1285920"/>
            <a:ext cx="3444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Selon BCS: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C58C6B-986C-455B-B333-B88952B1BA2F}" type="slidenum">
              <a:t>13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7E71A8D-1342-41B1-B62A-665CD22D8DA6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ftr" idx="18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Hydrogène supraconducteur 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1" name="Picture 3" descr=""/>
          <p:cNvPicPr/>
          <p:nvPr/>
        </p:nvPicPr>
        <p:blipFill>
          <a:blip r:embed="rId1"/>
          <a:stretch/>
        </p:blipFill>
        <p:spPr>
          <a:xfrm>
            <a:off x="2579400" y="1119240"/>
            <a:ext cx="1631160" cy="808920"/>
          </a:xfrm>
          <a:prstGeom prst="rect">
            <a:avLst/>
          </a:prstGeom>
          <a:ln w="0">
            <a:noFill/>
          </a:ln>
        </p:spPr>
      </p:pic>
      <p:sp>
        <p:nvSpPr>
          <p:cNvPr id="122" name="TextBox 3"/>
          <p:cNvSpPr/>
          <p:nvPr/>
        </p:nvSpPr>
        <p:spPr>
          <a:xfrm>
            <a:off x="523800" y="1285920"/>
            <a:ext cx="3444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Selon BCS: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2"/>
          <a:stretch/>
        </p:blipFill>
        <p:spPr>
          <a:xfrm>
            <a:off x="635040" y="2325600"/>
            <a:ext cx="10921320" cy="3336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B19D32-03D7-4A9B-B3FC-B8F0204E88E4}" type="slidenum">
              <a:t>14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4A7EFEA-704D-46FF-9CCC-BFD89F573953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ftr" idx="19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température critique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5" name="Picture 1" descr=""/>
          <p:cNvPicPr/>
          <p:nvPr/>
        </p:nvPicPr>
        <p:blipFill>
          <a:blip r:embed="rId1"/>
          <a:stretch/>
        </p:blipFill>
        <p:spPr>
          <a:xfrm>
            <a:off x="1886040" y="872280"/>
            <a:ext cx="8419320" cy="51253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43691C1-31BE-4B4C-A00E-5FFE97701E5F}" type="slidenum">
              <a:t>15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FAA604D-A7BE-4586-B566-283111B6FFA7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ftr" idx="20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température critique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1892160" y="875520"/>
            <a:ext cx="8406720" cy="5112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94FA78-C957-45A5-8E54-5923163FF6E8}" type="slidenum">
              <a:t>16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D9759CC-0D69-47B6-A667-AD19BD20B07C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ftr" idx="21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Sulfure d'hydrogène (H</a:t>
            </a:r>
            <a:r>
              <a:rPr b="1" lang="en-US" sz="2800" spc="-1" strike="noStrike" baseline="-25000">
                <a:solidFill>
                  <a:srgbClr val="000000"/>
                </a:solidFill>
                <a:latin typeface="Bierstadt"/>
              </a:rPr>
              <a:t>3</a:t>
            </a: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569805-5E8D-49CC-BE92-6CD973E57472}" type="slidenum">
              <a:t>17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AF03E0A-32DD-429D-AD04-EEAF1B1CF4B1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ftr" idx="22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Sulfure d'hydrogène (H</a:t>
            </a:r>
            <a:r>
              <a:rPr b="1" lang="en-US" sz="2800" spc="-1" strike="noStrike" baseline="-25000">
                <a:solidFill>
                  <a:srgbClr val="000000"/>
                </a:solidFill>
                <a:latin typeface="Bierstadt"/>
              </a:rPr>
              <a:t>3</a:t>
            </a: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0" name="Image 1" descr="Une image contenant texte, capture d’écran, diagramme, ligne&#10;&#10;Description générée automatiquement"/>
          <p:cNvPicPr/>
          <p:nvPr/>
        </p:nvPicPr>
        <p:blipFill>
          <a:blip r:embed="rId1"/>
          <a:stretch/>
        </p:blipFill>
        <p:spPr>
          <a:xfrm>
            <a:off x="169200" y="1523160"/>
            <a:ext cx="4799880" cy="4114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F1A07FE-41A3-4206-BADC-B67CD6F41B05}" type="slidenum">
              <a:t>18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D92E8A9-D361-443B-BABD-2B6D86A02F81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ftr" idx="23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Sulfure d'hydrogène (H</a:t>
            </a:r>
            <a:r>
              <a:rPr b="1" lang="en-US" sz="2800" spc="-1" strike="noStrike" baseline="-25000">
                <a:solidFill>
                  <a:srgbClr val="000000"/>
                </a:solidFill>
                <a:latin typeface="Bierstadt"/>
              </a:rPr>
              <a:t>3</a:t>
            </a: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ZoneTexte 38"/>
          <p:cNvSpPr/>
          <p:nvPr/>
        </p:nvSpPr>
        <p:spPr>
          <a:xfrm>
            <a:off x="5241600" y="1386360"/>
            <a:ext cx="611208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Hypothèse 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: Le maximum de T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est la signature d'une transition de phase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Image 1" descr="Une image contenant texte, capture d’écran, diagramme, ligne&#10;&#10;Description générée automatiquement"/>
          <p:cNvPicPr/>
          <p:nvPr/>
        </p:nvPicPr>
        <p:blipFill>
          <a:blip r:embed="rId1"/>
          <a:stretch/>
        </p:blipFill>
        <p:spPr>
          <a:xfrm>
            <a:off x="169200" y="1523160"/>
            <a:ext cx="4799880" cy="4114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EDBB85-5D40-4269-9ADB-2A090D522D29}" type="slidenum">
              <a:t>19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F6B523C-BF24-4C90-9FCA-5F32606C7BE0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515520" y="1604160"/>
            <a:ext cx="9668520" cy="48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57200" indent="-4572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romanUcPeriod"/>
            </a:pPr>
            <a:r>
              <a:rPr b="1" lang="en-US" sz="3200" spc="-1" strike="noStrike">
                <a:solidFill>
                  <a:srgbClr val="000000"/>
                </a:solidFill>
                <a:latin typeface="Bierstadt"/>
              </a:rPr>
              <a:t>Mon parcours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romanUcPeriod"/>
            </a:pPr>
            <a:r>
              <a:rPr b="1" lang="en-US" sz="3200" spc="-1" strike="noStrike">
                <a:solidFill>
                  <a:srgbClr val="000000"/>
                </a:solidFill>
                <a:latin typeface="Bierstadt"/>
              </a:rPr>
              <a:t>Mon activité de recherche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31520" indent="-4572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Présentation du sujet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731520" indent="-4572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Courier New"/>
              <a:buChar char="o"/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Mise en perspective didactique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romanUcPeriod"/>
            </a:pPr>
            <a:r>
              <a:rPr b="1" lang="en-US" sz="3200" spc="-1" strike="noStrike">
                <a:solidFill>
                  <a:srgbClr val="000000"/>
                </a:solidFill>
                <a:latin typeface="Bierstadt"/>
              </a:rPr>
              <a:t>Missions d'enseignement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AutoNum type="romanUcPeriod"/>
            </a:pPr>
            <a:r>
              <a:rPr b="1" lang="en-US" sz="3200" spc="-1" strike="noStrike">
                <a:solidFill>
                  <a:srgbClr val="000000"/>
                </a:solidFill>
                <a:latin typeface="Bierstadt"/>
              </a:rPr>
              <a:t>Question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ftr" idx="7"/>
          </p:nvPr>
        </p:nvSpPr>
        <p:spPr>
          <a:xfrm>
            <a:off x="518040" y="97560"/>
            <a:ext cx="4968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Plan de la présentation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D45809B-30FD-463C-807D-E4280112F305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86EC1E5-2949-452C-A48F-CDA3E6B92705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ftr" idx="24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Sulfure d'hydrogène (H</a:t>
            </a:r>
            <a:r>
              <a:rPr b="1" lang="en-US" sz="2800" spc="-1" strike="noStrike" baseline="-25000">
                <a:solidFill>
                  <a:srgbClr val="000000"/>
                </a:solidFill>
                <a:latin typeface="Bierstadt"/>
              </a:rPr>
              <a:t>3</a:t>
            </a: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5" name="Picture 6" descr=""/>
          <p:cNvPicPr/>
          <p:nvPr/>
        </p:nvPicPr>
        <p:blipFill>
          <a:blip r:embed="rId1"/>
          <a:stretch/>
        </p:blipFill>
        <p:spPr>
          <a:xfrm>
            <a:off x="5338080" y="2031840"/>
            <a:ext cx="6095160" cy="3854880"/>
          </a:xfrm>
          <a:prstGeom prst="rect">
            <a:avLst/>
          </a:prstGeom>
          <a:ln w="0">
            <a:noFill/>
          </a:ln>
        </p:spPr>
      </p:pic>
      <p:sp>
        <p:nvSpPr>
          <p:cNvPr id="136" name="ZoneTexte 38"/>
          <p:cNvSpPr/>
          <p:nvPr/>
        </p:nvSpPr>
        <p:spPr>
          <a:xfrm>
            <a:off x="5241600" y="1386360"/>
            <a:ext cx="611208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Hypothèse 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: Le maximum de T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est la signature d'une transition de phase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 1" descr="Une image contenant texte, capture d’écran, diagramme, ligne&#10;&#10;Description générée automatiquement"/>
          <p:cNvPicPr/>
          <p:nvPr/>
        </p:nvPicPr>
        <p:blipFill>
          <a:blip r:embed="rId2"/>
          <a:stretch/>
        </p:blipFill>
        <p:spPr>
          <a:xfrm>
            <a:off x="169200" y="1523160"/>
            <a:ext cx="4799880" cy="4114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B74F80-E312-419B-81EA-F79F02C4037E}" type="slidenum">
              <a:t>20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6361451-3688-4C4F-A245-22009700EF82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ftr" idx="25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Sulfure d'hydrogène (H</a:t>
            </a:r>
            <a:r>
              <a:rPr b="1" lang="en-US" sz="2800" spc="-1" strike="noStrike" baseline="-25000">
                <a:solidFill>
                  <a:srgbClr val="000000"/>
                </a:solidFill>
                <a:latin typeface="Bierstadt"/>
              </a:rPr>
              <a:t>3</a:t>
            </a: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39" name="Picture 6" descr=""/>
          <p:cNvPicPr/>
          <p:nvPr/>
        </p:nvPicPr>
        <p:blipFill>
          <a:blip r:embed="rId1"/>
          <a:stretch/>
        </p:blipFill>
        <p:spPr>
          <a:xfrm>
            <a:off x="5338080" y="2031840"/>
            <a:ext cx="6095160" cy="3854880"/>
          </a:xfrm>
          <a:prstGeom prst="rect">
            <a:avLst/>
          </a:prstGeom>
          <a:ln w="0">
            <a:noFill/>
          </a:ln>
        </p:spPr>
      </p:pic>
      <p:sp>
        <p:nvSpPr>
          <p:cNvPr id="140" name="Rectangle 2"/>
          <p:cNvSpPr/>
          <p:nvPr/>
        </p:nvSpPr>
        <p:spPr>
          <a:xfrm>
            <a:off x="5340240" y="3151800"/>
            <a:ext cx="6486840" cy="280404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41" name="Rectangle 7"/>
          <p:cNvSpPr/>
          <p:nvPr/>
        </p:nvSpPr>
        <p:spPr>
          <a:xfrm>
            <a:off x="6404400" y="2827800"/>
            <a:ext cx="1830240" cy="486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42" name="Rectangle 8"/>
          <p:cNvSpPr/>
          <p:nvPr/>
        </p:nvSpPr>
        <p:spPr>
          <a:xfrm>
            <a:off x="9452160" y="2912400"/>
            <a:ext cx="1830240" cy="486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43" name="Rectangle 10"/>
          <p:cNvSpPr/>
          <p:nvPr/>
        </p:nvSpPr>
        <p:spPr>
          <a:xfrm>
            <a:off x="6688080" y="3111480"/>
            <a:ext cx="1830240" cy="48600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44" name="Ellipse 9"/>
          <p:cNvSpPr/>
          <p:nvPr/>
        </p:nvSpPr>
        <p:spPr>
          <a:xfrm>
            <a:off x="5340600" y="358272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45" name="Ellipse 9"/>
          <p:cNvSpPr/>
          <p:nvPr/>
        </p:nvSpPr>
        <p:spPr>
          <a:xfrm>
            <a:off x="7411320" y="358272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46" name="Ellipse 21"/>
          <p:cNvSpPr/>
          <p:nvPr/>
        </p:nvSpPr>
        <p:spPr>
          <a:xfrm>
            <a:off x="6144840" y="3681720"/>
            <a:ext cx="177840" cy="183240"/>
          </a:xfrm>
          <a:prstGeom prst="ellipse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47" name="Rectangle 23"/>
          <p:cNvSpPr/>
          <p:nvPr/>
        </p:nvSpPr>
        <p:spPr>
          <a:xfrm flipV="1">
            <a:off x="5539320" y="3771720"/>
            <a:ext cx="2059200" cy="468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9600" bIns="-396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48" name="Rectangle 25"/>
          <p:cNvSpPr/>
          <p:nvPr/>
        </p:nvSpPr>
        <p:spPr>
          <a:xfrm>
            <a:off x="6222240" y="3704760"/>
            <a:ext cx="20160" cy="13068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49" name="Ellipse 9"/>
          <p:cNvSpPr/>
          <p:nvPr/>
        </p:nvSpPr>
        <p:spPr>
          <a:xfrm>
            <a:off x="9195120" y="357516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50" name="Ellipse 9"/>
          <p:cNvSpPr/>
          <p:nvPr/>
        </p:nvSpPr>
        <p:spPr>
          <a:xfrm>
            <a:off x="11265480" y="357516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51" name="Ellipse 31"/>
          <p:cNvSpPr/>
          <p:nvPr/>
        </p:nvSpPr>
        <p:spPr>
          <a:xfrm>
            <a:off x="10283400" y="3674520"/>
            <a:ext cx="177840" cy="183240"/>
          </a:xfrm>
          <a:prstGeom prst="ellipse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52" name="Rectangle 33"/>
          <p:cNvSpPr/>
          <p:nvPr/>
        </p:nvSpPr>
        <p:spPr>
          <a:xfrm flipV="1">
            <a:off x="9393480" y="3764520"/>
            <a:ext cx="2059200" cy="468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9600" bIns="-396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53" name="Rectangle 35"/>
          <p:cNvSpPr/>
          <p:nvPr/>
        </p:nvSpPr>
        <p:spPr>
          <a:xfrm>
            <a:off x="10360800" y="3697200"/>
            <a:ext cx="20160" cy="13068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54" name="ZoneTexte 36"/>
          <p:cNvSpPr/>
          <p:nvPr/>
        </p:nvSpPr>
        <p:spPr>
          <a:xfrm>
            <a:off x="5616720" y="3985920"/>
            <a:ext cx="19566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1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    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Bierstadt"/>
              </a:rPr>
              <a:t>≠         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Bierstadt"/>
                <a:ea typeface="Bierstadt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ZoneTexte 37"/>
          <p:cNvSpPr/>
          <p:nvPr/>
        </p:nvSpPr>
        <p:spPr>
          <a:xfrm>
            <a:off x="9761760" y="3985920"/>
            <a:ext cx="19566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1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=d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2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= ½ d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ZoneTexte 38"/>
          <p:cNvSpPr/>
          <p:nvPr/>
        </p:nvSpPr>
        <p:spPr>
          <a:xfrm>
            <a:off x="5241600" y="1386360"/>
            <a:ext cx="6112080" cy="67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Hypothèse 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: Le maximum de T</a:t>
            </a:r>
            <a:r>
              <a:rPr b="0" lang="fr-FR" sz="18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c</a:t>
            </a:r>
            <a:r>
              <a:rPr b="0" lang="fr-FR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est la signature d'une transition de phase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 1" descr="Une image contenant texte, capture d’écran, diagramme, ligne&#10;&#10;Description générée automatiquement"/>
          <p:cNvPicPr/>
          <p:nvPr/>
        </p:nvPicPr>
        <p:blipFill>
          <a:blip r:embed="rId2"/>
          <a:stretch/>
        </p:blipFill>
        <p:spPr>
          <a:xfrm>
            <a:off x="169200" y="1523160"/>
            <a:ext cx="4799880" cy="4114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3082E4E-FBC6-40EF-A10D-D341D29A1876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301A86B-5A39-4FB3-9AAA-D06A5A0CD6B0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ftr" idx="26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Un problème très quantique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AA45F91-DE62-4C6E-9F8A-AEC64073FAA0}" type="slidenum">
              <a:t>22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9DA0EB4-AE3B-4428-8B1B-F75C1FAC4C06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ftr" idx="27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Un problème très quantique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1690560" y="1013760"/>
            <a:ext cx="8813160" cy="357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F7794F-7CAC-4CD5-B2DB-527011A728E2}" type="slidenum">
              <a:t>23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12F0E5A-645E-4DDD-879A-A962D8C89FFF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ftr" idx="28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Un problème très quantique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2" name="Picture 2" descr=""/>
          <p:cNvPicPr/>
          <p:nvPr/>
        </p:nvPicPr>
        <p:blipFill>
          <a:blip r:embed="rId1"/>
          <a:stretch/>
        </p:blipFill>
        <p:spPr>
          <a:xfrm>
            <a:off x="1690560" y="1013760"/>
            <a:ext cx="8813160" cy="357840"/>
          </a:xfrm>
          <a:prstGeom prst="rect">
            <a:avLst/>
          </a:prstGeom>
          <a:ln w="0">
            <a:noFill/>
          </a:ln>
        </p:spPr>
      </p:pic>
      <p:sp>
        <p:nvSpPr>
          <p:cNvPr id="163" name="TextBox 8"/>
          <p:cNvSpPr/>
          <p:nvPr/>
        </p:nvSpPr>
        <p:spPr>
          <a:xfrm>
            <a:off x="1193760" y="2428920"/>
            <a:ext cx="1681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Avec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4" name="Image 1" descr="Une image contenant noir, obscurité&#10;&#10;Description générée automatiquement"/>
          <p:cNvPicPr/>
          <p:nvPr/>
        </p:nvPicPr>
        <p:blipFill>
          <a:blip r:embed="rId2"/>
          <a:stretch/>
        </p:blipFill>
        <p:spPr>
          <a:xfrm>
            <a:off x="1964880" y="2277720"/>
            <a:ext cx="8559000" cy="1762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11F5F8B-6D46-46E9-A556-C2DA47E8C77D}" type="slidenum">
              <a:t>24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DA50E90-F442-474E-88DC-011A333B0913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ftr" idx="29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Un problème très quantique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1690560" y="1013760"/>
            <a:ext cx="8813160" cy="357840"/>
          </a:xfrm>
          <a:prstGeom prst="rect">
            <a:avLst/>
          </a:prstGeom>
          <a:ln w="0">
            <a:noFill/>
          </a:ln>
        </p:spPr>
      </p:pic>
      <p:sp>
        <p:nvSpPr>
          <p:cNvPr id="167" name="TextBox 8"/>
          <p:cNvSpPr/>
          <p:nvPr/>
        </p:nvSpPr>
        <p:spPr>
          <a:xfrm>
            <a:off x="1193760" y="2428920"/>
            <a:ext cx="1681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Avec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Box 9"/>
          <p:cNvSpPr/>
          <p:nvPr/>
        </p:nvSpPr>
        <p:spPr>
          <a:xfrm>
            <a:off x="1193760" y="4600440"/>
            <a:ext cx="6000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Approximation de Born-Oppenheimer: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Picture 10" descr=""/>
          <p:cNvPicPr/>
          <p:nvPr/>
        </p:nvPicPr>
        <p:blipFill>
          <a:blip r:embed="rId2"/>
          <a:stretch/>
        </p:blipFill>
        <p:spPr>
          <a:xfrm>
            <a:off x="4309920" y="5229360"/>
            <a:ext cx="3580560" cy="370440"/>
          </a:xfrm>
          <a:prstGeom prst="rect">
            <a:avLst/>
          </a:prstGeom>
          <a:ln w="0">
            <a:noFill/>
          </a:ln>
        </p:spPr>
      </p:pic>
      <p:pic>
        <p:nvPicPr>
          <p:cNvPr id="170" name="Image 1" descr="Une image contenant noir, obscurité&#10;&#10;Description générée automatiquement"/>
          <p:cNvPicPr/>
          <p:nvPr/>
        </p:nvPicPr>
        <p:blipFill>
          <a:blip r:embed="rId3"/>
          <a:stretch/>
        </p:blipFill>
        <p:spPr>
          <a:xfrm>
            <a:off x="1964880" y="2277720"/>
            <a:ext cx="8559000" cy="1762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86545C2-AEA5-4679-BFA5-E460712630F8}" type="slidenum">
              <a:t>25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7004D70-B04E-43FF-B191-F2D715ECB56C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ftr" idx="30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électronique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9F1301-42DE-41E8-9BA6-15C6FDFE4BFF}" type="slidenum">
              <a:t>26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FE3B022-7AED-4900-83BF-73C944C7DEE2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ftr" idx="31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électronique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TextBox 1"/>
          <p:cNvSpPr/>
          <p:nvPr/>
        </p:nvSpPr>
        <p:spPr>
          <a:xfrm>
            <a:off x="539640" y="1111320"/>
            <a:ext cx="105879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Qualité de la description électronique très imporante. Plusieurs approches: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14C7BE-D7F8-411E-838E-F86E31C1600E}" type="slidenum">
              <a:t>27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CB2F791-3AB3-464C-8A8E-16CD17E7DF5F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ftr" idx="32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électronique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TextBox 1"/>
          <p:cNvSpPr/>
          <p:nvPr/>
        </p:nvSpPr>
        <p:spPr>
          <a:xfrm>
            <a:off x="539640" y="1111320"/>
            <a:ext cx="10587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Qualité de la description électronique très imporante. Plusieurs approches: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Density Functional Theory</a:t>
            </a: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DFT</a:t>
            </a: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) : </a:t>
            </a: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Peu coûteuse mais comprend beaucoup d'approximations.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4302AC-87C9-4012-96D8-7C2FB9A5E0A4}" type="slidenum">
              <a:t>28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13BABE2-CBDD-4A07-9011-088773E02950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ftr" idx="33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électronique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TextBox 1"/>
          <p:cNvSpPr/>
          <p:nvPr/>
        </p:nvSpPr>
        <p:spPr>
          <a:xfrm>
            <a:off x="539640" y="1111320"/>
            <a:ext cx="10587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Qualité de la description électronique très imporante. Plusieurs approches: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Density Functional Theory</a:t>
            </a: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DFT</a:t>
            </a: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) : </a:t>
            </a: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Peu coûteuse mais comprend beaucoup d'approximations.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Approche explicite</a:t>
            </a: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Quantum Monte Carlo (QMC): </a:t>
            </a: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Coûteuse mais précise.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DB1F746-B8ED-4D2E-A730-07BA5711678C}" type="slidenum">
              <a:t>29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22C29D9-A256-4E36-9D41-67309ECE2A5D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198000" y="1451880"/>
            <a:ext cx="4131360" cy="4869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Bierstadt"/>
              </a:rPr>
              <a:t>2014 – 2017 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Bierstadt"/>
              </a:rPr>
              <a:t>2017 – 2018 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Bierstadt"/>
              </a:rPr>
              <a:t>2018 – 2019:  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Bierstadt"/>
              </a:rPr>
              <a:t>2019 – 2023 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70c0"/>
                </a:solidFill>
                <a:latin typeface="Bierstadt"/>
              </a:rPr>
              <a:t>2023 – 2024 :  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ftr" idx="8"/>
          </p:nvPr>
        </p:nvSpPr>
        <p:spPr>
          <a:xfrm>
            <a:off x="518040" y="97560"/>
            <a:ext cx="41140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marL="514440" indent="-514440">
              <a:lnSpc>
                <a:spcPct val="100000"/>
              </a:lnSpc>
              <a:buClr>
                <a:srgbClr val="000000"/>
              </a:buClr>
              <a:buFont typeface="OpenSymbol"/>
              <a:buAutoNum type="romanUcPeriod"/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marL="514440" indent="-514440">
              <a:lnSpc>
                <a:spcPct val="100000"/>
              </a:lnSpc>
              <a:buClr>
                <a:srgbClr val="000000"/>
              </a:buClr>
              <a:buFont typeface="OpenSymbol"/>
              <a:buAutoNum type="romanUcPeriod"/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Mon parcours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Content Placeholder 2"/>
          <p:cNvSpPr/>
          <p:nvPr/>
        </p:nvSpPr>
        <p:spPr>
          <a:xfrm>
            <a:off x="2407680" y="1451880"/>
            <a:ext cx="9655920" cy="293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1000"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Licence de Physique, </a:t>
            </a:r>
            <a:r>
              <a:rPr b="0" i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Sorbonne Université (ex-UPMC)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Master 1 de Physique Fondamentale, </a:t>
            </a:r>
            <a:r>
              <a:rPr b="0" i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Sorbonne Université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Master 2 "Sciences des matériaux et nano-objets", </a:t>
            </a:r>
            <a:r>
              <a:rPr b="0" i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Sorbonne Université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Thèse intitulée </a:t>
            </a: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"</a:t>
            </a: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Caractérisation de la symétrisation du proton dans le sulfure d’hydrogène supraconducteur"</a:t>
            </a: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IMPMC, Sorbonne Université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TextBox 8"/>
          <p:cNvSpPr/>
          <p:nvPr/>
        </p:nvSpPr>
        <p:spPr>
          <a:xfrm>
            <a:off x="2413080" y="4603680"/>
            <a:ext cx="9216360" cy="116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10000"/>
              </a:lnSpc>
              <a:spcBef>
                <a:spcPts val="1001"/>
              </a:spcBef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Préparation au concours de l'agrégation, </a:t>
            </a:r>
            <a:r>
              <a:rPr b="0" i="1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ENS Centre de préparation de Montronge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9CB54A0-1816-44BE-8555-9E74488537D7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73BBE08-5A66-46FA-BC98-ACFAF6EF9111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ftr" idx="34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électronique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TextBox 11"/>
          <p:cNvSpPr/>
          <p:nvPr/>
        </p:nvSpPr>
        <p:spPr>
          <a:xfrm>
            <a:off x="539640" y="1111320"/>
            <a:ext cx="10587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Qualité de la description électronique très imporante. Plusieurs approches: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Density Functional Theory</a:t>
            </a: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DFT</a:t>
            </a: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) : </a:t>
            </a: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Peu coûteuse mais comprend beaucoup d'approximations.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Approche explicite</a:t>
            </a: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Quantum Monte Carlo (QMC): </a:t>
            </a: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Coûteuse mais précise.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12"/>
          <p:cNvSpPr/>
          <p:nvPr/>
        </p:nvSpPr>
        <p:spPr>
          <a:xfrm>
            <a:off x="510840" y="2719440"/>
            <a:ext cx="2414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  <a:ea typeface="DejaVu Sans"/>
              </a:rPr>
              <a:t>DFT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Rectangle 4"/>
          <p:cNvSpPr/>
          <p:nvPr/>
        </p:nvSpPr>
        <p:spPr>
          <a:xfrm>
            <a:off x="230400" y="2397600"/>
            <a:ext cx="11814480" cy="15735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82" name="Ellipse 4"/>
          <p:cNvSpPr/>
          <p:nvPr/>
        </p:nvSpPr>
        <p:spPr>
          <a:xfrm>
            <a:off x="4322880" y="260280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83" name="Ellipse 5"/>
          <p:cNvSpPr/>
          <p:nvPr/>
        </p:nvSpPr>
        <p:spPr>
          <a:xfrm>
            <a:off x="6393240" y="260280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84" name="Ellipse 6"/>
          <p:cNvSpPr/>
          <p:nvPr/>
        </p:nvSpPr>
        <p:spPr>
          <a:xfrm>
            <a:off x="5127120" y="2701800"/>
            <a:ext cx="177840" cy="183240"/>
          </a:xfrm>
          <a:prstGeom prst="ellipse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85" name="Rectangle 6"/>
          <p:cNvSpPr/>
          <p:nvPr/>
        </p:nvSpPr>
        <p:spPr>
          <a:xfrm flipV="1">
            <a:off x="4521240" y="2791800"/>
            <a:ext cx="2059200" cy="468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9600" bIns="-396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86" name="Flèche : droite 3"/>
          <p:cNvSpPr/>
          <p:nvPr/>
        </p:nvSpPr>
        <p:spPr>
          <a:xfrm>
            <a:off x="5292000" y="2429640"/>
            <a:ext cx="355680" cy="17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87" name="Flèche : droite 4"/>
          <p:cNvSpPr/>
          <p:nvPr/>
        </p:nvSpPr>
        <p:spPr>
          <a:xfrm rot="10800000">
            <a:off x="4804200" y="2430000"/>
            <a:ext cx="355680" cy="17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CFFFA2-4D6E-4329-ABA0-DF7A78B9D503}" type="slidenum">
              <a:t>30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B14E250C-894F-41E8-A909-03726394BD50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ftr" idx="35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électronique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TextBox 4"/>
          <p:cNvSpPr/>
          <p:nvPr/>
        </p:nvSpPr>
        <p:spPr>
          <a:xfrm>
            <a:off x="539640" y="1111320"/>
            <a:ext cx="105879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Qualité de la description électronique très imporante. Plusieurs approches: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Density Functional Theory</a:t>
            </a: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(</a:t>
            </a: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DFT</a:t>
            </a: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) : </a:t>
            </a: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Peu coûteuse mais comprend beaucoup d'approximations.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Approche explicite</a:t>
            </a:r>
            <a:r>
              <a:rPr b="1" i="1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 Quantum Monte Carlo (QMC): </a:t>
            </a:r>
            <a:r>
              <a:rPr b="0" lang="en-US" sz="1800" spc="-1" strike="noStrike">
                <a:solidFill>
                  <a:srgbClr val="000000"/>
                </a:solidFill>
                <a:latin typeface="Bierstadt"/>
                <a:ea typeface="DejaVu Sans"/>
              </a:rPr>
              <a:t>Coûteuse mais précise.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5"/>
          <p:cNvSpPr/>
          <p:nvPr/>
        </p:nvSpPr>
        <p:spPr>
          <a:xfrm>
            <a:off x="510840" y="2719440"/>
            <a:ext cx="2414880" cy="51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  <a:ea typeface="DejaVu Sans"/>
              </a:rPr>
              <a:t>DFT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 1"/>
          <p:cNvSpPr/>
          <p:nvPr/>
        </p:nvSpPr>
        <p:spPr>
          <a:xfrm>
            <a:off x="230400" y="2397600"/>
            <a:ext cx="11814480" cy="1573560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92" name="Ellipse 1"/>
          <p:cNvSpPr/>
          <p:nvPr/>
        </p:nvSpPr>
        <p:spPr>
          <a:xfrm>
            <a:off x="4322880" y="260280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93" name="Ellipse 2"/>
          <p:cNvSpPr/>
          <p:nvPr/>
        </p:nvSpPr>
        <p:spPr>
          <a:xfrm>
            <a:off x="6393240" y="260280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94" name="Ellipse 3"/>
          <p:cNvSpPr/>
          <p:nvPr/>
        </p:nvSpPr>
        <p:spPr>
          <a:xfrm>
            <a:off x="5127120" y="2701800"/>
            <a:ext cx="177840" cy="183240"/>
          </a:xfrm>
          <a:prstGeom prst="ellipse">
            <a:avLst/>
          </a:prstGeom>
          <a:solidFill>
            <a:srgbClr val="7030a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95" name="Rectangle 3"/>
          <p:cNvSpPr/>
          <p:nvPr/>
        </p:nvSpPr>
        <p:spPr>
          <a:xfrm flipV="1">
            <a:off x="4521240" y="2791800"/>
            <a:ext cx="2059200" cy="468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9600" bIns="-3960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96" name="Flèche : droite 1"/>
          <p:cNvSpPr/>
          <p:nvPr/>
        </p:nvSpPr>
        <p:spPr>
          <a:xfrm>
            <a:off x="5292000" y="2429640"/>
            <a:ext cx="355680" cy="17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197" name="Flèche : droite 2"/>
          <p:cNvSpPr/>
          <p:nvPr/>
        </p:nvSpPr>
        <p:spPr>
          <a:xfrm rot="10800000">
            <a:off x="4804200" y="2430000"/>
            <a:ext cx="355680" cy="17748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4280" bIns="44280" anchor="ctr">
            <a:noAutofit/>
          </a:bodyPr>
          <a:p>
            <a:pPr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pic>
        <p:nvPicPr>
          <p:cNvPr id="198" name="Image 3" descr="Une image contenant texte, capture d’écran, diagramme, ligne&#10;&#10;Description générée automatiquement"/>
          <p:cNvPicPr/>
          <p:nvPr/>
        </p:nvPicPr>
        <p:blipFill>
          <a:blip r:embed="rId1"/>
          <a:stretch/>
        </p:blipFill>
        <p:spPr>
          <a:xfrm>
            <a:off x="383760" y="3430800"/>
            <a:ext cx="11503440" cy="1942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F2246F-A448-4271-8F1A-66ED09E1C45A}" type="slidenum">
              <a:t>31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8F0E958-92E3-43BE-94E2-4AD9522F929B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ftr" idx="36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du noyau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TextBox 8"/>
          <p:cNvSpPr/>
          <p:nvPr/>
        </p:nvSpPr>
        <p:spPr>
          <a:xfrm>
            <a:off x="524520" y="1090440"/>
            <a:ext cx="8834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Pourquoi tenir compte de l'aspect quantique du noyau?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F0D4B39-A443-4B2B-92E1-2AF60A399896}" type="slidenum">
              <a:t>32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BCE6D3F-2ADC-42A6-8D55-487A4A116ACF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ftr" idx="37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du noyau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TextBox 8"/>
          <p:cNvSpPr/>
          <p:nvPr/>
        </p:nvSpPr>
        <p:spPr>
          <a:xfrm>
            <a:off x="524520" y="1090440"/>
            <a:ext cx="8834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Pourquoi tenir compte de l'aspect quantique du noyau?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 5" descr="Une image contenant noir, obscurité&#10;&#10;Description générée automatiquement"/>
          <p:cNvPicPr/>
          <p:nvPr/>
        </p:nvPicPr>
        <p:blipFill>
          <a:blip r:embed="rId1"/>
          <a:stretch/>
        </p:blipFill>
        <p:spPr>
          <a:xfrm>
            <a:off x="8864640" y="900000"/>
            <a:ext cx="3161520" cy="815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3B6708-4419-4E9A-B766-10AFF2E9F9D9}" type="slidenum">
              <a:t>33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0396C62-3BFA-4411-BC7D-E7C39740A8FD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ftr" idx="38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du noyau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TextBox 8"/>
          <p:cNvSpPr/>
          <p:nvPr/>
        </p:nvSpPr>
        <p:spPr>
          <a:xfrm>
            <a:off x="524520" y="1090440"/>
            <a:ext cx="8834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Pourquoi tenir compte de l'aspect quantique du noyau?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TextBox 10"/>
          <p:cNvSpPr/>
          <p:nvPr/>
        </p:nvSpPr>
        <p:spPr>
          <a:xfrm>
            <a:off x="513360" y="1720080"/>
            <a:ext cx="8834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➔ </a:t>
            </a:r>
            <a:r>
              <a:rPr b="1" i="1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Path Integral Molecular Dynamics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 5" descr="Une image contenant noir, obscurité&#10;&#10;Description générée automatiquement"/>
          <p:cNvPicPr/>
          <p:nvPr/>
        </p:nvPicPr>
        <p:blipFill>
          <a:blip r:embed="rId1"/>
          <a:stretch/>
        </p:blipFill>
        <p:spPr>
          <a:xfrm>
            <a:off x="8864640" y="900000"/>
            <a:ext cx="3161520" cy="815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CF6783-3C56-4EC8-AFC7-C18CF2BDC3C8}" type="slidenum">
              <a:t>34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0F75072-20D8-4938-BEE1-4F7D3AB4338C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ftr" idx="39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du noyau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TextBox 8"/>
          <p:cNvSpPr/>
          <p:nvPr/>
        </p:nvSpPr>
        <p:spPr>
          <a:xfrm>
            <a:off x="524520" y="1090440"/>
            <a:ext cx="8834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Pourquoi tenir compte de l'aspect quantique du noyau?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TextBox 10"/>
          <p:cNvSpPr/>
          <p:nvPr/>
        </p:nvSpPr>
        <p:spPr>
          <a:xfrm>
            <a:off x="513360" y="1720080"/>
            <a:ext cx="8834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➔ </a:t>
            </a:r>
            <a:r>
              <a:rPr b="1" i="1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Path Integral Molecular Dynamics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Picture 12" descr=""/>
          <p:cNvPicPr/>
          <p:nvPr/>
        </p:nvPicPr>
        <p:blipFill>
          <a:blip r:embed="rId1"/>
          <a:stretch/>
        </p:blipFill>
        <p:spPr>
          <a:xfrm>
            <a:off x="2945880" y="3096360"/>
            <a:ext cx="6095160" cy="1691640"/>
          </a:xfrm>
          <a:prstGeom prst="rect">
            <a:avLst/>
          </a:prstGeom>
          <a:ln w="0">
            <a:noFill/>
          </a:ln>
        </p:spPr>
      </p:pic>
      <p:pic>
        <p:nvPicPr>
          <p:cNvPr id="212" name="Image 5" descr="Une image contenant noir, obscurité&#10;&#10;Description générée automatiquement"/>
          <p:cNvPicPr/>
          <p:nvPr/>
        </p:nvPicPr>
        <p:blipFill>
          <a:blip r:embed="rId2"/>
          <a:stretch/>
        </p:blipFill>
        <p:spPr>
          <a:xfrm>
            <a:off x="8864640" y="900000"/>
            <a:ext cx="3161520" cy="8154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77A2C9-8DEB-4010-87AB-610B842D7239}" type="slidenum">
              <a:t>35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1ED7D3D-9C4D-4322-8B07-4F09FAFAB68A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ftr" idx="40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du noyau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TextBox 8"/>
          <p:cNvSpPr/>
          <p:nvPr/>
        </p:nvSpPr>
        <p:spPr>
          <a:xfrm>
            <a:off x="524520" y="1090440"/>
            <a:ext cx="8834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Pourquoi tenir compte de l'aspect quantique du noyau?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TextBox 10"/>
          <p:cNvSpPr/>
          <p:nvPr/>
        </p:nvSpPr>
        <p:spPr>
          <a:xfrm>
            <a:off x="513360" y="1720080"/>
            <a:ext cx="8834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➔ </a:t>
            </a:r>
            <a:r>
              <a:rPr b="1" i="1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Path Integral Molecular Dynamics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Image 1" descr="Une image contenant noir, obscurité&#10;&#10;Description générée automatiquement"/>
          <p:cNvPicPr/>
          <p:nvPr/>
        </p:nvPicPr>
        <p:blipFill>
          <a:blip r:embed="rId1"/>
          <a:stretch/>
        </p:blipFill>
        <p:spPr>
          <a:xfrm>
            <a:off x="8864640" y="900000"/>
            <a:ext cx="3161520" cy="815400"/>
          </a:xfrm>
          <a:prstGeom prst="rect">
            <a:avLst/>
          </a:prstGeom>
          <a:ln w="0">
            <a:noFill/>
          </a:ln>
        </p:spPr>
      </p:pic>
      <p:sp>
        <p:nvSpPr>
          <p:cNvPr id="217" name="Ellipse 9"/>
          <p:cNvSpPr/>
          <p:nvPr/>
        </p:nvSpPr>
        <p:spPr>
          <a:xfrm>
            <a:off x="4614840" y="247572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218" name="Rectangle 11"/>
          <p:cNvSpPr/>
          <p:nvPr/>
        </p:nvSpPr>
        <p:spPr>
          <a:xfrm flipV="1">
            <a:off x="4813560" y="2665080"/>
            <a:ext cx="2059200" cy="468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9600" bIns="-396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pic>
        <p:nvPicPr>
          <p:cNvPr id="219" name="Image 14" descr="Une image contenant espace, comète&#10;&#10;Description générée automatiquement"/>
          <p:cNvPicPr/>
          <p:nvPr/>
        </p:nvPicPr>
        <p:blipFill>
          <a:blip r:embed="rId2">
            <a:alphaModFix amt="64000"/>
          </a:blip>
          <a:stretch/>
        </p:blipFill>
        <p:spPr>
          <a:xfrm>
            <a:off x="4616280" y="1550880"/>
            <a:ext cx="2323440" cy="2399760"/>
          </a:xfrm>
          <a:prstGeom prst="rect">
            <a:avLst/>
          </a:prstGeom>
          <a:ln w="0">
            <a:noFill/>
          </a:ln>
        </p:spPr>
      </p:pic>
      <p:sp>
        <p:nvSpPr>
          <p:cNvPr id="220" name="ZoneTexte 15"/>
          <p:cNvSpPr/>
          <p:nvPr/>
        </p:nvSpPr>
        <p:spPr>
          <a:xfrm>
            <a:off x="7203960" y="2387520"/>
            <a:ext cx="904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Bierstadt"/>
                <a:ea typeface="DejaVu Sans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6B98E2-4968-47E7-9F24-276A759823CE}" type="slidenum">
              <a:t>36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30E17BD-BF86-4211-AE16-1CC9F0BB36F0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ftr" idx="41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Contribution du noyau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TextBox 8"/>
          <p:cNvSpPr/>
          <p:nvPr/>
        </p:nvSpPr>
        <p:spPr>
          <a:xfrm>
            <a:off x="524520" y="1090440"/>
            <a:ext cx="88340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Pourquoi tenir compte de l'aspect quantique du noyau?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TextBox 10"/>
          <p:cNvSpPr/>
          <p:nvPr/>
        </p:nvSpPr>
        <p:spPr>
          <a:xfrm>
            <a:off x="513360" y="1720080"/>
            <a:ext cx="883404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➔ </a:t>
            </a:r>
            <a:r>
              <a:rPr b="1" i="1" lang="en-US" sz="2400" spc="-1" strike="noStrike">
                <a:solidFill>
                  <a:srgbClr val="000000"/>
                </a:solidFill>
                <a:latin typeface="Bierstadt"/>
                <a:ea typeface="Bierstadt"/>
              </a:rPr>
              <a:t>Path Integral Molecular Dynamics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Image 2" descr="Une image contenant texte, diagramme, ligne, Tracé&#10;&#10;Description générée automatiquement"/>
          <p:cNvPicPr/>
          <p:nvPr/>
        </p:nvPicPr>
        <p:blipFill>
          <a:blip r:embed="rId1"/>
          <a:stretch/>
        </p:blipFill>
        <p:spPr>
          <a:xfrm>
            <a:off x="660960" y="3435480"/>
            <a:ext cx="10868400" cy="2858760"/>
          </a:xfrm>
          <a:prstGeom prst="rect">
            <a:avLst/>
          </a:prstGeom>
          <a:ln w="0">
            <a:noFill/>
          </a:ln>
        </p:spPr>
      </p:pic>
      <p:pic>
        <p:nvPicPr>
          <p:cNvPr id="225" name="Image 1" descr="Une image contenant noir, obscurité&#10;&#10;Description générée automatiquement"/>
          <p:cNvPicPr/>
          <p:nvPr/>
        </p:nvPicPr>
        <p:blipFill>
          <a:blip r:embed="rId2"/>
          <a:stretch/>
        </p:blipFill>
        <p:spPr>
          <a:xfrm>
            <a:off x="8864640" y="900000"/>
            <a:ext cx="3161520" cy="815400"/>
          </a:xfrm>
          <a:prstGeom prst="rect">
            <a:avLst/>
          </a:prstGeom>
          <a:ln w="0">
            <a:noFill/>
          </a:ln>
        </p:spPr>
      </p:pic>
      <p:sp>
        <p:nvSpPr>
          <p:cNvPr id="226" name="Ellipse 9"/>
          <p:cNvSpPr/>
          <p:nvPr/>
        </p:nvSpPr>
        <p:spPr>
          <a:xfrm>
            <a:off x="4614840" y="2475720"/>
            <a:ext cx="382320" cy="376920"/>
          </a:xfrm>
          <a:prstGeom prst="flowChartConnector">
            <a:avLst/>
          </a:prstGeom>
          <a:solidFill>
            <a:srgbClr val="0070c0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227" name="Rectangle 11"/>
          <p:cNvSpPr/>
          <p:nvPr/>
        </p:nvSpPr>
        <p:spPr>
          <a:xfrm flipV="1">
            <a:off x="4813560" y="2665080"/>
            <a:ext cx="2059200" cy="468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39600" bIns="-396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pic>
        <p:nvPicPr>
          <p:cNvPr id="228" name="Image 14" descr="Une image contenant espace, comète&#10;&#10;Description générée automatiquement"/>
          <p:cNvPicPr/>
          <p:nvPr/>
        </p:nvPicPr>
        <p:blipFill>
          <a:blip r:embed="rId3">
            <a:alphaModFix amt="64000"/>
          </a:blip>
          <a:stretch/>
        </p:blipFill>
        <p:spPr>
          <a:xfrm>
            <a:off x="4616280" y="1550880"/>
            <a:ext cx="2323440" cy="2399760"/>
          </a:xfrm>
          <a:prstGeom prst="rect">
            <a:avLst/>
          </a:prstGeom>
          <a:ln w="0">
            <a:noFill/>
          </a:ln>
        </p:spPr>
      </p:pic>
      <p:sp>
        <p:nvSpPr>
          <p:cNvPr id="229" name="ZoneTexte 15"/>
          <p:cNvSpPr/>
          <p:nvPr/>
        </p:nvSpPr>
        <p:spPr>
          <a:xfrm>
            <a:off x="7203960" y="2387520"/>
            <a:ext cx="90432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3200" spc="-1" strike="noStrike">
                <a:solidFill>
                  <a:srgbClr val="000000"/>
                </a:solidFill>
                <a:latin typeface="Bierstadt"/>
                <a:ea typeface="DejaVu Sans"/>
              </a:rPr>
              <a:t>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687CB2-5C86-4E6A-B62B-E0C7B4166A29}" type="slidenum">
              <a:t>37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29FF7389-1FD4-4B3D-BB92-B3A64BF4AD51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ftr" idx="42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Principaux résultats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CC43CA0-BCF9-4D0E-9055-AE0730215325}" type="slidenum">
              <a:t>38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99656305-9DE4-4ADA-8B18-342BD1627D05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ftr" idx="43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Principaux résultats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ZoneTexte 2"/>
          <p:cNvSpPr/>
          <p:nvPr/>
        </p:nvSpPr>
        <p:spPr>
          <a:xfrm>
            <a:off x="380880" y="1428840"/>
            <a:ext cx="48254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En utilisant l'équation d'état P(V), il est possible de calculer la pression de transition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0D4A00-EC60-4BBE-9826-E7A9B9B1AB3B}" type="slidenum">
              <a:t>39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3D2FD791-AD61-4F54-9B3E-520F659A37E7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11256120" cy="27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Bierstadt"/>
              </a:rPr>
              <a:t>II. Mon activité de recherche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62D2D0-39A8-40CB-8A77-4F9AAF0CD3A8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626B9C7F-3799-494C-857D-C7A8D7CEC827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ftr" idx="44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Principaux résultats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ZoneTexte 2"/>
          <p:cNvSpPr/>
          <p:nvPr/>
        </p:nvSpPr>
        <p:spPr>
          <a:xfrm>
            <a:off x="380880" y="1428840"/>
            <a:ext cx="48254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En utilisant l'équation d'état P(V), il est possible de calculer la pression de transition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 8" descr="Une image contenant texte, capture d’écran, ligne, diagramme&#10;&#10;Description générée automatiquement"/>
          <p:cNvPicPr/>
          <p:nvPr/>
        </p:nvPicPr>
        <p:blipFill>
          <a:blip r:embed="rId1"/>
          <a:stretch/>
        </p:blipFill>
        <p:spPr>
          <a:xfrm>
            <a:off x="6299280" y="863640"/>
            <a:ext cx="5130000" cy="5130000"/>
          </a:xfrm>
          <a:prstGeom prst="rect">
            <a:avLst/>
          </a:prstGeom>
          <a:ln w="0">
            <a:noFill/>
          </a:ln>
        </p:spPr>
      </p:pic>
      <p:pic>
        <p:nvPicPr>
          <p:cNvPr id="236" name="Image 9" descr="Une image contenant texte, capture d’écran, ligne, Tracé&#10;&#10;Description générée automatiquement"/>
          <p:cNvPicPr/>
          <p:nvPr/>
        </p:nvPicPr>
        <p:blipFill>
          <a:blip r:embed="rId2"/>
          <a:stretch/>
        </p:blipFill>
        <p:spPr>
          <a:xfrm>
            <a:off x="6321600" y="860400"/>
            <a:ext cx="5128920" cy="513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2A65E3-73CA-4294-9BEB-06BFE1EC4EB3}" type="slidenum">
              <a:t>40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188D7AB-42C7-4DDD-8B01-6BCAA838889E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ftr" idx="45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Principaux résultats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ZoneTexte 2"/>
          <p:cNvSpPr/>
          <p:nvPr/>
        </p:nvSpPr>
        <p:spPr>
          <a:xfrm>
            <a:off x="380880" y="1428840"/>
            <a:ext cx="48254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En utilisant l'équation d'état P(V), il est possible de calculer la pression de transition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Pression de transition indépendante de la méthode électronique (DFT ou QMC)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Image 8" descr="Une image contenant texte, capture d’écran, ligne, diagramme&#10;&#10;Description générée automatiquement"/>
          <p:cNvPicPr/>
          <p:nvPr/>
        </p:nvPicPr>
        <p:blipFill>
          <a:blip r:embed="rId1"/>
          <a:stretch/>
        </p:blipFill>
        <p:spPr>
          <a:xfrm>
            <a:off x="6299280" y="863640"/>
            <a:ext cx="5130000" cy="5130000"/>
          </a:xfrm>
          <a:prstGeom prst="rect">
            <a:avLst/>
          </a:prstGeom>
          <a:ln w="0">
            <a:noFill/>
          </a:ln>
        </p:spPr>
      </p:pic>
      <p:pic>
        <p:nvPicPr>
          <p:cNvPr id="240" name="Image 9" descr="Une image contenant texte, capture d’écran, ligne, Tracé&#10;&#10;Description générée automatiquement"/>
          <p:cNvPicPr/>
          <p:nvPr/>
        </p:nvPicPr>
        <p:blipFill>
          <a:blip r:embed="rId2"/>
          <a:stretch/>
        </p:blipFill>
        <p:spPr>
          <a:xfrm>
            <a:off x="6321600" y="860400"/>
            <a:ext cx="5130720" cy="51289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CDF13A-C0FD-4516-A2E5-73CF4F2C69B6}" type="slidenum">
              <a:t>41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1E82ADD-9604-4E65-A857-FCBF34F7A403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ftr" idx="46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Principaux résultats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ZoneTexte 2"/>
          <p:cNvSpPr/>
          <p:nvPr/>
        </p:nvSpPr>
        <p:spPr>
          <a:xfrm>
            <a:off x="380880" y="1428840"/>
            <a:ext cx="4825440" cy="301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En utilisant l'équation d'état P(V), il est possible de calculer la pression de transition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Pression de transition indépendante de la méthode électronique (DFT ou QMC)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 8" descr="Une image contenant texte, capture d’écran, ligne, diagramme&#10;&#10;Description générée automatiquement"/>
          <p:cNvPicPr/>
          <p:nvPr/>
        </p:nvPicPr>
        <p:blipFill>
          <a:blip r:embed="rId1"/>
          <a:stretch/>
        </p:blipFill>
        <p:spPr>
          <a:xfrm>
            <a:off x="6324480" y="863640"/>
            <a:ext cx="5130000" cy="513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8D0A3AA-9069-41B7-8B1D-D3CEB5CC3FC2}" type="slidenum">
              <a:t>42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14806596-2C80-43E4-BBFE-7F82CBA67408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ftr" idx="47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Principaux résultats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ZoneTexte 2"/>
          <p:cNvSpPr/>
          <p:nvPr/>
        </p:nvSpPr>
        <p:spPr>
          <a:xfrm>
            <a:off x="380880" y="1428840"/>
            <a:ext cx="482544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En utilisant l'équation d'état P(V), il est possible de calculer la pression de transition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Pression de transition indépendante de la méthode électronique (DFT ou QMC)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Avec la PIMD, on retrouve la pression de transition correspondant au maximum de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fr-FR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c 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pour H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3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S et 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3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6" name="Image 8" descr="Une image contenant texte, capture d’écran, ligne, diagramme&#10;&#10;Description générée automatiquement"/>
          <p:cNvPicPr/>
          <p:nvPr/>
        </p:nvPicPr>
        <p:blipFill>
          <a:blip r:embed="rId1"/>
          <a:stretch/>
        </p:blipFill>
        <p:spPr>
          <a:xfrm>
            <a:off x="6324480" y="863640"/>
            <a:ext cx="5130000" cy="51300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D90D3C3-4D13-4945-93B0-461667471B87}" type="slidenum">
              <a:t>43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5639CEE7-FD8E-4D22-B95B-D2A7102F7573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ftr" idx="48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Principaux résultats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ZoneTexte 2"/>
          <p:cNvSpPr/>
          <p:nvPr/>
        </p:nvSpPr>
        <p:spPr>
          <a:xfrm>
            <a:off x="380880" y="1428840"/>
            <a:ext cx="4825440" cy="452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En utilisant l'équation d'état P(V), il est possible de calculer la pression de transition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Pression de transition indépendante de la méthode électronique (DFT ou QMC)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,Sans-Serif"/>
              <a:buChar char="•"/>
            </a:pP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Avec la PIMD, on retrouve la pression de transition correspondant au maximum de </a:t>
            </a:r>
            <a:r>
              <a:rPr b="0" lang="fr-FR" sz="2400" spc="-1" strike="noStrike">
                <a:solidFill>
                  <a:srgbClr val="000000"/>
                </a:solidFill>
                <a:latin typeface="Arial"/>
                <a:ea typeface="DejaVu Sans"/>
              </a:rPr>
              <a:t>T</a:t>
            </a:r>
            <a:r>
              <a:rPr b="0" lang="fr-FR" sz="1600" spc="-1" strike="noStrike" baseline="-25000">
                <a:solidFill>
                  <a:srgbClr val="000000"/>
                </a:solidFill>
                <a:latin typeface="Arial"/>
                <a:ea typeface="DejaVu Sans"/>
              </a:rPr>
              <a:t>c 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pour H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3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S et D</a:t>
            </a:r>
            <a:r>
              <a:rPr b="0" lang="fr-FR" sz="24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3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Image 7" descr="Une image contenant texte, capture d’écran, diagramme&#10;&#10;Description générée automatiquement"/>
          <p:cNvPicPr/>
          <p:nvPr/>
        </p:nvPicPr>
        <p:blipFill>
          <a:blip r:embed="rId1"/>
          <a:stretch/>
        </p:blipFill>
        <p:spPr>
          <a:xfrm>
            <a:off x="5972040" y="1114560"/>
            <a:ext cx="5485680" cy="46346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44E0656-78BC-4D13-9045-66E81CE07591}" type="slidenum">
              <a:t>44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830A5AE-AADC-4C33-B036-7957BEC5EE3D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18040" y="978480"/>
            <a:ext cx="11256120" cy="27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Bierstadt"/>
              </a:rPr>
              <a:t>II. Mise en perspective didactique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0E02EE-9A80-4279-96BD-423196097F31}" type="slidenum">
              <a:t>45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3557E201-B9DD-43FA-8F62-FDBAA1DFFE3F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ftr" idx="49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</a:rPr>
              <a:t>Activité: Energie, puissance et ordres de grandeur (2nde générale)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ZoneTexte 1"/>
          <p:cNvSpPr/>
          <p:nvPr/>
        </p:nvSpPr>
        <p:spPr>
          <a:xfrm>
            <a:off x="396720" y="1095480"/>
            <a:ext cx="1096884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Constat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: Les notions liées à l'énergie et ses ordres de grandeur sont très utilisées mais peu comprises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Objectif: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Différencier énergie et puissance, comprendre leur origine, le sens physique de ces quantités et savoir les comparer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917B83B-6663-42D2-B8F8-F842246338FE}" type="slidenum">
              <a:t>46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282EA15-FCC9-4F00-8700-E500B5E5489D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ftr" idx="50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4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Bierstadt"/>
              </a:rPr>
              <a:t>Activité: Energie, puissance et ordres de grandeur (2nde générale)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ZoneTexte 1"/>
          <p:cNvSpPr/>
          <p:nvPr/>
        </p:nvSpPr>
        <p:spPr>
          <a:xfrm>
            <a:off x="396720" y="1095480"/>
            <a:ext cx="1096884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Constat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: Les notions liées à l'énergie et ses ordres de grandeur sont très utilisées mais peu comprises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Objectif: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Différencier énergie et puissance, comprendre leur origine, le sens physique de ces quantités et savoir les comparer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Image 2" descr="Etiquette énergie des frigos et congélateurs | Bosch Electroménager"/>
          <p:cNvPicPr/>
          <p:nvPr/>
        </p:nvPicPr>
        <p:blipFill>
          <a:blip r:embed="rId1"/>
          <a:stretch/>
        </p:blipFill>
        <p:spPr>
          <a:xfrm>
            <a:off x="722880" y="2932920"/>
            <a:ext cx="4662360" cy="3493440"/>
          </a:xfrm>
          <a:prstGeom prst="rect">
            <a:avLst/>
          </a:prstGeom>
          <a:ln w="0">
            <a:noFill/>
          </a:ln>
        </p:spPr>
      </p:pic>
      <p:pic>
        <p:nvPicPr>
          <p:cNvPr id="256" name="Image 5" descr="Batterie de remplacement pour téléphone portable, Smartphone Doro Primo 413  - Remplace: RCB413 - Technologie: Li-Ion - Capacité: … - Cdiscount  Téléphonie"/>
          <p:cNvPicPr/>
          <p:nvPr/>
        </p:nvPicPr>
        <p:blipFill>
          <a:blip r:embed="rId2"/>
          <a:stretch/>
        </p:blipFill>
        <p:spPr>
          <a:xfrm>
            <a:off x="7086600" y="3073320"/>
            <a:ext cx="2742480" cy="27424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CC6398B-6D79-443C-B647-4EBDE29362EA}" type="slidenum">
              <a:t>47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7E4CD5A6-2A70-4443-A52A-618720E7A57D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ftr" idx="51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Activité: Etude quantique de l'atome d'hydrogène (PC/PC*)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ZoneTexte 1"/>
          <p:cNvSpPr/>
          <p:nvPr/>
        </p:nvSpPr>
        <p:spPr>
          <a:xfrm>
            <a:off x="396720" y="1095480"/>
            <a:ext cx="1096884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Constat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: Mécanique quantique vue de manière très abstraite et peu compréhensible immédiatement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Objectif: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Asseoir les concepts quantiques en les appliquant à l'atome d'hydrogène et les comprendre plus intuitivement. Coder en Python.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499D0D3-84D1-4646-86E3-A76455AC1D09}" type="slidenum">
              <a:t>48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8D77865-4465-41EE-A418-F49B191F55EE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ftr" idx="52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Activité: Etude quantique de l'atome d'hydrogène (PC/PC*)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ZoneTexte 1"/>
          <p:cNvSpPr/>
          <p:nvPr/>
        </p:nvSpPr>
        <p:spPr>
          <a:xfrm>
            <a:off x="396720" y="1095480"/>
            <a:ext cx="10968840" cy="1827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Constat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: Mécanique quantique vue de manière très abstraite et peu compréhensible immédiatement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Objectif: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Asseoir les concepts quantiques en les appliquant à l'atome d'hydrogène et les comprendre plus intuitivement. Coder en Python.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 7" descr="Le modèle quantique de l'atome (leçon) | Khan Academy"/>
          <p:cNvPicPr/>
          <p:nvPr/>
        </p:nvPicPr>
        <p:blipFill>
          <a:blip r:embed="rId1"/>
          <a:stretch/>
        </p:blipFill>
        <p:spPr>
          <a:xfrm>
            <a:off x="914400" y="3030120"/>
            <a:ext cx="4266360" cy="3400200"/>
          </a:xfrm>
          <a:prstGeom prst="rect">
            <a:avLst/>
          </a:prstGeom>
          <a:ln w="0">
            <a:noFill/>
          </a:ln>
        </p:spPr>
      </p:pic>
      <p:pic>
        <p:nvPicPr>
          <p:cNvPr id="262" name="Image 8" descr="File:Atomic-orbital-clouds spdf m0.png - Wikipedia"/>
          <p:cNvPicPr/>
          <p:nvPr/>
        </p:nvPicPr>
        <p:blipFill>
          <a:blip r:embed="rId2"/>
          <a:stretch/>
        </p:blipFill>
        <p:spPr>
          <a:xfrm>
            <a:off x="7112160" y="2819520"/>
            <a:ext cx="3733200" cy="36061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57B9742-32C3-40AA-BC52-B33454BDF450}" type="slidenum">
              <a:t>49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C85ABFCA-5EF9-4C00-B463-873D6FF725B0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ftr" idx="9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découverte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853D631-4B71-41CC-96EC-FA1EADF62AFE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6426495-774A-48BD-8220-273FE3C42010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518040" y="1715040"/>
            <a:ext cx="11256120" cy="272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5400" spc="-1" strike="noStrike">
                <a:solidFill>
                  <a:srgbClr val="000000"/>
                </a:solidFill>
                <a:latin typeface="Bierstadt"/>
              </a:rPr>
              <a:t>III. Missions d'enseignement et mise en perspective didactique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939B2B-CBCB-4DF8-B159-3754842FE215}" type="slidenum">
              <a:t>50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BF11B91-49AD-4F13-B08B-FE0D79E273B1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ftr" idx="53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Projets expérimentaux (L3)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ZoneTexte 1"/>
          <p:cNvSpPr/>
          <p:nvPr/>
        </p:nvSpPr>
        <p:spPr>
          <a:xfrm>
            <a:off x="396720" y="1095480"/>
            <a:ext cx="109688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Principe: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Recherche en semi-autonomie sur un thème précis (exemple: </a:t>
            </a:r>
            <a:r>
              <a:rPr b="0" i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ferrofluides, effet Pockels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) articulée entre expérience et travail bibliographique.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Difficultés: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Orientation sur le choix des expériences, des références bibliographiques. Prise de recul et interprétation des résultats.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051C14-C130-45B8-98B5-1AB247C889E4}" type="slidenum">
              <a:t>51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231DE99-08EF-4A1C-B36A-6464C28085A6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ftr" idx="54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Projets expérimentaux (L3)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ZoneTexte 1"/>
          <p:cNvSpPr/>
          <p:nvPr/>
        </p:nvSpPr>
        <p:spPr>
          <a:xfrm>
            <a:off x="396720" y="1095480"/>
            <a:ext cx="109688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Principe: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Recherche en semi-autonomie sur un thème précis (exemple: </a:t>
            </a:r>
            <a:r>
              <a:rPr b="0" i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ferrofluides, effet Pockels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) articulée entre expérience et travail bibliographique.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Difficultés: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Orientation sur le choix des expériences, des références bibliographiques. Prise de recul et interprétation des résultats.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Rectangle 9"/>
          <p:cNvSpPr/>
          <p:nvPr/>
        </p:nvSpPr>
        <p:spPr>
          <a:xfrm>
            <a:off x="3846240" y="3729240"/>
            <a:ext cx="4499280" cy="12852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269" name="ZoneTexte 11"/>
          <p:cNvSpPr/>
          <p:nvPr/>
        </p:nvSpPr>
        <p:spPr>
          <a:xfrm>
            <a:off x="396720" y="4502880"/>
            <a:ext cx="1096884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Demander aux élèves de trouver ou concevoir un protocole de TP 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Faire le lien entre le cours, parfois abstrait, et les expériences concrètes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Être critique et engager des discussions sur les résultats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ZoneTexte 12"/>
          <p:cNvSpPr/>
          <p:nvPr/>
        </p:nvSpPr>
        <p:spPr>
          <a:xfrm>
            <a:off x="2881440" y="3300480"/>
            <a:ext cx="6611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Ce que j’ai appris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A60B150-1C12-41C4-B95A-495E98D29D14}" type="slidenum">
              <a:t>52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CEA11A8-0418-4F6B-96BD-387DBECF51FB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ftr" idx="55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Physique numérique (L3)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ZoneTexte 1"/>
          <p:cNvSpPr/>
          <p:nvPr/>
        </p:nvSpPr>
        <p:spPr>
          <a:xfrm>
            <a:off x="396720" y="1095480"/>
            <a:ext cx="109688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Principe: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Enseigner les bases de la programmation orientée pour la recherche scientifique (C++) et mise en application.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Difficultés: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Niveaux très différents entre les étudiants. Modélisation d'un problème physique.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E53DCC-0D8C-461E-9CA2-9CAB8994435D}" type="slidenum">
              <a:t>53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07CD1496-6409-4273-B76A-32E8058D6FF8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ftr" idx="56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Physique numérique (L3)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ZoneTexte 1"/>
          <p:cNvSpPr/>
          <p:nvPr/>
        </p:nvSpPr>
        <p:spPr>
          <a:xfrm>
            <a:off x="396720" y="1095480"/>
            <a:ext cx="109688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Principe: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Enseigner les bases de la programmation orientée pour la recherche scientifique (C++) et mise en application.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Difficultés: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Niveaux très différents entre les étudiants. Modélisation d'un problème physique.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ZoneTexte 11"/>
          <p:cNvSpPr/>
          <p:nvPr/>
        </p:nvSpPr>
        <p:spPr>
          <a:xfrm>
            <a:off x="396720" y="4502880"/>
            <a:ext cx="10968840" cy="15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Enseigner le code à des élèves (CPGE)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Différenciation pédagogique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Importance des modèles en physique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Rectangle 5"/>
          <p:cNvSpPr/>
          <p:nvPr/>
        </p:nvSpPr>
        <p:spPr>
          <a:xfrm>
            <a:off x="3846240" y="3729240"/>
            <a:ext cx="4499280" cy="12852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277" name="ZoneTexte 3"/>
          <p:cNvSpPr/>
          <p:nvPr/>
        </p:nvSpPr>
        <p:spPr>
          <a:xfrm>
            <a:off x="2881440" y="3300480"/>
            <a:ext cx="6611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Ce que j’ai appris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FF3A2F0-7DA6-4D5A-8698-BFCFAA13CD86}" type="slidenum">
              <a:t>54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A403C5F2-B1CC-4D48-A2C7-38295CD371C5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ftr" idx="57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Structure de la matière (L3)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ZoneTexte 1"/>
          <p:cNvSpPr/>
          <p:nvPr/>
        </p:nvSpPr>
        <p:spPr>
          <a:xfrm>
            <a:off x="396720" y="1095480"/>
            <a:ext cx="10968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Principe: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TD et TP numérique en matière condensée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Difficultés: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Mise en application des éléments de cours dans une situation plus proche des méthodes réels utilisées en recherche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A5F2B3-1681-4079-8D17-0847145F6C99}" type="slidenum">
              <a:t>55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84F1049B-9506-4807-86B2-A6ACE6073134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ftr" idx="58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Structure de la matière (L3)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ZoneTexte 1"/>
          <p:cNvSpPr/>
          <p:nvPr/>
        </p:nvSpPr>
        <p:spPr>
          <a:xfrm>
            <a:off x="396720" y="1095480"/>
            <a:ext cx="10968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Principe: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TD et TP numérique en matière condensée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Difficultés:</a:t>
            </a:r>
            <a:r>
              <a:rPr b="0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 Mise en application des éléments de cours dans une situation plus proche des méthodes réels utilisées en recherche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ZoneTexte 11"/>
          <p:cNvSpPr/>
          <p:nvPr/>
        </p:nvSpPr>
        <p:spPr>
          <a:xfrm>
            <a:off x="396720" y="4502880"/>
            <a:ext cx="10968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Transmettre son expertise de manière intelligible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Faire comprendre aux élèves l'importance des simulations en physique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tangle 5"/>
          <p:cNvSpPr/>
          <p:nvPr/>
        </p:nvSpPr>
        <p:spPr>
          <a:xfrm>
            <a:off x="3846240" y="3729240"/>
            <a:ext cx="4499280" cy="128520"/>
          </a:xfrm>
          <a:prstGeom prst="rect">
            <a:avLst/>
          </a:prstGeom>
          <a:solidFill>
            <a:schemeClr val="tx1"/>
          </a:solidFill>
          <a:ln>
            <a:solidFill>
              <a:srgbClr val="664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Bierstadt"/>
              <a:ea typeface="DejaVu Sans"/>
            </a:endParaRPr>
          </a:p>
        </p:txBody>
      </p:sp>
      <p:sp>
        <p:nvSpPr>
          <p:cNvPr id="284" name="ZoneTexte 4"/>
          <p:cNvSpPr/>
          <p:nvPr/>
        </p:nvSpPr>
        <p:spPr>
          <a:xfrm>
            <a:off x="2881440" y="3300480"/>
            <a:ext cx="66114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Bierstadt"/>
                <a:ea typeface="DejaVu Sans"/>
              </a:rPr>
              <a:t>Ce que j’ai appris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40CF22A-451F-4083-B51A-33194E22BB68}" type="slidenum">
              <a:t>56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707EF74-F915-49D0-9094-CC86590E2223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ftr" idx="10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découverte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1" name="Content Placeholder 1" descr=""/>
          <p:cNvPicPr/>
          <p:nvPr/>
        </p:nvPicPr>
        <p:blipFill>
          <a:blip r:embed="rId1"/>
          <a:stretch/>
        </p:blipFill>
        <p:spPr>
          <a:xfrm>
            <a:off x="513000" y="1301040"/>
            <a:ext cx="4047480" cy="48790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044B22F-2B16-467A-AF1F-4FCFEF698498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1189891-0F65-450F-8276-2BE3D61129DE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ftr" idx="11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découverte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3" name="Content Placeholder 9" descr=""/>
          <p:cNvPicPr/>
          <p:nvPr/>
        </p:nvPicPr>
        <p:blipFill>
          <a:blip r:embed="rId1"/>
          <a:stretch/>
        </p:blipFill>
        <p:spPr>
          <a:xfrm>
            <a:off x="513000" y="1301040"/>
            <a:ext cx="4047480" cy="4879080"/>
          </a:xfrm>
          <a:prstGeom prst="rect">
            <a:avLst/>
          </a:prstGeom>
          <a:ln w="0">
            <a:noFill/>
          </a:ln>
        </p:spPr>
      </p:pic>
      <p:sp>
        <p:nvSpPr>
          <p:cNvPr id="104" name="TextBox 10"/>
          <p:cNvSpPr/>
          <p:nvPr/>
        </p:nvSpPr>
        <p:spPr>
          <a:xfrm>
            <a:off x="4838760" y="2870280"/>
            <a:ext cx="7355880" cy="18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Bierstadt"/>
                <a:ea typeface="DejaVu Sans"/>
              </a:rPr>
              <a:t>En dessous d'une certaine température critique (T</a:t>
            </a:r>
            <a:r>
              <a:rPr b="1" lang="en-US" sz="22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Bierstadt"/>
                <a:ea typeface="Bierstadt"/>
              </a:rPr>
              <a:t>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Bierstadt"/>
                <a:ea typeface="Bierstadt"/>
              </a:rPr>
              <a:t>Annulation stricte de la résistance (Onnes, 1911)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A266F74-44D0-4E72-821F-B77E323EA480}" type="slidenum">
              <a:t>7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E8D8614B-555A-4660-950B-B940D8569E1F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ftr" idx="12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découverte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6" name="Content Placeholder 9" descr=""/>
          <p:cNvPicPr/>
          <p:nvPr/>
        </p:nvPicPr>
        <p:blipFill>
          <a:blip r:embed="rId1"/>
          <a:stretch/>
        </p:blipFill>
        <p:spPr>
          <a:xfrm>
            <a:off x="513000" y="1301040"/>
            <a:ext cx="4047480" cy="4879080"/>
          </a:xfrm>
          <a:prstGeom prst="rect">
            <a:avLst/>
          </a:prstGeom>
          <a:ln w="0">
            <a:noFill/>
          </a:ln>
        </p:spPr>
      </p:pic>
      <p:sp>
        <p:nvSpPr>
          <p:cNvPr id="107" name="TextBox 10"/>
          <p:cNvSpPr/>
          <p:nvPr/>
        </p:nvSpPr>
        <p:spPr>
          <a:xfrm>
            <a:off x="4838760" y="2870280"/>
            <a:ext cx="7355880" cy="181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Bierstadt"/>
                <a:ea typeface="DejaVu Sans"/>
              </a:rPr>
              <a:t>En dessous d'une certaine température critique (T</a:t>
            </a:r>
            <a:r>
              <a:rPr b="1" lang="en-US" sz="2200" spc="-1" strike="noStrike" baseline="-25000">
                <a:solidFill>
                  <a:srgbClr val="000000"/>
                </a:solidFill>
                <a:latin typeface="Bierstadt"/>
                <a:ea typeface="DejaVu Sans"/>
              </a:rPr>
              <a:t>c</a:t>
            </a:r>
            <a:r>
              <a:rPr b="1" lang="en-US" sz="2200" spc="-1" strike="noStrike">
                <a:solidFill>
                  <a:srgbClr val="000000"/>
                </a:solidFill>
                <a:latin typeface="Bierstadt"/>
                <a:ea typeface="Bierstadt"/>
              </a:rPr>
              <a:t>):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Bierstadt"/>
                <a:ea typeface="Bierstadt"/>
              </a:rPr>
              <a:t>Annulation stricte de la résistance (Onnes, 1911)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000000"/>
                </a:solidFill>
                <a:latin typeface="Bierstadt"/>
                <a:ea typeface="Bierstadt"/>
              </a:rPr>
              <a:t>Diamagnétisme parfait (Meissner, 1933)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995536-F6E2-41C0-8232-93FD42A22B59}" type="slidenum">
              <a:t>8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4F977D81-E876-41A4-9992-9C1C2E094EB6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ftr" idx="13"/>
          </p:nvPr>
        </p:nvSpPr>
        <p:spPr>
          <a:xfrm>
            <a:off x="518040" y="21600"/>
            <a:ext cx="11568960" cy="49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1" lang="en-US" sz="2800" spc="-1" strike="noStrike">
                <a:solidFill>
                  <a:srgbClr val="000000"/>
                </a:solidFill>
                <a:latin typeface="Bierstadt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Bierstadt"/>
              </a:rPr>
              <a:t>La supraconductivité: température critique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9" name="Picture 6" descr=""/>
          <p:cNvPicPr/>
          <p:nvPr/>
        </p:nvPicPr>
        <p:blipFill>
          <a:blip r:embed="rId1"/>
          <a:stretch/>
        </p:blipFill>
        <p:spPr>
          <a:xfrm>
            <a:off x="1955880" y="872280"/>
            <a:ext cx="8292240" cy="5112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BF2E7B6-6504-4EA1-8526-F9F2FF558350}" type="slidenum">
              <a:t>9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DD41A80A-6CFD-428E-8E1C-32C49729D3A8}" type="datetime1">
              <a:rPr lang="en-US"/>
              <a:t>06/11/2024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rgbClr val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Application>LibreOffice/7.5.4.2$Windows_X86_64 LibreOffice_project/36ccfdc35048b057fd9854c757a8b67ec53977b6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2024-04-23T14:52:49Z</dcterms:created>
  <dc:creator/>
  <dc:description/>
  <dc:language>en-US</dc:language>
  <cp:lastModifiedBy/>
  <dcterms:modified xsi:type="dcterms:W3CDTF">2024-06-11T23:02:53Z</dcterms:modified>
  <cp:revision>997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3</vt:i4>
  </property>
  <property fmtid="{D5CDD505-2E9C-101B-9397-08002B2CF9AE}" pid="3" name="PresentationFormat">
    <vt:lpwstr>Grand écran</vt:lpwstr>
  </property>
  <property fmtid="{D5CDD505-2E9C-101B-9397-08002B2CF9AE}" pid="4" name="Slides">
    <vt:i4>55</vt:i4>
  </property>
</Properties>
</file>