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4" r:id="rId3"/>
    <p:sldId id="286" r:id="rId4"/>
    <p:sldId id="281" r:id="rId5"/>
    <p:sldId id="295" r:id="rId6"/>
    <p:sldId id="322" r:id="rId7"/>
    <p:sldId id="329" r:id="rId8"/>
    <p:sldId id="263" r:id="rId9"/>
    <p:sldId id="291" r:id="rId10"/>
    <p:sldId id="337" r:id="rId11"/>
    <p:sldId id="33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ntropy-cloud/nop-entropy" TargetMode="External"/><Relationship Id="rId4" Type="http://schemas.openxmlformats.org/officeDocument/2006/relationships/hyperlink" Target="https://gitee.com/canonical-entropy/nop-entrop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tropy-cloud/nop-entropy" TargetMode="External"/><Relationship Id="rId2" Type="http://schemas.openxmlformats.org/officeDocument/2006/relationships/hyperlink" Target="https://gitee.com/canonical-entropy/nop-entro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  <a:r>
              <a:rPr lang="en-US" altLang="zh-CN" sz="8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8F8DE-9315-65A1-4925-31F50F13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6530"/>
            <a:ext cx="9144000" cy="1655762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op</a:t>
            </a:r>
            <a:r>
              <a:rPr lang="en-US" altLang="zh-CN" dirty="0"/>
              <a:t> is n</a:t>
            </a:r>
            <a:r>
              <a:rPr lang="en-US" altLang="zh-CN" b="1" dirty="0">
                <a:solidFill>
                  <a:srgbClr val="C00000"/>
                </a:solidFill>
              </a:rPr>
              <a:t>o</a:t>
            </a:r>
            <a:r>
              <a:rPr lang="en-US" altLang="zh-CN" dirty="0"/>
              <a:t>t </a:t>
            </a:r>
            <a:r>
              <a:rPr lang="en-US" altLang="zh-CN" b="1" dirty="0">
                <a:solidFill>
                  <a:srgbClr val="C00000"/>
                </a:solidFill>
              </a:rPr>
              <a:t>P</a:t>
            </a:r>
            <a:r>
              <a:rPr lang="en-US" altLang="zh-CN" dirty="0"/>
              <a:t>rogramming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C91CB5-7EFC-0531-7976-1E42CB6D7920}"/>
              </a:ext>
            </a:extLst>
          </p:cNvPr>
          <p:cNvSpPr txBox="1"/>
          <p:nvPr/>
        </p:nvSpPr>
        <p:spPr>
          <a:xfrm>
            <a:off x="3934998" y="4172386"/>
            <a:ext cx="4058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非编程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通用的</a:t>
            </a:r>
            <a:r>
              <a:rPr lang="en-US" altLang="zh-CN" b="1" dirty="0"/>
              <a:t>IDEA</a:t>
            </a:r>
            <a:r>
              <a:rPr lang="zh-CN" altLang="en-US" b="1" dirty="0"/>
              <a:t>开发插件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8B86A1-D4B9-7A50-72D6-55A53780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69" y="1690688"/>
            <a:ext cx="4807231" cy="2850800"/>
          </a:xfrm>
          <a:prstGeom prst="rect">
            <a:avLst/>
          </a:prstGeom>
        </p:spPr>
      </p:pic>
      <p:pic>
        <p:nvPicPr>
          <p:cNvPr id="10" name="Picture 9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A5057CE-AB7F-FCD6-7E52-408D5A0F8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09" y="1690688"/>
            <a:ext cx="5039491" cy="2850800"/>
          </a:xfrm>
          <a:prstGeom prst="rect">
            <a:avLst/>
          </a:prstGeom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704F352E-3C6F-18D1-050C-4F6187D61F26}"/>
              </a:ext>
            </a:extLst>
          </p:cNvPr>
          <p:cNvSpPr txBox="1"/>
          <p:nvPr/>
        </p:nvSpPr>
        <p:spPr>
          <a:xfrm>
            <a:off x="1056509" y="5096892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根据</a:t>
            </a:r>
            <a:r>
              <a:rPr lang="en-US" altLang="zh-CN" sz="3600" dirty="0"/>
              <a:t>XDef</a:t>
            </a:r>
            <a:r>
              <a:rPr lang="zh-CN" altLang="en-US" sz="3600" dirty="0"/>
              <a:t>元模型自动得到</a:t>
            </a:r>
            <a:r>
              <a:rPr lang="en-US" altLang="zh-CN" sz="3600" dirty="0"/>
              <a:t>IDEA</a:t>
            </a:r>
            <a:r>
              <a:rPr lang="zh-CN" altLang="en-US" sz="3600" dirty="0"/>
              <a:t>插件，支持断点调试</a:t>
            </a:r>
            <a:endParaRPr lang="en-US" altLang="zh-CN" sz="3600" dirty="0"/>
          </a:p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3929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7A31F4-99FF-2B44-C2DC-2C4FF96F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81" y="1004859"/>
            <a:ext cx="4550735" cy="48482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5B38CB-1AF2-9C7D-C799-AE4B64724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237" y="1967023"/>
            <a:ext cx="3886118" cy="38861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CF4030A-63EF-5DF6-57E6-1B66226EE1D5}"/>
              </a:ext>
            </a:extLst>
          </p:cNvPr>
          <p:cNvSpPr txBox="1"/>
          <p:nvPr/>
        </p:nvSpPr>
        <p:spPr>
          <a:xfrm>
            <a:off x="7762431" y="5746128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7A7B05-A00C-7E4F-360E-A05166631503}"/>
              </a:ext>
            </a:extLst>
          </p:cNvPr>
          <p:cNvSpPr txBox="1"/>
          <p:nvPr/>
        </p:nvSpPr>
        <p:spPr>
          <a:xfrm>
            <a:off x="2658139" y="5746129"/>
            <a:ext cx="306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微信群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B611261-3FBB-1E84-C33B-6E9471763F01}"/>
              </a:ext>
            </a:extLst>
          </p:cNvPr>
          <p:cNvSpPr txBox="1">
            <a:spLocks/>
          </p:cNvSpPr>
          <p:nvPr/>
        </p:nvSpPr>
        <p:spPr>
          <a:xfrm>
            <a:off x="3980358" y="853505"/>
            <a:ext cx="744031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4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5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750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 </a:t>
            </a:r>
            <a:r>
              <a:rPr lang="en-US" altLang="zh-CN" b="1" dirty="0"/>
              <a:t>is not</a:t>
            </a:r>
            <a:r>
              <a:rPr lang="zh-CN" altLang="en-US" b="1" dirty="0"/>
              <a:t> </a:t>
            </a:r>
            <a:r>
              <a:rPr lang="en-US" altLang="zh-CN" b="1" dirty="0"/>
              <a:t>Programming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45007-B9CE-FD6F-CFCB-DC2BAF015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6"/>
            <a:ext cx="9710057" cy="28116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en-US" altLang="zh-CN" b="0" i="0" dirty="0">
                <a:effectLst/>
                <a:latin typeface="ui-sans-serif"/>
              </a:rPr>
              <a:t> Platform </a:t>
            </a:r>
            <a:r>
              <a:rPr lang="zh-CN" altLang="en-US" b="0" i="0" dirty="0">
                <a:effectLst/>
                <a:latin typeface="ui-sans-serif"/>
              </a:rPr>
              <a:t>是基于可逆计算理论从零开始构建、专为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而生的低代码平台。它在理论层面摆脱了穷举法，可以实现组件技术无法达到的软件复用度。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zh-CN" altLang="en-US" b="0" i="0" dirty="0">
                <a:effectLst/>
                <a:latin typeface="ui-sans-serif"/>
              </a:rPr>
              <a:t>借助于</a:t>
            </a:r>
            <a:r>
              <a:rPr lang="en-US" altLang="zh-CN" b="0" i="0" dirty="0">
                <a:effectLst/>
                <a:latin typeface="ui-sans-serif"/>
              </a:rPr>
              <a:t>DSL</a:t>
            </a:r>
            <a:r>
              <a:rPr lang="zh-CN" altLang="en-US" b="0" i="0" dirty="0">
                <a:effectLst/>
                <a:latin typeface="ui-sans-serif"/>
              </a:rPr>
              <a:t>，</a:t>
            </a:r>
            <a:r>
              <a:rPr lang="en-US" altLang="zh-CN" b="0" i="0" dirty="0" err="1">
                <a:effectLst/>
                <a:latin typeface="ui-sans-serif"/>
              </a:rPr>
              <a:t>Nop</a:t>
            </a:r>
            <a:r>
              <a:rPr lang="zh-CN" altLang="en-US" b="0" i="0" dirty="0">
                <a:effectLst/>
                <a:latin typeface="ui-sans-serif"/>
              </a:rPr>
              <a:t>平台可以直接与</a:t>
            </a:r>
            <a:r>
              <a:rPr lang="en-US" altLang="zh-CN" b="0" i="0" dirty="0">
                <a:effectLst/>
                <a:latin typeface="ui-sans-serif"/>
              </a:rPr>
              <a:t>GPT</a:t>
            </a:r>
            <a:r>
              <a:rPr lang="zh-CN" altLang="en-US" b="0" i="0" dirty="0">
                <a:effectLst/>
                <a:latin typeface="ui-sans-serif"/>
              </a:rPr>
              <a:t>对话，成为</a:t>
            </a:r>
            <a:r>
              <a:rPr lang="en-US" altLang="zh-CN" b="0" i="0" dirty="0">
                <a:effectLst/>
                <a:latin typeface="ui-sans-serif"/>
              </a:rPr>
              <a:t>AI</a:t>
            </a:r>
            <a:r>
              <a:rPr lang="zh-CN" altLang="en-US" b="0" i="0" dirty="0">
                <a:effectLst/>
                <a:latin typeface="ui-sans-serif"/>
              </a:rPr>
              <a:t>驱动的低代码平台。</a:t>
            </a: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en-US" altLang="zh-CN" b="0" i="0" dirty="0">
              <a:effectLst/>
              <a:latin typeface="ui-sans-serif"/>
            </a:endParaRPr>
          </a:p>
          <a:p>
            <a:pPr marL="0" indent="0" algn="l">
              <a:buNone/>
            </a:pPr>
            <a:endParaRPr lang="zh-CN" altLang="en-US" b="0" i="0" dirty="0">
              <a:effectLst/>
              <a:latin typeface="ui-sans-serif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939707-5020-D91F-F7B9-3F3CAE8003C9}"/>
              </a:ext>
            </a:extLst>
          </p:cNvPr>
          <p:cNvSpPr txBox="1">
            <a:spLocks/>
          </p:cNvSpPr>
          <p:nvPr/>
        </p:nvSpPr>
        <p:spPr>
          <a:xfrm>
            <a:off x="1470423" y="4897368"/>
            <a:ext cx="8975271" cy="1113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2"/>
              </a:rPr>
              <a:t>https://gitee.com/canonical-entropy/nop-entropy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>
                <a:hlinkClick r:id="rId3"/>
              </a:rPr>
              <a:t>https://github.com/entropy-cloud/nop-entropy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4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1D53-ACFE-50A9-7B02-F1DEB126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可逆计算的启发式推导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77BC7D-4893-F96F-526C-4FFE1B4A9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1" y="2081815"/>
            <a:ext cx="2294165" cy="24173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B1120A-FBCA-5631-4A7B-9CAD4D6EA1C7}"/>
              </a:ext>
            </a:extLst>
          </p:cNvPr>
          <p:cNvSpPr txBox="1"/>
          <p:nvPr/>
        </p:nvSpPr>
        <p:spPr>
          <a:xfrm>
            <a:off x="612322" y="4833257"/>
            <a:ext cx="4694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固定的机器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无限的数据）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C74CB5-1F67-2988-524F-90930B297F21}"/>
              </a:ext>
            </a:extLst>
          </p:cNvPr>
          <p:cNvSpPr txBox="1"/>
          <p:nvPr/>
        </p:nvSpPr>
        <p:spPr>
          <a:xfrm>
            <a:off x="2229696" y="1439968"/>
            <a:ext cx="1739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图灵机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1DD108A-B155-4B19-5ED6-315C33A0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2065922"/>
            <a:ext cx="4420540" cy="233574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A17C45-7BC9-E3B1-B933-6AF28774F0BF}"/>
              </a:ext>
            </a:extLst>
          </p:cNvPr>
          <p:cNvSpPr txBox="1"/>
          <p:nvPr/>
        </p:nvSpPr>
        <p:spPr>
          <a:xfrm>
            <a:off x="7446043" y="1406932"/>
            <a:ext cx="303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演算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D9108-F9E1-01CD-736A-27F88982E750}"/>
              </a:ext>
            </a:extLst>
          </p:cNvPr>
          <p:cNvSpPr txBox="1"/>
          <p:nvPr/>
        </p:nvSpPr>
        <p:spPr>
          <a:xfrm>
            <a:off x="6319157" y="4866293"/>
            <a:ext cx="4855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无限复杂的机器</a:t>
            </a:r>
            <a:r>
              <a:rPr lang="en-US" altLang="zh-CN" sz="3200" dirty="0"/>
              <a:t>(</a:t>
            </a:r>
            <a:r>
              <a:rPr lang="zh-CN" altLang="en-US" sz="3200" dirty="0"/>
              <a:t>固定的值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1D33DD-7A5E-D679-05B1-C5E4796900FE}"/>
              </a:ext>
            </a:extLst>
          </p:cNvPr>
          <p:cNvSpPr txBox="1"/>
          <p:nvPr/>
        </p:nvSpPr>
        <p:spPr>
          <a:xfrm>
            <a:off x="4833257" y="2081815"/>
            <a:ext cx="155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Y= F(X)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7191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可逆计算的启发式推导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3262995" y="2106385"/>
            <a:ext cx="5023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Y = F(X)</a:t>
            </a:r>
          </a:p>
          <a:p>
            <a:r>
              <a:rPr lang="en-US" altLang="zh-CN" sz="3200" dirty="0"/>
              <a:t>       = (F0+F1)(X0+X1)</a:t>
            </a:r>
          </a:p>
          <a:p>
            <a:r>
              <a:rPr lang="en-US" altLang="zh-CN" sz="3200" dirty="0"/>
              <a:t>       = F0(X0) + Delta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3E572-028D-C442-43FD-4AE6CF01B237}"/>
              </a:ext>
            </a:extLst>
          </p:cNvPr>
          <p:cNvSpPr txBox="1"/>
          <p:nvPr/>
        </p:nvSpPr>
        <p:spPr>
          <a:xfrm>
            <a:off x="1559379" y="4201893"/>
            <a:ext cx="819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App = Delta x-extends Generator&lt;DSL&gt;</a:t>
            </a:r>
          </a:p>
        </p:txBody>
      </p:sp>
    </p:spTree>
    <p:extLst>
      <p:ext uri="{BB962C8B-B14F-4D97-AF65-F5344CB8AC3E}">
        <p14:creationId xmlns:p14="http://schemas.microsoft.com/office/powerpoint/2010/main" val="173001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组件理论的进一步发展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3EC510-F82F-CDB6-53FE-4F07DA41C1C7}"/>
              </a:ext>
            </a:extLst>
          </p:cNvPr>
          <p:cNvSpPr txBox="1"/>
          <p:nvPr/>
        </p:nvSpPr>
        <p:spPr>
          <a:xfrm>
            <a:off x="838200" y="2211570"/>
            <a:ext cx="76235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面向对象： </a:t>
            </a:r>
            <a:r>
              <a:rPr lang="en-US" altLang="zh-CN" sz="3800" dirty="0"/>
              <a:t>A &gt; B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面向组件： </a:t>
            </a:r>
            <a:r>
              <a:rPr lang="en-US" altLang="zh-CN" sz="3800" dirty="0"/>
              <a:t>A = B + C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3800" dirty="0"/>
              <a:t>可逆计算</a:t>
            </a:r>
            <a:r>
              <a:rPr lang="en-US" altLang="zh-CN" sz="3800" dirty="0"/>
              <a:t>:    B = A + (- C)</a:t>
            </a:r>
          </a:p>
        </p:txBody>
      </p:sp>
    </p:spTree>
    <p:extLst>
      <p:ext uri="{BB962C8B-B14F-4D97-AF65-F5344CB8AC3E}">
        <p14:creationId xmlns:p14="http://schemas.microsoft.com/office/powerpoint/2010/main" val="13030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Docker</a:t>
            </a:r>
            <a:r>
              <a:rPr lang="zh-CN" altLang="en-US" b="1" dirty="0"/>
              <a:t>作为可逆计算的实例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AD954-709D-F5D5-9100-CC20B6B65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36" y="1690688"/>
            <a:ext cx="4849586" cy="36371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DF1367-32D6-49B4-E298-E4BAF2B93B88}"/>
              </a:ext>
            </a:extLst>
          </p:cNvPr>
          <p:cNvSpPr txBox="1"/>
          <p:nvPr/>
        </p:nvSpPr>
        <p:spPr>
          <a:xfrm>
            <a:off x="903402" y="5577333"/>
            <a:ext cx="10450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App = </a:t>
            </a:r>
            <a:r>
              <a:rPr lang="en-US" altLang="zh-CN" sz="3200" b="1" dirty="0" err="1"/>
              <a:t>DockerBuild</a:t>
            </a:r>
            <a:r>
              <a:rPr lang="en-US" altLang="zh-CN" sz="3200" b="1" dirty="0"/>
              <a:t>&lt;</a:t>
            </a:r>
            <a:r>
              <a:rPr lang="en-US" altLang="zh-CN" sz="3200" b="1" dirty="0" err="1"/>
              <a:t>DockerFile</a:t>
            </a:r>
            <a:r>
              <a:rPr lang="en-US" altLang="zh-CN" sz="3200" b="1" dirty="0"/>
              <a:t>&gt; union-fs  </a:t>
            </a:r>
            <a:r>
              <a:rPr lang="en-US" altLang="zh-CN" sz="3200" b="1" dirty="0" err="1"/>
              <a:t>BaseImage</a:t>
            </a:r>
            <a:endParaRPr lang="zh-CN" altLang="en-US" sz="3200" b="1" dirty="0"/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404EFC7E-2104-9640-2676-F56F4DF63D39}"/>
              </a:ext>
            </a:extLst>
          </p:cNvPr>
          <p:cNvSpPr txBox="1"/>
          <p:nvPr/>
        </p:nvSpPr>
        <p:spPr>
          <a:xfrm>
            <a:off x="7175240" y="1711196"/>
            <a:ext cx="38068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可逆计算理论早在</a:t>
            </a:r>
            <a:r>
              <a:rPr lang="en-US" altLang="zh-CN" sz="2800" dirty="0"/>
              <a:t>2007</a:t>
            </a:r>
            <a:r>
              <a:rPr lang="zh-CN" altLang="en-US" sz="2800" dirty="0"/>
              <a:t>年提出并用于实践，远远早于</a:t>
            </a:r>
            <a:r>
              <a:rPr lang="en-US" altLang="zh-CN" sz="2800" dirty="0"/>
              <a:t>Docker</a:t>
            </a:r>
            <a:r>
              <a:rPr lang="zh-CN" altLang="en-US" sz="2800" dirty="0"/>
              <a:t>的发布时间。</a:t>
            </a:r>
            <a:endParaRPr lang="en-US" altLang="zh-CN" sz="2800" dirty="0"/>
          </a:p>
          <a:p>
            <a:r>
              <a:rPr lang="en-US" altLang="zh-CN" sz="2800" dirty="0"/>
              <a:t>Docker</a:t>
            </a:r>
            <a:r>
              <a:rPr lang="zh-CN" altLang="en-US" sz="2800" dirty="0"/>
              <a:t>差量的最小粒度是文件，而</a:t>
            </a:r>
            <a:r>
              <a:rPr lang="en-US" altLang="zh-CN" sz="2800" dirty="0" err="1"/>
              <a:t>XLang</a:t>
            </a:r>
            <a:r>
              <a:rPr lang="zh-CN" altLang="en-US" sz="2800" dirty="0"/>
              <a:t>是深入到文件内部。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1617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044C5-423B-0ED0-88B1-FA5FF8C523D7}"/>
              </a:ext>
            </a:extLst>
          </p:cNvPr>
          <p:cNvSpPr/>
          <p:nvPr/>
        </p:nvSpPr>
        <p:spPr>
          <a:xfrm>
            <a:off x="6959267" y="1364876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6" y="275012"/>
            <a:ext cx="429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面向差量的</a:t>
            </a:r>
            <a:r>
              <a:rPr lang="en-US" altLang="zh-CN" sz="2800" b="1" dirty="0"/>
              <a:t>DSL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1DE0F-7365-7E9E-4385-A9B9BA660F7B}"/>
              </a:ext>
            </a:extLst>
          </p:cNvPr>
          <p:cNvSpPr/>
          <p:nvPr/>
        </p:nvSpPr>
        <p:spPr>
          <a:xfrm>
            <a:off x="7712302" y="1987923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界面层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7338E-D453-2A0F-5C56-6C108EAD14ED}"/>
              </a:ext>
            </a:extLst>
          </p:cNvPr>
          <p:cNvSpPr/>
          <p:nvPr/>
        </p:nvSpPr>
        <p:spPr>
          <a:xfrm>
            <a:off x="7712302" y="3063688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逻辑层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72831-C180-41BA-CD8F-4E5A87C609AD}"/>
              </a:ext>
            </a:extLst>
          </p:cNvPr>
          <p:cNvSpPr/>
          <p:nvPr/>
        </p:nvSpPr>
        <p:spPr>
          <a:xfrm>
            <a:off x="7712302" y="4220135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FFA6D-7173-DD03-5014-78DFB36C86A5}"/>
              </a:ext>
            </a:extLst>
          </p:cNvPr>
          <p:cNvSpPr txBox="1"/>
          <p:nvPr/>
        </p:nvSpPr>
        <p:spPr>
          <a:xfrm>
            <a:off x="7102702" y="14134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1C1D5-83D0-54E6-F9DB-85233BFAD08D}"/>
              </a:ext>
            </a:extLst>
          </p:cNvPr>
          <p:cNvSpPr/>
          <p:nvPr/>
        </p:nvSpPr>
        <p:spPr>
          <a:xfrm>
            <a:off x="197225" y="1389173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E5487-CCBA-1D0C-AB69-C2B698D96051}"/>
              </a:ext>
            </a:extLst>
          </p:cNvPr>
          <p:cNvSpPr/>
          <p:nvPr/>
        </p:nvSpPr>
        <p:spPr>
          <a:xfrm>
            <a:off x="2511005" y="2057044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DSL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26473-2830-ABD2-AFA5-308805930D4F}"/>
              </a:ext>
            </a:extLst>
          </p:cNvPr>
          <p:cNvSpPr/>
          <p:nvPr/>
        </p:nvSpPr>
        <p:spPr>
          <a:xfrm>
            <a:off x="2511005" y="3132809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DSL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D99FA1-0E4E-163E-902C-4B53404AA4CD}"/>
              </a:ext>
            </a:extLst>
          </p:cNvPr>
          <p:cNvSpPr/>
          <p:nvPr/>
        </p:nvSpPr>
        <p:spPr>
          <a:xfrm>
            <a:off x="2511005" y="4289256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DSL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F91F-B6CD-72E2-4B64-A4D7396A02A1}"/>
              </a:ext>
            </a:extLst>
          </p:cNvPr>
          <p:cNvSpPr txBox="1"/>
          <p:nvPr/>
        </p:nvSpPr>
        <p:spPr>
          <a:xfrm>
            <a:off x="340660" y="1437722"/>
            <a:ext cx="159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DSL</a:t>
            </a:r>
            <a:r>
              <a:rPr lang="zh-CN" altLang="en-US" dirty="0"/>
              <a:t>结构空间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88E896-3CCB-806C-D26F-72B0A47183A3}"/>
              </a:ext>
            </a:extLst>
          </p:cNvPr>
          <p:cNvSpPr/>
          <p:nvPr/>
        </p:nvSpPr>
        <p:spPr>
          <a:xfrm>
            <a:off x="5279008" y="3358741"/>
            <a:ext cx="1303742" cy="35169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0EECE-7CFD-A89F-68D0-08E057CBDE61}"/>
              </a:ext>
            </a:extLst>
          </p:cNvPr>
          <p:cNvSpPr txBox="1"/>
          <p:nvPr/>
        </p:nvSpPr>
        <p:spPr>
          <a:xfrm>
            <a:off x="5351830" y="2907658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FFD59-60DE-CD15-C80A-9C86D440980E}"/>
              </a:ext>
            </a:extLst>
          </p:cNvPr>
          <p:cNvSpPr txBox="1"/>
          <p:nvPr/>
        </p:nvSpPr>
        <p:spPr>
          <a:xfrm>
            <a:off x="5403158" y="3872744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F9BFA-C6B8-5243-4703-179A07298D98}"/>
              </a:ext>
            </a:extLst>
          </p:cNvPr>
          <p:cNvSpPr/>
          <p:nvPr/>
        </p:nvSpPr>
        <p:spPr>
          <a:xfrm>
            <a:off x="655165" y="2075265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Delta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DF4F09-2B3C-A47D-F3EE-BCC7EC2E79BB}"/>
              </a:ext>
            </a:extLst>
          </p:cNvPr>
          <p:cNvSpPr/>
          <p:nvPr/>
        </p:nvSpPr>
        <p:spPr>
          <a:xfrm>
            <a:off x="655165" y="3151030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Delta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2ED068-C292-38B0-4A06-3EBF7A8B107D}"/>
              </a:ext>
            </a:extLst>
          </p:cNvPr>
          <p:cNvSpPr/>
          <p:nvPr/>
        </p:nvSpPr>
        <p:spPr>
          <a:xfrm>
            <a:off x="655165" y="4307477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Delta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D6DCE0A-1C93-436B-45B9-64E895ACAB36}"/>
              </a:ext>
            </a:extLst>
          </p:cNvPr>
          <p:cNvSpPr/>
          <p:nvPr/>
        </p:nvSpPr>
        <p:spPr>
          <a:xfrm>
            <a:off x="2122544" y="23171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2E673B-F646-9DCB-9EDB-39379DC52623}"/>
              </a:ext>
            </a:extLst>
          </p:cNvPr>
          <p:cNvSpPr/>
          <p:nvPr/>
        </p:nvSpPr>
        <p:spPr>
          <a:xfrm>
            <a:off x="2124218" y="33638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E836F3B-A96C-1891-65C0-F47F87E9FD91}"/>
              </a:ext>
            </a:extLst>
          </p:cNvPr>
          <p:cNvSpPr/>
          <p:nvPr/>
        </p:nvSpPr>
        <p:spPr>
          <a:xfrm>
            <a:off x="2114171" y="4519399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1">
            <a:extLst>
              <a:ext uri="{FF2B5EF4-FFF2-40B4-BE49-F238E27FC236}">
                <a16:creationId xmlns:a16="http://schemas.microsoft.com/office/drawing/2014/main" id="{0AB42AC8-E8F9-45B7-690E-C7A71BEB756C}"/>
              </a:ext>
            </a:extLst>
          </p:cNvPr>
          <p:cNvSpPr/>
          <p:nvPr/>
        </p:nvSpPr>
        <p:spPr>
          <a:xfrm>
            <a:off x="5060927" y="1165530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" name="箭头: 右 12">
            <a:extLst>
              <a:ext uri="{FF2B5EF4-FFF2-40B4-BE49-F238E27FC236}">
                <a16:creationId xmlns:a16="http://schemas.microsoft.com/office/drawing/2014/main" id="{1197483A-016D-88E6-2D8F-B57E920F5096}"/>
              </a:ext>
            </a:extLst>
          </p:cNvPr>
          <p:cNvSpPr/>
          <p:nvPr/>
        </p:nvSpPr>
        <p:spPr>
          <a:xfrm rot="5400000">
            <a:off x="5746592" y="251148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13">
            <a:extLst>
              <a:ext uri="{FF2B5EF4-FFF2-40B4-BE49-F238E27FC236}">
                <a16:creationId xmlns:a16="http://schemas.microsoft.com/office/drawing/2014/main" id="{B5CAF97C-2197-169C-9891-B261011F9FF9}"/>
              </a:ext>
            </a:extLst>
          </p:cNvPr>
          <p:cNvSpPr/>
          <p:nvPr/>
        </p:nvSpPr>
        <p:spPr>
          <a:xfrm>
            <a:off x="5403158" y="2036594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44CF4E-ADFF-F645-8C32-5AC5D219F5E4}"/>
              </a:ext>
            </a:extLst>
          </p:cNvPr>
          <p:cNvSpPr txBox="1"/>
          <p:nvPr/>
        </p:nvSpPr>
        <p:spPr>
          <a:xfrm>
            <a:off x="1717818" y="5886845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结构空间支持更强大的</a:t>
            </a:r>
            <a:r>
              <a:rPr lang="en-US" altLang="zh-CN" sz="3600" dirty="0"/>
              <a:t>Delta</a:t>
            </a:r>
            <a:r>
              <a:rPr lang="zh-CN" altLang="en-US" sz="3600" dirty="0"/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51572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Nop</a:t>
            </a:r>
            <a:r>
              <a:rPr lang="zh-CN" altLang="en-US" b="1" dirty="0"/>
              <a:t>平台的定制化开发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专用的</a:t>
            </a:r>
            <a:r>
              <a:rPr lang="en-US" altLang="zh-CN" sz="3200" dirty="0"/>
              <a:t>Delta</a:t>
            </a:r>
            <a:r>
              <a:rPr lang="zh-CN" altLang="en-US" sz="3200" dirty="0"/>
              <a:t>模块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数据模型的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IoC</a:t>
            </a:r>
            <a:r>
              <a:rPr lang="zh-CN" altLang="en-US" sz="3200" dirty="0"/>
              <a:t>容器的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zh-CN" altLang="en-US" sz="3200" dirty="0"/>
              <a:t>对象的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标签函数的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前端页面的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其他模型的</a:t>
            </a:r>
            <a:r>
              <a:rPr lang="en-US" altLang="zh-CN" sz="3200" dirty="0"/>
              <a:t>Delta</a:t>
            </a:r>
            <a:r>
              <a:rPr lang="zh-CN" altLang="en-US" sz="3200" dirty="0"/>
              <a:t>定制 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编译期的特性开关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390</Words>
  <Application>Microsoft Office PowerPoint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ui-sans-serif</vt:lpstr>
      <vt:lpstr>等线</vt:lpstr>
      <vt:lpstr>等线 Light</vt:lpstr>
      <vt:lpstr>华文隶书</vt:lpstr>
      <vt:lpstr>Arial</vt:lpstr>
      <vt:lpstr>Wingdings</vt:lpstr>
      <vt:lpstr>Office 主题​​</vt:lpstr>
      <vt:lpstr>Nop Platform 2.0</vt:lpstr>
      <vt:lpstr>Nop is not Programming</vt:lpstr>
      <vt:lpstr>可逆计算的启发式推导</vt:lpstr>
      <vt:lpstr>可逆计算的启发式推导</vt:lpstr>
      <vt:lpstr>组件理论的进一步发展</vt:lpstr>
      <vt:lpstr>Docker作为可逆计算的实例</vt:lpstr>
      <vt:lpstr>PowerPoint 演示文稿</vt:lpstr>
      <vt:lpstr>PowerPoint 演示文稿</vt:lpstr>
      <vt:lpstr>基于Nop平台的定制化开发</vt:lpstr>
      <vt:lpstr>通用的IDEA开发插件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532</cp:revision>
  <dcterms:created xsi:type="dcterms:W3CDTF">2022-10-22T23:41:04Z</dcterms:created>
  <dcterms:modified xsi:type="dcterms:W3CDTF">2025-04-01T16:07:10Z</dcterms:modified>
</cp:coreProperties>
</file>