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7" r:id="rId3"/>
    <p:sldId id="316" r:id="rId4"/>
    <p:sldId id="317" r:id="rId5"/>
    <p:sldId id="319" r:id="rId6"/>
    <p:sldId id="259" r:id="rId7"/>
    <p:sldId id="260" r:id="rId8"/>
    <p:sldId id="320" r:id="rId9"/>
    <p:sldId id="303" r:id="rId10"/>
    <p:sldId id="309" r:id="rId11"/>
    <p:sldId id="288" r:id="rId12"/>
    <p:sldId id="263" r:id="rId13"/>
    <p:sldId id="329" r:id="rId14"/>
    <p:sldId id="310" r:id="rId15"/>
    <p:sldId id="311" r:id="rId16"/>
    <p:sldId id="314" r:id="rId17"/>
    <p:sldId id="304" r:id="rId18"/>
    <p:sldId id="305" r:id="rId19"/>
    <p:sldId id="328" r:id="rId20"/>
    <p:sldId id="312" r:id="rId21"/>
    <p:sldId id="318" r:id="rId22"/>
    <p:sldId id="306" r:id="rId23"/>
    <p:sldId id="325" r:id="rId24"/>
    <p:sldId id="307" r:id="rId25"/>
    <p:sldId id="308" r:id="rId26"/>
    <p:sldId id="326" r:id="rId27"/>
    <p:sldId id="313" r:id="rId28"/>
    <p:sldId id="315" r:id="rId29"/>
    <p:sldId id="321" r:id="rId30"/>
    <p:sldId id="322" r:id="rId31"/>
    <p:sldId id="323" r:id="rId32"/>
    <p:sldId id="32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390520" y="3884623"/>
            <a:ext cx="926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  <a:endParaRPr lang="en-US" altLang="zh-CN" sz="3600" dirty="0"/>
          </a:p>
          <a:p>
            <a:pPr algn="ctr"/>
            <a:r>
              <a:rPr lang="zh-CN" altLang="en-US" sz="3600" dirty="0"/>
              <a:t>原先不存在通用解的技术问题转为通用解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可扩展性相关的设计能够抽象为固化实现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887690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857528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884765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886353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759478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759478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753128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870228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894040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044C5-423B-0ED0-88B1-FA5FF8C523D7}"/>
              </a:ext>
            </a:extLst>
          </p:cNvPr>
          <p:cNvSpPr/>
          <p:nvPr/>
        </p:nvSpPr>
        <p:spPr>
          <a:xfrm>
            <a:off x="6959267" y="1364876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6" y="275012"/>
            <a:ext cx="429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面向差量的</a:t>
            </a:r>
            <a:r>
              <a:rPr lang="en-US" altLang="zh-CN" sz="2800" b="1" dirty="0"/>
              <a:t>DSL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DE0F-7365-7E9E-4385-A9B9BA660F7B}"/>
              </a:ext>
            </a:extLst>
          </p:cNvPr>
          <p:cNvSpPr/>
          <p:nvPr/>
        </p:nvSpPr>
        <p:spPr>
          <a:xfrm>
            <a:off x="7712302" y="1987923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338E-D453-2A0F-5C56-6C108EAD14ED}"/>
              </a:ext>
            </a:extLst>
          </p:cNvPr>
          <p:cNvSpPr/>
          <p:nvPr/>
        </p:nvSpPr>
        <p:spPr>
          <a:xfrm>
            <a:off x="7712302" y="3063688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2831-C180-41BA-CD8F-4E5A87C609AD}"/>
              </a:ext>
            </a:extLst>
          </p:cNvPr>
          <p:cNvSpPr/>
          <p:nvPr/>
        </p:nvSpPr>
        <p:spPr>
          <a:xfrm>
            <a:off x="7712302" y="4220135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FA6D-7173-DD03-5014-78DFB36C86A5}"/>
              </a:ext>
            </a:extLst>
          </p:cNvPr>
          <p:cNvSpPr txBox="1"/>
          <p:nvPr/>
        </p:nvSpPr>
        <p:spPr>
          <a:xfrm>
            <a:off x="7102702" y="1413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1C1D5-83D0-54E6-F9DB-85233BFAD08D}"/>
              </a:ext>
            </a:extLst>
          </p:cNvPr>
          <p:cNvSpPr/>
          <p:nvPr/>
        </p:nvSpPr>
        <p:spPr>
          <a:xfrm>
            <a:off x="197225" y="1389173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E5487-CCBA-1D0C-AB69-C2B698D96051}"/>
              </a:ext>
            </a:extLst>
          </p:cNvPr>
          <p:cNvSpPr/>
          <p:nvPr/>
        </p:nvSpPr>
        <p:spPr>
          <a:xfrm>
            <a:off x="2511005" y="2057044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DSL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26473-2830-ABD2-AFA5-308805930D4F}"/>
              </a:ext>
            </a:extLst>
          </p:cNvPr>
          <p:cNvSpPr/>
          <p:nvPr/>
        </p:nvSpPr>
        <p:spPr>
          <a:xfrm>
            <a:off x="2511005" y="3132809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99FA1-0E4E-163E-902C-4B53404AA4CD}"/>
              </a:ext>
            </a:extLst>
          </p:cNvPr>
          <p:cNvSpPr/>
          <p:nvPr/>
        </p:nvSpPr>
        <p:spPr>
          <a:xfrm>
            <a:off x="2511005" y="4289256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DSL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91F-B6CD-72E2-4B64-A4D7396A02A1}"/>
              </a:ext>
            </a:extLst>
          </p:cNvPr>
          <p:cNvSpPr txBox="1"/>
          <p:nvPr/>
        </p:nvSpPr>
        <p:spPr>
          <a:xfrm>
            <a:off x="340660" y="1437722"/>
            <a:ext cx="15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DSL</a:t>
            </a:r>
            <a:r>
              <a:rPr lang="zh-CN" altLang="en-US" dirty="0"/>
              <a:t>结构空间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88E896-3CCB-806C-D26F-72B0A47183A3}"/>
              </a:ext>
            </a:extLst>
          </p:cNvPr>
          <p:cNvSpPr/>
          <p:nvPr/>
        </p:nvSpPr>
        <p:spPr>
          <a:xfrm>
            <a:off x="5279008" y="3358741"/>
            <a:ext cx="1303742" cy="3516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EECE-7CFD-A89F-68D0-08E057CBDE61}"/>
              </a:ext>
            </a:extLst>
          </p:cNvPr>
          <p:cNvSpPr txBox="1"/>
          <p:nvPr/>
        </p:nvSpPr>
        <p:spPr>
          <a:xfrm>
            <a:off x="5351830" y="2907658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FFD59-60DE-CD15-C80A-9C86D440980E}"/>
              </a:ext>
            </a:extLst>
          </p:cNvPr>
          <p:cNvSpPr txBox="1"/>
          <p:nvPr/>
        </p:nvSpPr>
        <p:spPr>
          <a:xfrm>
            <a:off x="5403158" y="3872744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F9BFA-C6B8-5243-4703-179A07298D98}"/>
              </a:ext>
            </a:extLst>
          </p:cNvPr>
          <p:cNvSpPr/>
          <p:nvPr/>
        </p:nvSpPr>
        <p:spPr>
          <a:xfrm>
            <a:off x="655165" y="2075265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Delta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DF4F09-2B3C-A47D-F3EE-BCC7EC2E79BB}"/>
              </a:ext>
            </a:extLst>
          </p:cNvPr>
          <p:cNvSpPr/>
          <p:nvPr/>
        </p:nvSpPr>
        <p:spPr>
          <a:xfrm>
            <a:off x="655165" y="3151030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Delta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D068-C292-38B0-4A06-3EBF7A8B107D}"/>
              </a:ext>
            </a:extLst>
          </p:cNvPr>
          <p:cNvSpPr/>
          <p:nvPr/>
        </p:nvSpPr>
        <p:spPr>
          <a:xfrm>
            <a:off x="655165" y="4307477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Delta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6DCE0A-1C93-436B-45B9-64E895ACAB36}"/>
              </a:ext>
            </a:extLst>
          </p:cNvPr>
          <p:cNvSpPr/>
          <p:nvPr/>
        </p:nvSpPr>
        <p:spPr>
          <a:xfrm>
            <a:off x="2122544" y="23171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2E673B-F646-9DCB-9EDB-39379DC52623}"/>
              </a:ext>
            </a:extLst>
          </p:cNvPr>
          <p:cNvSpPr/>
          <p:nvPr/>
        </p:nvSpPr>
        <p:spPr>
          <a:xfrm>
            <a:off x="2124218" y="33638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836F3B-A96C-1891-65C0-F47F87E9FD91}"/>
              </a:ext>
            </a:extLst>
          </p:cNvPr>
          <p:cNvSpPr/>
          <p:nvPr/>
        </p:nvSpPr>
        <p:spPr>
          <a:xfrm>
            <a:off x="2114171" y="4519399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1">
            <a:extLst>
              <a:ext uri="{FF2B5EF4-FFF2-40B4-BE49-F238E27FC236}">
                <a16:creationId xmlns:a16="http://schemas.microsoft.com/office/drawing/2014/main" id="{0AB42AC8-E8F9-45B7-690E-C7A71BEB756C}"/>
              </a:ext>
            </a:extLst>
          </p:cNvPr>
          <p:cNvSpPr/>
          <p:nvPr/>
        </p:nvSpPr>
        <p:spPr>
          <a:xfrm>
            <a:off x="5060927" y="1165530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" name="箭头: 右 12">
            <a:extLst>
              <a:ext uri="{FF2B5EF4-FFF2-40B4-BE49-F238E27FC236}">
                <a16:creationId xmlns:a16="http://schemas.microsoft.com/office/drawing/2014/main" id="{1197483A-016D-88E6-2D8F-B57E920F5096}"/>
              </a:ext>
            </a:extLst>
          </p:cNvPr>
          <p:cNvSpPr/>
          <p:nvPr/>
        </p:nvSpPr>
        <p:spPr>
          <a:xfrm rot="5400000">
            <a:off x="5746592" y="251148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13">
            <a:extLst>
              <a:ext uri="{FF2B5EF4-FFF2-40B4-BE49-F238E27FC236}">
                <a16:creationId xmlns:a16="http://schemas.microsoft.com/office/drawing/2014/main" id="{B5CAF97C-2197-169C-9891-B261011F9FF9}"/>
              </a:ext>
            </a:extLst>
          </p:cNvPr>
          <p:cNvSpPr/>
          <p:nvPr/>
        </p:nvSpPr>
        <p:spPr>
          <a:xfrm>
            <a:off x="5403158" y="2036594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44CF4E-ADFF-F645-8C32-5AC5D219F5E4}"/>
              </a:ext>
            </a:extLst>
          </p:cNvPr>
          <p:cNvSpPr txBox="1"/>
          <p:nvPr/>
        </p:nvSpPr>
        <p:spPr>
          <a:xfrm>
            <a:off x="1717818" y="5886845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结构空间支持更强大的</a:t>
            </a:r>
            <a:r>
              <a:rPr lang="en-US" altLang="zh-CN" sz="3600" dirty="0"/>
              <a:t>Delta</a:t>
            </a:r>
            <a:r>
              <a:rPr lang="zh-CN" altLang="en-US" sz="3600" dirty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51572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分散产生，但又能汇聚为一个独立的整体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具有唯一的领域坐标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同一坐标处的</a:t>
            </a:r>
            <a:r>
              <a:rPr lang="en-US" altLang="zh-CN" sz="3600" dirty="0"/>
              <a:t>Delta</a:t>
            </a:r>
            <a:r>
              <a:rPr lang="zh-CN" altLang="en-US" sz="3600" dirty="0"/>
              <a:t>相互叠加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964849" y="3814474"/>
            <a:ext cx="10670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复用：同一个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r>
              <a:rPr lang="zh-CN" altLang="en-US" sz="3600" dirty="0"/>
              <a:t>抽象：多个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3AB-1047-8415-E467-C09D303D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98FA7B2-309F-F83B-3E14-8C8E2D7404CC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Tree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7A578-A2A9-C500-F933-B519CA7906EE}"/>
              </a:ext>
            </a:extLst>
          </p:cNvPr>
          <p:cNvSpPr txBox="1"/>
          <p:nvPr/>
        </p:nvSpPr>
        <p:spPr>
          <a:xfrm>
            <a:off x="2232397" y="1658532"/>
            <a:ext cx="7271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面向对象：</a:t>
            </a:r>
            <a:r>
              <a:rPr lang="en-US" altLang="zh-CN" sz="2800" dirty="0"/>
              <a:t>Map = Map extends Map&lt;Map&gt;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Tree = Tree x-extends Tree&lt;Tree&gt;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2453F-DA90-B1D3-EEDF-9141DFE870A7}"/>
              </a:ext>
            </a:extLst>
          </p:cNvPr>
          <p:cNvSpPr txBox="1"/>
          <p:nvPr/>
        </p:nvSpPr>
        <p:spPr>
          <a:xfrm>
            <a:off x="1068376" y="3645197"/>
            <a:ext cx="10055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计算范式从</a:t>
            </a:r>
            <a:r>
              <a:rPr lang="en-US" altLang="zh-CN" sz="3600" dirty="0"/>
              <a:t>Map</a:t>
            </a:r>
            <a:r>
              <a:rPr lang="zh-CN" altLang="en-US" sz="3600" dirty="0"/>
              <a:t>结构扩展为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</a:t>
            </a:r>
            <a:endParaRPr lang="en-US" altLang="zh-CN" sz="3600" dirty="0"/>
          </a:p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Tree</a:t>
            </a:r>
            <a:r>
              <a:rPr lang="zh-CN" altLang="en-US" sz="3600" dirty="0"/>
              <a:t>和</a:t>
            </a:r>
            <a:r>
              <a:rPr lang="en-US" altLang="zh-CN" sz="3600" dirty="0"/>
              <a:t>Delta</a:t>
            </a:r>
            <a:r>
              <a:rPr lang="zh-CN" altLang="en-US" sz="3600" dirty="0"/>
              <a:t>概念重建程序结构空间</a:t>
            </a:r>
            <a:endParaRPr lang="en-US" altLang="zh-CN" sz="3600" dirty="0"/>
          </a:p>
          <a:p>
            <a:pPr algn="ctr"/>
            <a:r>
              <a:rPr lang="en-US" altLang="zh-CN" sz="3600" dirty="0"/>
              <a:t>Tree</a:t>
            </a:r>
            <a:r>
              <a:rPr lang="zh-CN" altLang="en-US" sz="3600" dirty="0"/>
              <a:t>结构引入具有丰富语义的领域坐标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领域空间的</a:t>
            </a:r>
            <a:r>
              <a:rPr lang="en-US" altLang="zh-CN" sz="3600" dirty="0"/>
              <a:t>Delta</a:t>
            </a:r>
            <a:r>
              <a:rPr lang="zh-CN" altLang="en-US" sz="3600" dirty="0"/>
              <a:t>才可以扩展到传统语言之外</a:t>
            </a:r>
          </a:p>
        </p:txBody>
      </p:sp>
    </p:spTree>
    <p:extLst>
      <p:ext uri="{BB962C8B-B14F-4D97-AF65-F5344CB8AC3E}">
        <p14:creationId xmlns:p14="http://schemas.microsoft.com/office/powerpoint/2010/main" val="3120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1131964" y="3377846"/>
            <a:ext cx="10206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每个</a:t>
            </a:r>
            <a:r>
              <a:rPr lang="en-US" altLang="zh-CN" sz="3600" dirty="0"/>
              <a:t>DSL</a:t>
            </a:r>
            <a:r>
              <a:rPr lang="zh-CN" altLang="en-US" sz="3600" dirty="0"/>
              <a:t>提供一个独立的特性维度</a:t>
            </a:r>
            <a:endParaRPr lang="en-US" altLang="zh-CN" sz="3600" dirty="0"/>
          </a:p>
          <a:p>
            <a:pPr algn="ctr"/>
            <a:r>
              <a:rPr lang="en-US" altLang="zh-CN" sz="3600" dirty="0"/>
              <a:t>App</a:t>
            </a:r>
            <a:r>
              <a:rPr lang="zh-CN" altLang="en-US" sz="3600" dirty="0"/>
              <a:t>投影到特性向量空间，自然实现特性分解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</a:t>
            </a:r>
            <a:r>
              <a:rPr lang="en-US" altLang="zh-CN" sz="3600" dirty="0"/>
              <a:t>Delta</a:t>
            </a:r>
            <a:r>
              <a:rPr lang="zh-CN" altLang="en-US" sz="3600" dirty="0"/>
              <a:t>补足现有</a:t>
            </a:r>
            <a:r>
              <a:rPr lang="en-US" altLang="zh-CN" sz="3600" dirty="0"/>
              <a:t>DSL</a:t>
            </a:r>
            <a:r>
              <a:rPr lang="zh-CN" altLang="en-US" sz="3600" dirty="0"/>
              <a:t>不充分的部分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3039590" y="1418899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Delta1</a:t>
            </a:r>
          </a:p>
          <a:p>
            <a:r>
              <a:rPr lang="en-US" altLang="zh-CN" sz="2800" dirty="0"/>
              <a:t>Meta = Generator&lt;ORM&gt; + Delta2</a:t>
            </a:r>
          </a:p>
          <a:p>
            <a:r>
              <a:rPr lang="en-US" altLang="zh-CN" sz="2800" dirty="0"/>
              <a:t>View = Generator&lt;Meta&gt; + Delta3</a:t>
            </a:r>
          </a:p>
          <a:p>
            <a:r>
              <a:rPr lang="en-US" altLang="zh-CN" sz="2800" dirty="0"/>
              <a:t>Page = Generator&lt;View&gt; + Delta4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717329" y="3623220"/>
            <a:ext cx="10477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复杂的推理分解为多个步骤</a:t>
            </a:r>
            <a:endParaRPr lang="en-US" altLang="zh-CN" sz="3600" dirty="0"/>
          </a:p>
          <a:p>
            <a:pPr algn="ctr"/>
            <a:r>
              <a:rPr lang="zh-CN" altLang="en-US" sz="3600" dirty="0"/>
              <a:t>每个步骤再进行差量化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</a:t>
            </a:r>
            <a:r>
              <a:rPr lang="en-US" altLang="zh-CN" sz="3600" dirty="0"/>
              <a:t>Delta</a:t>
            </a:r>
            <a:r>
              <a:rPr lang="zh-CN" altLang="en-US" sz="3600" dirty="0"/>
              <a:t>修正前一步骤的推理结果</a:t>
            </a:r>
            <a:endParaRPr lang="en-US" altLang="zh-CN" sz="3600" dirty="0"/>
          </a:p>
          <a:p>
            <a:pPr algn="ctr"/>
            <a:r>
              <a:rPr lang="zh-CN" altLang="en-US" sz="3600" dirty="0"/>
              <a:t>整体模式类似深度学习的深度分解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363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差量化的软件生产线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248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AD67-083A-0468-4B06-AB21EFA1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949DEF-D174-DF76-3C84-76B4A73E0BA5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波粒二象性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A39DE-089F-6DE1-4DF3-9764269C764D}"/>
              </a:ext>
            </a:extLst>
          </p:cNvPr>
          <p:cNvSpPr txBox="1"/>
          <p:nvPr/>
        </p:nvSpPr>
        <p:spPr>
          <a:xfrm>
            <a:off x="1702676" y="1737346"/>
            <a:ext cx="7699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</a:t>
            </a:r>
            <a:r>
              <a:rPr lang="zh-CN" altLang="en-US" sz="6600" dirty="0"/>
              <a:t>组合 </a:t>
            </a:r>
            <a:r>
              <a:rPr lang="en-US" altLang="zh-CN" sz="6600" dirty="0"/>
              <a:t>vs. </a:t>
            </a:r>
            <a:r>
              <a:rPr lang="zh-CN" altLang="en-US" sz="6600" dirty="0"/>
              <a:t>叠加    </a:t>
            </a:r>
            <a:endParaRPr lang="en-US" altLang="zh-CN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F380-62B9-8495-2FFF-5EC704427BC6}"/>
              </a:ext>
            </a:extLst>
          </p:cNvPr>
          <p:cNvSpPr txBox="1"/>
          <p:nvPr/>
        </p:nvSpPr>
        <p:spPr>
          <a:xfrm>
            <a:off x="3051985" y="3735186"/>
            <a:ext cx="5858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粒子：离散个体，嵌套组合    </a:t>
            </a:r>
            <a:endParaRPr lang="en-US" altLang="zh-CN" sz="3600" dirty="0"/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波：连续模式，干涉叠加</a:t>
            </a:r>
            <a:endParaRPr lang="en-US" altLang="zh-CN" sz="3600" dirty="0"/>
          </a:p>
          <a:p>
            <a:r>
              <a:rPr lang="zh-CN" altLang="en-US" sz="3600" dirty="0"/>
              <a:t>量子：粒子即波，波即粒子  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23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0" y="1658532"/>
            <a:ext cx="86268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96EB-6F2F-0AA5-EADC-54681399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D68D1F0-F557-179C-279A-DA673AD929A8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E3978-706F-A45F-66F6-8E5D13B3B7FA}"/>
              </a:ext>
            </a:extLst>
          </p:cNvPr>
          <p:cNvSpPr txBox="1"/>
          <p:nvPr/>
        </p:nvSpPr>
        <p:spPr>
          <a:xfrm>
            <a:off x="819808" y="1658532"/>
            <a:ext cx="100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TaskFlow</a:t>
            </a:r>
            <a:r>
              <a:rPr lang="en-US" altLang="zh-CN" sz="2800" dirty="0"/>
              <a:t> = TaskFlow0 + G&lt;</a:t>
            </a:r>
            <a:r>
              <a:rPr lang="en-US" altLang="zh-CN" sz="2800" dirty="0" err="1"/>
              <a:t>BatchTask</a:t>
            </a:r>
            <a:r>
              <a:rPr lang="en-US" altLang="zh-CN" sz="2800" dirty="0"/>
              <a:t>&gt; +G&lt;</a:t>
            </a:r>
            <a:r>
              <a:rPr lang="en-US" altLang="zh-CN" sz="2800" dirty="0" err="1"/>
              <a:t>RecordModel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167ED-34DF-C8B6-F5FE-D938DB40FD68}"/>
              </a:ext>
            </a:extLst>
          </p:cNvPr>
          <p:cNvSpPr txBox="1"/>
          <p:nvPr/>
        </p:nvSpPr>
        <p:spPr>
          <a:xfrm>
            <a:off x="1377905" y="3112984"/>
            <a:ext cx="91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无需针对任何</a:t>
            </a:r>
            <a:r>
              <a:rPr lang="en-US" altLang="zh-CN" sz="3600" dirty="0"/>
              <a:t>XDSL</a:t>
            </a:r>
            <a:r>
              <a:rPr lang="zh-CN" altLang="en-US" sz="3600" dirty="0"/>
              <a:t>设计扩展机制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多个独立设计的</a:t>
            </a:r>
            <a:r>
              <a:rPr lang="en-US" altLang="zh-CN" sz="3600" dirty="0"/>
              <a:t>XDSL</a:t>
            </a:r>
            <a:r>
              <a:rPr lang="zh-CN" altLang="en-US" sz="3600" dirty="0"/>
              <a:t>可以无缝嵌入</a:t>
            </a:r>
            <a:endParaRPr lang="en-US" altLang="zh-CN" sz="3600" dirty="0"/>
          </a:p>
          <a:p>
            <a:pPr algn="ctr"/>
            <a:r>
              <a:rPr lang="zh-CN" altLang="en-US" sz="3600" dirty="0"/>
              <a:t>统一元模型和元编程机制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9456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56B9-2174-E9E7-2716-980749CD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941B9C7-9907-23AC-9ACC-65D19F49BB8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57F9F-5326-38FE-8DEA-BA226F534187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可视化编辑可以执行全量编辑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自动计算差量变更并单独保存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058F2F-2100-4E4B-539A-3DC84DAD8AC1}"/>
              </a:ext>
            </a:extLst>
          </p:cNvPr>
          <p:cNvSpPr txBox="1"/>
          <p:nvPr/>
        </p:nvSpPr>
        <p:spPr>
          <a:xfrm>
            <a:off x="239636" y="1282495"/>
            <a:ext cx="1176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PageInEditor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DeltaPage</a:t>
            </a:r>
            <a:r>
              <a:rPr lang="en-US" altLang="zh-CN" sz="3200" dirty="0"/>
              <a:t> x-extends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  <a:p>
            <a:pPr algn="ctr"/>
            <a:r>
              <a:rPr lang="en-US" altLang="zh-CN" sz="3200" dirty="0" err="1"/>
              <a:t>DeltaPage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PageInEditor</a:t>
            </a:r>
            <a:r>
              <a:rPr lang="en-US" altLang="zh-CN" sz="3200" dirty="0"/>
              <a:t> x-diff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44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5157-B8D2-CDBA-EA65-3754909A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39E7B26-E165-6268-08DD-3CB9CF0FA869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沿时间线逆行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883B5-DEE5-9872-BC7A-DDC8D12C038B}"/>
              </a:ext>
            </a:extLst>
          </p:cNvPr>
          <p:cNvSpPr txBox="1"/>
          <p:nvPr/>
        </p:nvSpPr>
        <p:spPr>
          <a:xfrm>
            <a:off x="832419" y="1412590"/>
            <a:ext cx="9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App[t] = Delta[t-1] x-extends Generator[t]&lt;DSL[t]&gt;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DF486-3B48-164B-FD42-552E98030241}"/>
              </a:ext>
            </a:extLst>
          </p:cNvPr>
          <p:cNvSpPr txBox="1"/>
          <p:nvPr/>
        </p:nvSpPr>
        <p:spPr>
          <a:xfrm>
            <a:off x="1165072" y="2838797"/>
            <a:ext cx="94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可以在</a:t>
            </a:r>
            <a:r>
              <a:rPr lang="en-US" altLang="zh-CN" sz="3600" dirty="0"/>
              <a:t>t</a:t>
            </a:r>
            <a:r>
              <a:rPr lang="zh-CN" altLang="en-US" sz="3600" dirty="0"/>
              <a:t>时刻再确定</a:t>
            </a:r>
            <a:r>
              <a:rPr lang="en-US" altLang="zh-CN" sz="3600" dirty="0"/>
              <a:t>Generator</a:t>
            </a:r>
            <a:r>
              <a:rPr lang="zh-CN" altLang="en-US" sz="3600" dirty="0"/>
              <a:t>和</a:t>
            </a:r>
            <a:r>
              <a:rPr lang="en-US" altLang="zh-CN" sz="3600" dirty="0"/>
              <a:t>DSL</a:t>
            </a:r>
          </a:p>
          <a:p>
            <a:pPr algn="ctr"/>
            <a:r>
              <a:rPr lang="zh-CN" altLang="en-US" sz="3600" dirty="0"/>
              <a:t>基类的变化独立于派生类</a:t>
            </a:r>
          </a:p>
        </p:txBody>
      </p:sp>
    </p:spTree>
    <p:extLst>
      <p:ext uri="{BB962C8B-B14F-4D97-AF65-F5344CB8AC3E}">
        <p14:creationId xmlns:p14="http://schemas.microsoft.com/office/powerpoint/2010/main" val="63679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框架的作用类似于张量积上的线性运算</a:t>
            </a:r>
            <a:endParaRPr lang="en-US" altLang="zh-CN" sz="3600" dirty="0"/>
          </a:p>
          <a:p>
            <a:pPr algn="ctr"/>
            <a:r>
              <a:rPr lang="zh-CN" altLang="en-US" sz="3600" dirty="0"/>
              <a:t>可逆计算被封装为统一加载器</a:t>
            </a:r>
            <a:endParaRPr lang="en-US" altLang="zh-CN" sz="3600" dirty="0"/>
          </a:p>
          <a:p>
            <a:pPr algn="ctr"/>
            <a:r>
              <a:rPr lang="zh-CN" altLang="en-US" sz="3600"/>
              <a:t>运行时不需要了解差量概念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302-1AD0-C9FE-543C-8AF93676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4F0DD3B-5CCF-7D26-34A7-6CA94D20B253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0C094-A575-F9A9-CB54-5968C7C99FC6}"/>
              </a:ext>
            </a:extLst>
          </p:cNvPr>
          <p:cNvSpPr txBox="1"/>
          <p:nvPr/>
        </p:nvSpPr>
        <p:spPr>
          <a:xfrm>
            <a:off x="365760" y="1008994"/>
            <a:ext cx="111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F(A) ~ B,   A ~ G(B)</a:t>
            </a:r>
          </a:p>
          <a:p>
            <a:pPr algn="ctr"/>
            <a:r>
              <a:rPr lang="en-US" altLang="zh-CN" sz="2800" dirty="0"/>
              <a:t>F(</a:t>
            </a:r>
            <a:r>
              <a:rPr lang="en-US" altLang="zh-CN" sz="2800" dirty="0" err="1"/>
              <a:t>A+dA</a:t>
            </a:r>
            <a:r>
              <a:rPr lang="en-US" altLang="zh-CN" sz="2800" dirty="0"/>
              <a:t>) = B + dB,  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= G(B + dB)</a:t>
            </a:r>
          </a:p>
          <a:p>
            <a:pPr algn="ctr"/>
            <a:r>
              <a:rPr lang="en-US" altLang="zh-CN" sz="2800" dirty="0"/>
              <a:t>JSON + Meta =&gt; Entity, Entity + Meta =&gt; JSON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D1A48-4D76-3936-E66C-D35F8E3E183D}"/>
              </a:ext>
            </a:extLst>
          </p:cNvPr>
          <p:cNvSpPr txBox="1"/>
          <p:nvPr/>
        </p:nvSpPr>
        <p:spPr>
          <a:xfrm>
            <a:off x="1646971" y="2951305"/>
            <a:ext cx="88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信息守恒</a:t>
            </a:r>
            <a:endParaRPr lang="en-US" altLang="zh-CN" sz="3600" dirty="0"/>
          </a:p>
          <a:p>
            <a:pPr algn="ctr"/>
            <a:r>
              <a:rPr lang="zh-CN" altLang="en-US" sz="3600" dirty="0"/>
              <a:t>永远采用</a:t>
            </a:r>
            <a:r>
              <a:rPr lang="en-US" altLang="zh-CN" sz="3600" dirty="0"/>
              <a:t>data + metadata</a:t>
            </a:r>
            <a:r>
              <a:rPr lang="zh-CN" altLang="en-US" sz="3600" dirty="0"/>
              <a:t>的配对设计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扩展信息可以作为</a:t>
            </a:r>
            <a:r>
              <a:rPr lang="en-US" altLang="zh-CN" sz="3600" dirty="0"/>
              <a:t>metadata</a:t>
            </a:r>
            <a:r>
              <a:rPr lang="zh-CN" altLang="en-US" sz="3600" dirty="0"/>
              <a:t>保存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通过补充</a:t>
            </a:r>
            <a:r>
              <a:rPr lang="en-US" altLang="zh-CN" sz="3600" dirty="0"/>
              <a:t>Delta</a:t>
            </a:r>
            <a:r>
              <a:rPr lang="zh-CN" altLang="en-US" sz="3600" dirty="0"/>
              <a:t>信息实现双向可逆转换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388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5750-EAC6-9850-F0BA-8B57BD40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37EA013-F51C-457C-E416-D0A42228768F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描述式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命令式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CBC1-39CF-BE60-B548-24668B72ABAE}"/>
              </a:ext>
            </a:extLst>
          </p:cNvPr>
          <p:cNvSpPr txBox="1"/>
          <p:nvPr/>
        </p:nvSpPr>
        <p:spPr>
          <a:xfrm>
            <a:off x="1691114" y="4370201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命令式指定详细执行路径</a:t>
            </a:r>
            <a:endParaRPr lang="en-US" altLang="zh-CN" sz="3600" dirty="0"/>
          </a:p>
          <a:p>
            <a:pPr algn="ctr"/>
            <a:r>
              <a:rPr lang="zh-CN" altLang="en-US" sz="3600" dirty="0"/>
              <a:t>描述式仅指定当前位置和期望目标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自动推导、选择优化路径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9E64-0159-7A52-D3B4-922A60B50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9" y="1683531"/>
            <a:ext cx="3584563" cy="24779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64805-4EFE-CD00-F108-EFE154319287}"/>
              </a:ext>
            </a:extLst>
          </p:cNvPr>
          <p:cNvSpPr txBox="1"/>
          <p:nvPr/>
        </p:nvSpPr>
        <p:spPr>
          <a:xfrm>
            <a:off x="1345324" y="979798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 </a:t>
            </a:r>
            <a:r>
              <a:rPr lang="en-US" altLang="zh-CN" sz="3600" dirty="0"/>
              <a:t>= Generator&lt;</a:t>
            </a:r>
            <a:r>
              <a:rPr lang="zh-CN" altLang="en-US" sz="3600" dirty="0"/>
              <a:t>描述式</a:t>
            </a:r>
            <a:r>
              <a:rPr lang="en-US" altLang="zh-CN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18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/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/>
                  <a:t>    图灵机：固定机器，无限数据</a:t>
                </a:r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zh-CN" altLang="en-US" sz="4000" dirty="0"/>
                  <a:t>：固定数据，无限机器</a:t>
                </a:r>
                <a:endParaRPr lang="en-US" altLang="zh-CN" sz="4000" dirty="0"/>
              </a:p>
              <a:p>
                <a:pPr algn="ctr"/>
                <a:r>
                  <a:rPr lang="zh-CN" altLang="en-US" sz="4000" dirty="0"/>
                  <a:t>可逆计算：有限认知，微扰展开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blipFill>
                <a:blip r:embed="rId2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EEB75A8-8BD7-0745-5526-16A17F2D2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73" y="1671145"/>
            <a:ext cx="1552782" cy="16361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74DB6-53A8-03A1-CE6A-1BC6250A8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361" y="1416723"/>
            <a:ext cx="3096580" cy="16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65B3-7AA0-255B-1227-2862865C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81FF340-4D5B-F9B7-8249-75BD2B2CF5F0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框架无关性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62274-4646-DA60-2D39-9FF11A8E4106}"/>
              </a:ext>
            </a:extLst>
          </p:cNvPr>
          <p:cNvSpPr txBox="1"/>
          <p:nvPr/>
        </p:nvSpPr>
        <p:spPr>
          <a:xfrm>
            <a:off x="1259664" y="3391162"/>
            <a:ext cx="9672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最小化信息表达具有某种唯一性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同一信息的不同表象之间可以进行可逆转换</a:t>
            </a:r>
            <a:endParaRPr lang="en-US" altLang="zh-CN" sz="3600" dirty="0"/>
          </a:p>
          <a:p>
            <a:pPr algn="ctr"/>
            <a:r>
              <a:rPr lang="zh-CN" altLang="en-US" sz="3600" dirty="0"/>
              <a:t>业务与技术无关，存在于某个信息表达子空间</a:t>
            </a:r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/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/>
                  <a:t>技术实现 </a:t>
                </a:r>
                <a:r>
                  <a:rPr lang="en-US" altLang="zh-CN" sz="3600" dirty="0"/>
                  <a:t>= </a:t>
                </a:r>
                <a:r>
                  <a:rPr lang="zh-CN" altLang="en-US" sz="3600" dirty="0"/>
                  <a:t>必须的业务表达 </a:t>
                </a:r>
                <a:r>
                  <a:rPr lang="en-US" altLang="zh-CN" sz="3600" dirty="0"/>
                  <a:t>+ </a:t>
                </a:r>
                <a:r>
                  <a:rPr lang="zh-CN" altLang="en-US" sz="3600" dirty="0"/>
                  <a:t>技术细节</a:t>
                </a:r>
                <a:endParaRPr lang="en-US" altLang="zh-CN" sz="3600" dirty="0"/>
              </a:p>
              <a:p>
                <a:pPr algn="ctr"/>
                <a:endParaRPr lang="en-US" altLang="zh-CN" sz="3600" dirty="0"/>
              </a:p>
              <a:p>
                <a:pPr algn="ctr"/>
                <a:r>
                  <a:rPr lang="en-US" altLang="zh-CN" sz="3600" dirty="0"/>
                  <a:t>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表达）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3600" dirty="0"/>
                  <a:t> 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表达）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blipFill>
                <a:blip r:embed="rId2"/>
                <a:stretch>
                  <a:fillRect l="-1357" t="-5556" r="-122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8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F4A-2B3E-7281-02F1-69C27E7EB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9731F48-3A90-E7D2-3401-27270246746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编译器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解释器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CC5A-97C6-667E-416E-E6F34E98099E}"/>
              </a:ext>
            </a:extLst>
          </p:cNvPr>
          <p:cNvSpPr txBox="1"/>
          <p:nvPr/>
        </p:nvSpPr>
        <p:spPr>
          <a:xfrm>
            <a:off x="1167699" y="4671323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编译相当于函数的</a:t>
            </a:r>
            <a:r>
              <a:rPr lang="en-US" altLang="zh-CN" sz="3600" dirty="0"/>
              <a:t>partial apply</a:t>
            </a:r>
          </a:p>
          <a:p>
            <a:pPr algn="ctr"/>
            <a:r>
              <a:rPr lang="zh-CN" altLang="en-US" sz="3600" dirty="0"/>
              <a:t>低代码并不意味着低性能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72F3-BA56-1492-4AD7-05349B111F2B}"/>
              </a:ext>
            </a:extLst>
          </p:cNvPr>
          <p:cNvSpPr txBox="1"/>
          <p:nvPr/>
        </p:nvSpPr>
        <p:spPr>
          <a:xfrm>
            <a:off x="1345324" y="979798"/>
            <a:ext cx="943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Page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, data)</a:t>
            </a:r>
          </a:p>
          <a:p>
            <a:pPr algn="ctr"/>
            <a:r>
              <a:rPr lang="en-US" altLang="zh-CN" sz="3600" dirty="0"/>
              <a:t>            = (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))(data)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Component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  // </a:t>
            </a:r>
            <a:r>
              <a:rPr lang="zh-CN" altLang="en-US" sz="3600" dirty="0"/>
              <a:t>编译</a:t>
            </a:r>
            <a:endParaRPr lang="en-US" altLang="zh-CN" sz="3600" dirty="0"/>
          </a:p>
          <a:p>
            <a:pPr algn="ctr"/>
            <a:r>
              <a:rPr lang="en-US" altLang="zh-CN" sz="3600" dirty="0"/>
              <a:t>           Page = Component(data) // </a:t>
            </a:r>
            <a:r>
              <a:rPr lang="zh-CN" altLang="en-US" sz="3600" dirty="0"/>
              <a:t>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9779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CA16-CDB7-96C5-AB19-CE9C76DE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93C644-28AA-05E3-123B-802B1171A44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避免裸对象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C246C-CC82-6165-1FB6-FD91225777E0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所有函数和对象都可以经过环境修饰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通过环境间接</a:t>
            </a:r>
            <a:r>
              <a:rPr lang="zh-CN" altLang="en-US" sz="3600"/>
              <a:t>发生相互作用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95D9F-47DF-9749-F25F-CDEA2B7854D5}"/>
              </a:ext>
            </a:extLst>
          </p:cNvPr>
          <p:cNvSpPr txBox="1"/>
          <p:nvPr/>
        </p:nvSpPr>
        <p:spPr>
          <a:xfrm>
            <a:off x="434689" y="979798"/>
            <a:ext cx="1087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EnhancedTaskStep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TaskStep</a:t>
            </a:r>
            <a:r>
              <a:rPr lang="en-US" altLang="zh-CN" sz="3600" dirty="0"/>
              <a:t> + Decorators</a:t>
            </a:r>
          </a:p>
          <a:p>
            <a:pPr algn="ctr"/>
            <a:r>
              <a:rPr lang="en-US" altLang="zh-CN" sz="3600" dirty="0" err="1"/>
              <a:t>EnhancedObject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NakedObject</a:t>
            </a:r>
            <a:r>
              <a:rPr lang="en-US" altLang="zh-CN" sz="3600" dirty="0"/>
              <a:t> + Interceptors</a:t>
            </a:r>
          </a:p>
        </p:txBody>
      </p:sp>
    </p:spTree>
    <p:extLst>
      <p:ext uri="{BB962C8B-B14F-4D97-AF65-F5344CB8AC3E}">
        <p14:creationId xmlns:p14="http://schemas.microsoft.com/office/powerpoint/2010/main" val="26976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面向语言编程范式</a:t>
            </a:r>
            <a:endParaRPr lang="en-US" altLang="zh-CN" sz="4000" dirty="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256784-3E2B-F698-D320-9644199B98F4}"/>
              </a:ext>
            </a:extLst>
          </p:cNvPr>
          <p:cNvSpPr txBox="1"/>
          <p:nvPr/>
        </p:nvSpPr>
        <p:spPr>
          <a:xfrm>
            <a:off x="1167699" y="4708095"/>
            <a:ext cx="10353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先开发一个</a:t>
            </a:r>
            <a:r>
              <a:rPr lang="en-US" altLang="zh-CN" sz="4000" dirty="0"/>
              <a:t>DSL</a:t>
            </a:r>
            <a:r>
              <a:rPr lang="zh-CN" altLang="en-US" sz="4000" dirty="0"/>
              <a:t>，再用</a:t>
            </a:r>
            <a:r>
              <a:rPr lang="en-US" altLang="zh-CN" sz="4000" dirty="0"/>
              <a:t>DSL</a:t>
            </a:r>
            <a:r>
              <a:rPr lang="zh-CN" altLang="en-US" sz="4000" dirty="0"/>
              <a:t>表达业务</a:t>
            </a:r>
            <a:endParaRPr lang="en-US" altLang="zh-CN" sz="4000" dirty="0"/>
          </a:p>
          <a:p>
            <a:pPr algn="ctr"/>
            <a:r>
              <a:rPr lang="en-US" altLang="zh-CN" sz="4000" dirty="0"/>
              <a:t>DSL</a:t>
            </a:r>
            <a:r>
              <a:rPr lang="zh-CN" altLang="en-US" sz="4000" dirty="0"/>
              <a:t>是高效领域表达，细节差异用</a:t>
            </a:r>
            <a:r>
              <a:rPr lang="en-US" altLang="zh-CN" sz="4000" dirty="0"/>
              <a:t>Delta</a:t>
            </a:r>
            <a:r>
              <a:rPr lang="zh-CN" altLang="en-US" sz="4000" dirty="0"/>
              <a:t>补足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DFEE-BE4E-C2B4-EF7D-69CE9CAD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43E391F-A193-8914-FD5D-C384AEEACA2F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8EFD-B1D7-977C-0D62-34DCE2371DF5}"/>
              </a:ext>
            </a:extLst>
          </p:cNvPr>
          <p:cNvSpPr txBox="1"/>
          <p:nvPr/>
        </p:nvSpPr>
        <p:spPr>
          <a:xfrm>
            <a:off x="945931" y="1416723"/>
            <a:ext cx="102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Transformer(Model)</a:t>
            </a:r>
          </a:p>
          <a:p>
            <a:r>
              <a:rPr lang="en-US" altLang="zh-CN" sz="4000" dirty="0"/>
              <a:t>               App = MDA + Delta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51FFB-B87E-865B-F1BD-8E1162E280C6}"/>
              </a:ext>
            </a:extLst>
          </p:cNvPr>
          <p:cNvSpPr txBox="1"/>
          <p:nvPr/>
        </p:nvSpPr>
        <p:spPr>
          <a:xfrm>
            <a:off x="1090974" y="3366272"/>
            <a:ext cx="966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模型和转换器都是已知的，应用是未知的</a:t>
            </a:r>
            <a:endParaRPr lang="en-US" altLang="zh-CN" sz="4000" dirty="0"/>
          </a:p>
          <a:p>
            <a:pPr algn="ctr"/>
            <a:r>
              <a:rPr lang="zh-CN" altLang="en-US" sz="4000" dirty="0"/>
              <a:t>未知</a:t>
            </a:r>
            <a:r>
              <a:rPr lang="en-US" altLang="zh-CN" sz="4000" dirty="0"/>
              <a:t>=</a:t>
            </a:r>
            <a:r>
              <a:rPr lang="zh-CN" altLang="en-US" sz="4000" dirty="0"/>
              <a:t>已知作为一个方程不可能长期平衡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54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44773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636209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2862237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38639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08685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08696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33674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10766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51133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31441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07658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35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C67432-C592-3D0F-5F9F-8C8A3FBCBAC1}"/>
              </a:ext>
            </a:extLst>
          </p:cNvPr>
          <p:cNvSpPr txBox="1"/>
          <p:nvPr/>
        </p:nvSpPr>
        <p:spPr>
          <a:xfrm>
            <a:off x="1825896" y="5681749"/>
            <a:ext cx="9661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模型如何驱动的完备方案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3449495" y="1552735"/>
            <a:ext cx="8595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</a:t>
            </a:r>
          </a:p>
          <a:p>
            <a:pPr algn="ctr"/>
            <a:r>
              <a:rPr lang="en-US" altLang="zh-CN" sz="4000" dirty="0"/>
              <a:t>overlay-fs </a:t>
            </a:r>
          </a:p>
          <a:p>
            <a:pPr algn="ctr"/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4286977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94DFDC-F2F5-91B6-E51C-BE519F1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2" y="1259117"/>
            <a:ext cx="2976813" cy="22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4099035" y="1961980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7" y="3572581"/>
            <a:ext cx="6191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任何全量都是差量的特例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差量的差量是一个普通的差量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1341</Words>
  <Application>Microsoft Office PowerPoint</Application>
  <PresentationFormat>宽屏</PresentationFormat>
  <Paragraphs>223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Wingdings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扩展软件复用原理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760</cp:revision>
  <dcterms:created xsi:type="dcterms:W3CDTF">2022-10-22T23:41:04Z</dcterms:created>
  <dcterms:modified xsi:type="dcterms:W3CDTF">2024-12-23T03:35:25Z</dcterms:modified>
</cp:coreProperties>
</file>