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A3D032-1A4F-458A-92A7-1D0E3C1096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6108C9EB-F52A-430A-A74B-2D368C6AF5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254CAD25-A340-462A-8651-843F1EFFB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3B614-A523-434B-8184-5072905D4798}" type="datetimeFigureOut">
              <a:rPr lang="en-DK" smtClean="0"/>
              <a:t>10/05/2018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43C6E47-F1C8-4DA4-B88F-9ABD8B4A7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59D41113-1DCC-48FA-A8F0-146C22EAF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23B2C-F7F3-470A-AF39-202D1F988FF1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545077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0880E0-A7C9-4013-BAAE-D679FFFED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7ABCDE1A-7FE3-45AB-B557-83258077F1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E699F72-C729-450F-B94F-4E8E5CE6F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3B614-A523-434B-8184-5072905D4798}" type="datetimeFigureOut">
              <a:rPr lang="en-DK" smtClean="0"/>
              <a:t>10/05/2018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E26E0CC-2126-4D57-B14A-65B61A332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F5E53A1-3551-4ABC-B58D-A27D21E90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23B2C-F7F3-470A-AF39-202D1F988FF1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544925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A0B86FEC-F62A-451A-917A-0501F506A2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4A2F90F9-61D2-4378-AD8C-1FFA8C16F7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FE162F13-EAAA-4E57-86BF-74980098E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3B614-A523-434B-8184-5072905D4798}" type="datetimeFigureOut">
              <a:rPr lang="en-DK" smtClean="0"/>
              <a:t>10/05/2018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57BC27C-49A7-4B8C-966C-550D14C79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0189F61-456A-486F-8EDB-19EDF0265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23B2C-F7F3-470A-AF39-202D1F988FF1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847392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34259C-63F5-4696-AD39-7ABA45D10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4D03988-BBE9-48F0-9EE4-10F1124C9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09BCDBE-BE13-4493-B579-39DCC5FB6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3B614-A523-434B-8184-5072905D4798}" type="datetimeFigureOut">
              <a:rPr lang="en-DK" smtClean="0"/>
              <a:t>10/05/2018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9729AC2-CC12-4B02-B548-CE7D5DB9B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25F5D74-BBF4-461E-8E7B-E5308AEF1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23B2C-F7F3-470A-AF39-202D1F988FF1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499282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EB8124-85E0-4223-8444-C862C4A36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E2FABD28-A33B-430B-8938-37D6C78F9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2EEA502-379D-4F48-98DC-92F996FB5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3B614-A523-434B-8184-5072905D4798}" type="datetimeFigureOut">
              <a:rPr lang="en-DK" smtClean="0"/>
              <a:t>10/05/2018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BEB233DA-A1FE-41DA-95BB-AAD8F7577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28927D3-9FED-4DE1-822F-38BB339F9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23B2C-F7F3-470A-AF39-202D1F988FF1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294814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EED86B-7E9F-49F9-9345-FBFFAB0F3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BF07E95-5A10-480C-B765-3B24112229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9364E8F7-74E3-490A-BFB5-786171C7D2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23357737-14F8-4BBC-ACFD-7F4A80BEE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3B614-A523-434B-8184-5072905D4798}" type="datetimeFigureOut">
              <a:rPr lang="en-DK" smtClean="0"/>
              <a:t>10/05/2018</a:t>
            </a:fld>
            <a:endParaRPr lang="en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3051858A-0FFF-4901-A967-CD69EB0C2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C04ED1D0-D586-4A0C-A46F-80E10AFF3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23B2C-F7F3-470A-AF39-202D1F988FF1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586703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919D2D-009A-41F6-8D25-501F1D908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92E4472D-D93B-434A-AF04-09B6862FE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E1302388-E5FB-4821-B4EC-DB1708ABB8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AC4535EA-BFF7-42AB-B9BF-D1D8A522C5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8F84A95E-0D5A-4D0D-93CB-82363D9C7A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B6874968-6EE4-493F-B139-A555AA070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3B614-A523-434B-8184-5072905D4798}" type="datetimeFigureOut">
              <a:rPr lang="en-DK" smtClean="0"/>
              <a:t>10/05/2018</a:t>
            </a:fld>
            <a:endParaRPr lang="en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B5024744-8DAB-4DFD-B94B-EC83DE1D6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03C5A214-2FB8-4346-AAED-FE60445AE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23B2C-F7F3-470A-AF39-202D1F988FF1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973679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AFE89A-56D8-4342-B501-E42BD6F1D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16029FFE-F3A7-46C6-982E-AD46A3F6D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3B614-A523-434B-8184-5072905D4798}" type="datetimeFigureOut">
              <a:rPr lang="en-DK" smtClean="0"/>
              <a:t>10/05/2018</a:t>
            </a:fld>
            <a:endParaRPr lang="en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4BC45C72-9954-434C-9FF5-F4D2C385C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82ECF0BD-3672-4CEF-8D83-495DDB14E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23B2C-F7F3-470A-AF39-202D1F988FF1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77765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44E20789-9C86-45C5-AF69-A30DEA06E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3B614-A523-434B-8184-5072905D4798}" type="datetimeFigureOut">
              <a:rPr lang="en-DK" smtClean="0"/>
              <a:t>10/05/2018</a:t>
            </a:fld>
            <a:endParaRPr lang="en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5BCFBEB5-4924-48D7-BF0B-FDB75BDEC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77648F73-B712-4318-BFDC-68B146B18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23B2C-F7F3-470A-AF39-202D1F988FF1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928548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C37097-6B03-4F4B-BA58-475BC4309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C967B94-C543-48BE-82DB-BCCC3C916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16DD0DC1-8D30-4D9E-B2B2-F827C56853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59C8A04E-DFE9-4F3E-9ACA-EDBB52AA9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3B614-A523-434B-8184-5072905D4798}" type="datetimeFigureOut">
              <a:rPr lang="en-DK" smtClean="0"/>
              <a:t>10/05/2018</a:t>
            </a:fld>
            <a:endParaRPr lang="en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853D4F15-6139-4686-9C25-3C6E5AF33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EB4CEEED-9405-435E-A1B0-C0D2DE975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23B2C-F7F3-470A-AF39-202D1F988FF1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891002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B55716-F500-4468-9531-030D97EE5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31867A1A-8807-4D7A-8CB1-AEC6C4DD64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9A956D9F-9818-4241-96FD-EF8B98335C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3FBC9E2F-E754-47B7-8B97-88B906E5F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3B614-A523-434B-8184-5072905D4798}" type="datetimeFigureOut">
              <a:rPr lang="en-DK" smtClean="0"/>
              <a:t>10/05/2018</a:t>
            </a:fld>
            <a:endParaRPr lang="en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62F0FE8E-9B10-4F97-B1F1-2BC027765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8042B629-64F3-4C84-B806-DD9879F67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23B2C-F7F3-470A-AF39-202D1F988FF1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905590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0CCA3EB8-B529-4872-B805-D819B2002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85A688D2-3424-43DB-8EA1-0CA9E18B15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25F6509C-00AD-4BD7-8359-D581A631EF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3B614-A523-434B-8184-5072905D4798}" type="datetimeFigureOut">
              <a:rPr lang="en-DK" smtClean="0"/>
              <a:t>10/05/2018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42EE3CA-99A4-49E0-80B7-B913061A28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432EE7D-3C3C-4152-952C-8E566CB2A1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23B2C-F7F3-470A-AF39-202D1F988FF1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049567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103CAD-F7A3-460F-AB9B-B7617E683B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17155"/>
          </a:xfrm>
        </p:spPr>
        <p:txBody>
          <a:bodyPr/>
          <a:lstStyle/>
          <a:p>
            <a:r>
              <a:rPr lang="en-US" dirty="0"/>
              <a:t>Ridge regression</a:t>
            </a:r>
            <a:endParaRPr lang="en-DK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98766585-5EEB-4F6C-9D9C-7CB6A8AF9D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548" y="2139518"/>
            <a:ext cx="5200903" cy="520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496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164ACA5-4B2E-4522-AA0F-55369CDAE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776538"/>
            <a:ext cx="9144000" cy="13811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>
                <a:solidFill>
                  <a:schemeClr val="bg2"/>
                </a:solidFill>
                <a:latin typeface="+mj-lt"/>
                <a:ea typeface="+mj-ea"/>
                <a:cs typeface="+mj-cs"/>
              </a:rPr>
              <a:t>Why Ridge regression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F07E6D1-63CB-4EA4-9AD5-14F08A74E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4495800"/>
            <a:ext cx="9144000" cy="76200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Reduce overfitting by using </a:t>
            </a:r>
            <a:r>
              <a:rPr lang="en-US" sz="1800" dirty="0"/>
              <a:t>shrinkage</a:t>
            </a: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methods</a:t>
            </a:r>
          </a:p>
          <a:p>
            <a:pPr marL="0" indent="0" algn="ctr">
              <a:buNone/>
            </a:pPr>
            <a:r>
              <a:rPr lang="en-US" sz="1800" dirty="0"/>
              <a:t>Offers feature shrinkage.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ctr">
              <a:buNone/>
            </a:pPr>
            <a:endParaRPr lang="en-US" sz="1800" dirty="0"/>
          </a:p>
          <a:p>
            <a:pPr marL="0" indent="0" algn="ctr">
              <a:buNone/>
            </a:pPr>
            <a:endParaRPr lang="en-US" sz="1800" dirty="0"/>
          </a:p>
          <a:p>
            <a:pPr marL="0" indent="0" algn="ctr">
              <a:buNone/>
            </a:pP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9148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ladsholder til indhold 3">
            <a:extLst>
              <a:ext uri="{FF2B5EF4-FFF2-40B4-BE49-F238E27FC236}">
                <a16:creationId xmlns:a16="http://schemas.microsoft.com/office/drawing/2014/main" id="{FCE12D6F-E144-44C8-BB7A-B8064D95E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4237" y="643467"/>
            <a:ext cx="4717821" cy="4079453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6E432EF-FDA3-49F3-A048-3ED7F909F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Norms</a:t>
            </a:r>
            <a:endParaRPr lang="en-DK" sz="2800">
              <a:solidFill>
                <a:schemeClr val="bg1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CB0938E-5299-45B5-B005-AB09259FC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The L2 norm or also known Euclidean length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It can never be zero.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C102F11C-72F0-455A-8CA1-7891DC53EF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89594" y="5166803"/>
            <a:ext cx="4456452" cy="133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378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A7E5216B-944A-442E-A652-8BBAE4056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2707863"/>
            <a:ext cx="6250769" cy="1281407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49CB0F2-90C2-493C-B728-2E729C2DB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The formula</a:t>
            </a:r>
            <a:endParaRPr lang="en-DK" sz="2800">
              <a:solidFill>
                <a:schemeClr val="bg1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AF85D54-7090-484B-98CD-D1451D046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1600">
                <a:solidFill>
                  <a:schemeClr val="bg1"/>
                </a:solidFill>
              </a:rPr>
              <a:t>Blue we have the residual sum of square (RSS) term</a:t>
            </a:r>
          </a:p>
          <a:p>
            <a:endParaRPr lang="en-US" sz="1600">
              <a:solidFill>
                <a:schemeClr val="bg1"/>
              </a:solidFill>
            </a:endParaRPr>
          </a:p>
          <a:p>
            <a:r>
              <a:rPr lang="en-US" sz="1600">
                <a:solidFill>
                  <a:schemeClr val="bg1"/>
                </a:solidFill>
              </a:rPr>
              <a:t>Red we have the regularize or penalty term.</a:t>
            </a:r>
          </a:p>
          <a:p>
            <a:endParaRPr lang="en-US" sz="1600">
              <a:solidFill>
                <a:schemeClr val="bg1"/>
              </a:solidFill>
            </a:endParaRPr>
          </a:p>
          <a:p>
            <a:r>
              <a:rPr lang="en-US" sz="1600">
                <a:solidFill>
                  <a:schemeClr val="bg1"/>
                </a:solidFill>
              </a:rPr>
              <a:t>When the penalty term is 0 it is normal RSS</a:t>
            </a:r>
          </a:p>
          <a:p>
            <a:endParaRPr lang="en-US" sz="1600">
              <a:solidFill>
                <a:schemeClr val="bg1"/>
              </a:solidFill>
            </a:endParaRPr>
          </a:p>
          <a:p>
            <a:r>
              <a:rPr lang="en-US" sz="1600">
                <a:solidFill>
                  <a:schemeClr val="bg1"/>
                </a:solidFill>
              </a:rPr>
              <a:t>When the penalty term is large it shrinks data.</a:t>
            </a:r>
          </a:p>
          <a:p>
            <a:endParaRPr lang="en-US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0224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ladsholder til indhold 8">
            <a:extLst>
              <a:ext uri="{FF2B5EF4-FFF2-40B4-BE49-F238E27FC236}">
                <a16:creationId xmlns:a16="http://schemas.microsoft.com/office/drawing/2014/main" id="{3BC2D2A5-557B-4FDD-B796-B129DE6EF1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63" y="1145171"/>
            <a:ext cx="6250769" cy="4406791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3A5EDB3-790A-409E-99F6-5696B1588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Using it on the hitters data set</a:t>
            </a:r>
            <a:endParaRPr lang="en-DK" sz="2800" dirty="0">
              <a:solidFill>
                <a:schemeClr val="bg1"/>
              </a:solidFill>
            </a:endParaRP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FCA6825-9624-4742-877A-802EF3C70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The higher lambda the more the Regularization term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Will never reach zero but will be close, floating point math can be hard for the pc</a:t>
            </a:r>
          </a:p>
        </p:txBody>
      </p:sp>
    </p:spTree>
    <p:extLst>
      <p:ext uri="{BB962C8B-B14F-4D97-AF65-F5344CB8AC3E}">
        <p14:creationId xmlns:p14="http://schemas.microsoft.com/office/powerpoint/2010/main" val="1698673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215717-083B-4796-A6C1-DE07F6F50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the best Lambda is important</a:t>
            </a:r>
            <a:endParaRPr lang="en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7D0D056-A2A8-4DDA-A994-1367954E3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8415" y="2011840"/>
            <a:ext cx="2820185" cy="464814"/>
          </a:xfrm>
        </p:spPr>
        <p:txBody>
          <a:bodyPr>
            <a:noAutofit/>
          </a:bodyPr>
          <a:lstStyle/>
          <a:p>
            <a:r>
              <a:rPr lang="en-US" sz="2600" dirty="0"/>
              <a:t>Lambda = 10^10</a:t>
            </a:r>
          </a:p>
          <a:p>
            <a:endParaRPr lang="en-DK" sz="2600" dirty="0"/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37A6D9B1-3A87-4D9F-9B90-06D4F4C5A0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58247"/>
            <a:ext cx="3402278" cy="1339050"/>
          </a:xfrm>
          <a:prstGeom prst="rect">
            <a:avLst/>
          </a:prstGeom>
        </p:spPr>
      </p:pic>
      <p:sp>
        <p:nvSpPr>
          <p:cNvPr id="5" name="Pladsholder til indhold 2">
            <a:extLst>
              <a:ext uri="{FF2B5EF4-FFF2-40B4-BE49-F238E27FC236}">
                <a16:creationId xmlns:a16="http://schemas.microsoft.com/office/drawing/2014/main" id="{40389E3E-BD9C-494D-A6B2-4F8DA8995178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2064798" cy="46481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Lambda = 4</a:t>
            </a:r>
          </a:p>
          <a:p>
            <a:endParaRPr lang="en-DK" dirty="0"/>
          </a:p>
        </p:txBody>
      </p:sp>
      <p:pic>
        <p:nvPicPr>
          <p:cNvPr id="6" name="Billede 5">
            <a:extLst>
              <a:ext uri="{FF2B5EF4-FFF2-40B4-BE49-F238E27FC236}">
                <a16:creationId xmlns:a16="http://schemas.microsoft.com/office/drawing/2014/main" id="{02EA5A50-6FDC-4FC9-9A35-8918E02408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558247"/>
            <a:ext cx="4210322" cy="1525479"/>
          </a:xfrm>
          <a:prstGeom prst="rect">
            <a:avLst/>
          </a:prstGeom>
        </p:spPr>
      </p:pic>
      <p:sp>
        <p:nvSpPr>
          <p:cNvPr id="7" name="Rektangel 6">
            <a:extLst>
              <a:ext uri="{FF2B5EF4-FFF2-40B4-BE49-F238E27FC236}">
                <a16:creationId xmlns:a16="http://schemas.microsoft.com/office/drawing/2014/main" id="{6961FD1E-4124-496D-9E32-6281719F75D1}"/>
              </a:ext>
            </a:extLst>
          </p:cNvPr>
          <p:cNvSpPr/>
          <p:nvPr/>
        </p:nvSpPr>
        <p:spPr>
          <a:xfrm>
            <a:off x="3579738" y="4606131"/>
            <a:ext cx="41429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Lambda found using cross validation: </a:t>
            </a:r>
            <a:r>
              <a:rPr lang="en-DK" dirty="0"/>
              <a:t>2.3</a:t>
            </a:r>
            <a:r>
              <a:rPr lang="en-US" dirty="0"/>
              <a:t>6</a:t>
            </a:r>
            <a:endParaRPr lang="en-DK" dirty="0"/>
          </a:p>
        </p:txBody>
      </p:sp>
      <p:pic>
        <p:nvPicPr>
          <p:cNvPr id="8" name="Billede 7">
            <a:extLst>
              <a:ext uri="{FF2B5EF4-FFF2-40B4-BE49-F238E27FC236}">
                <a16:creationId xmlns:a16="http://schemas.microsoft.com/office/drawing/2014/main" id="{2797204E-6E7F-45F7-950D-3D63FAA05F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3392" y="4951285"/>
            <a:ext cx="3175607" cy="1265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639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0D60ECE-8986-45DC-B7FE-EC7699B466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438829" cy="5840278"/>
          </a:xfrm>
          <a:custGeom>
            <a:avLst/>
            <a:gdLst>
              <a:gd name="connsiteX0" fmla="*/ 0 w 5438829"/>
              <a:gd name="connsiteY0" fmla="*/ 0 h 5840278"/>
              <a:gd name="connsiteX1" fmla="*/ 4466700 w 5438829"/>
              <a:gd name="connsiteY1" fmla="*/ 0 h 5840278"/>
              <a:gd name="connsiteX2" fmla="*/ 4652178 w 5438829"/>
              <a:gd name="connsiteY2" fmla="*/ 204077 h 5840278"/>
              <a:gd name="connsiteX3" fmla="*/ 5438829 w 5438829"/>
              <a:gd name="connsiteY3" fmla="*/ 2395363 h 5840278"/>
              <a:gd name="connsiteX4" fmla="*/ 1993914 w 5438829"/>
              <a:gd name="connsiteY4" fmla="*/ 5840278 h 5840278"/>
              <a:gd name="connsiteX5" fmla="*/ 67829 w 5438829"/>
              <a:gd name="connsiteY5" fmla="*/ 5251941 h 5840278"/>
              <a:gd name="connsiteX6" fmla="*/ 0 w 5438829"/>
              <a:gd name="connsiteY6" fmla="*/ 5201220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38829" h="5840278">
                <a:moveTo>
                  <a:pt x="0" y="0"/>
                </a:moveTo>
                <a:lnTo>
                  <a:pt x="4466700" y="0"/>
                </a:lnTo>
                <a:lnTo>
                  <a:pt x="4652178" y="204077"/>
                </a:lnTo>
                <a:cubicBezTo>
                  <a:pt x="5143616" y="799562"/>
                  <a:pt x="5438829" y="1562987"/>
                  <a:pt x="5438829" y="2395363"/>
                </a:cubicBezTo>
                <a:cubicBezTo>
                  <a:pt x="5438829" y="4297937"/>
                  <a:pt x="3896488" y="5840278"/>
                  <a:pt x="1993914" y="5840278"/>
                </a:cubicBezTo>
                <a:cubicBezTo>
                  <a:pt x="1280449" y="5840278"/>
                  <a:pt x="617641" y="5623387"/>
                  <a:pt x="67829" y="5251941"/>
                </a:cubicBezTo>
                <a:lnTo>
                  <a:pt x="0" y="520122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6964194-5878-40D2-8EC0-DDC58387FA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69134" cy="5654940"/>
          </a:xfrm>
          <a:custGeom>
            <a:avLst/>
            <a:gdLst>
              <a:gd name="connsiteX0" fmla="*/ 0 w 5269134"/>
              <a:gd name="connsiteY0" fmla="*/ 0 h 5654940"/>
              <a:gd name="connsiteX1" fmla="*/ 4227767 w 5269134"/>
              <a:gd name="connsiteY1" fmla="*/ 0 h 5654940"/>
              <a:gd name="connsiteX2" fmla="*/ 4312042 w 5269134"/>
              <a:gd name="connsiteY2" fmla="*/ 76595 h 5654940"/>
              <a:gd name="connsiteX3" fmla="*/ 5269134 w 5269134"/>
              <a:gd name="connsiteY3" fmla="*/ 2387221 h 5654940"/>
              <a:gd name="connsiteX4" fmla="*/ 2001415 w 5269134"/>
              <a:gd name="connsiteY4" fmla="*/ 5654940 h 5654940"/>
              <a:gd name="connsiteX5" fmla="*/ 198928 w 5269134"/>
              <a:gd name="connsiteY5" fmla="*/ 5113274 h 5654940"/>
              <a:gd name="connsiteX6" fmla="*/ 0 w 5269134"/>
              <a:gd name="connsiteY6" fmla="*/ 4969563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69134" h="5654940">
                <a:moveTo>
                  <a:pt x="0" y="0"/>
                </a:moveTo>
                <a:lnTo>
                  <a:pt x="4227767" y="0"/>
                </a:lnTo>
                <a:lnTo>
                  <a:pt x="4312042" y="76595"/>
                </a:lnTo>
                <a:cubicBezTo>
                  <a:pt x="4903383" y="667936"/>
                  <a:pt x="5269134" y="1484866"/>
                  <a:pt x="5269134" y="2387221"/>
                </a:cubicBezTo>
                <a:cubicBezTo>
                  <a:pt x="5269134" y="4191932"/>
                  <a:pt x="3806126" y="5654940"/>
                  <a:pt x="2001415" y="5654940"/>
                </a:cubicBezTo>
                <a:cubicBezTo>
                  <a:pt x="1335223" y="5654940"/>
                  <a:pt x="715593" y="5455584"/>
                  <a:pt x="198928" y="5113274"/>
                </a:cubicBezTo>
                <a:lnTo>
                  <a:pt x="0" y="496956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ACAAF5D7-299C-47E0-BF58-5B55CABE4E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1733" y="543135"/>
            <a:ext cx="3835488" cy="383548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D12F62E-8207-45A4-AC23-B89D5BA95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3668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 dirty="0"/>
              <a:t>Questions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7988128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78</TotalTime>
  <Words>127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Office-tema</vt:lpstr>
      <vt:lpstr>Ridge regression</vt:lpstr>
      <vt:lpstr>Why Ridge regression</vt:lpstr>
      <vt:lpstr>Norms</vt:lpstr>
      <vt:lpstr>The formula</vt:lpstr>
      <vt:lpstr>Using it on the hitters data set</vt:lpstr>
      <vt:lpstr>Choosing the best Lambda is important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Ridge regression</dc:title>
  <dc:creator>David Erik Jensen</dc:creator>
  <cp:lastModifiedBy>David Erik Jensen</cp:lastModifiedBy>
  <cp:revision>17</cp:revision>
  <dcterms:created xsi:type="dcterms:W3CDTF">2018-05-10T11:49:46Z</dcterms:created>
  <dcterms:modified xsi:type="dcterms:W3CDTF">2018-05-10T13:08:54Z</dcterms:modified>
</cp:coreProperties>
</file>