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6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3" r:id="rId5"/>
    <p:sldId id="264" r:id="rId6"/>
    <p:sldId id="265" r:id="rId7"/>
    <p:sldId id="267" r:id="rId8"/>
    <p:sldId id="260" r:id="rId9"/>
    <p:sldId id="272" r:id="rId10"/>
    <p:sldId id="271" r:id="rId11"/>
    <p:sldId id="274" r:id="rId12"/>
    <p:sldId id="270" r:id="rId13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A5716-1613-4DF1-82FE-924825EE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0F2D14D-259A-4BF5-8C03-6EFE30E1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B50680-33AB-444A-A427-8E011FC2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749EA99-CCAD-44D0-A050-E752A0E9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7AC150-18CF-4939-8C57-6A16A707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0144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DDF73-6641-4548-BFD6-FDC3DE6E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F4F6C09-B0F4-4A0C-8C9E-6A7FA77A9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6F7E18-171F-4A14-B01A-2035D36D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0CA616-4E61-4237-AD45-A41F966D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47F0AA-5781-437A-B68E-AC739C43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462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F060D18-337C-429E-99A0-11555232C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85EFE8-B7B3-4DFC-A7F5-E83F1A08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079CE4-0246-4267-8F82-C16FE83B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074728-C091-4E1F-977E-A3AE3FDB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88D3D5-5E40-4CBD-9E6C-65D36E5A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9200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9E908-CED0-4A5D-89A3-FC77EC5B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522CCA4-9C43-4B2E-8E86-DDA49D1C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1BB299-D627-429D-AEFA-34FB7F8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CDB3C2-6831-496C-93CE-182DB2C3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5F99A7-775A-4709-9880-DF457C43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667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5DD0-0AB6-44D1-83EA-94421DA8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8218ED0-7648-4B69-96EF-93ADF6D7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A0ED5B-5158-4BF8-BB94-89EA87A6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1F80DE-CB85-469F-95E7-1E6A763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441220-9A4C-4B30-B4E0-9D93022F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8545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551F1-B499-4CAD-A58A-74E5F04A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AF6B27-9A6E-4F44-A9F9-01270AA0B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86BCFCD-1EDF-4C6C-9E59-D0AE2B372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EB7C04-DFF4-4755-87F0-3A5F281C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13B01AF-4211-49EC-90E1-DB41BABB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34B871-E779-4815-ACD9-43E19D4E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397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7BDDA-200F-4C30-B468-D02C4182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EBCB7DA-FC76-488C-981F-70E3E7CD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CACCCD5-BE4C-4B63-88FF-4FB39562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85C42D7-E544-436E-87C6-82FF67E17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19A2211-DB2C-4553-9ABD-2779DBC61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0149C57-74E2-4C10-8B71-4C7363E9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F8BFB27-415E-48B4-A379-D3C49629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A603132-ABCA-4F42-9C74-1FE11051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233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1509D-1E9F-4C3F-BB18-5A373F4C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5EC24EA-4545-4D60-ACB8-A228500C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8C3BB90-B008-4C14-B7CA-3D85C8A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2677285-BDB0-40D2-B7AB-D3A84B7B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331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D250B3F-8C08-4754-9C58-56760746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0C50087-08C4-416C-8DF8-573E3D5D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C47C40E-E236-4E81-955C-643804E2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6696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AB6BE-1F33-48BC-ACC3-F8D377CF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2A5D56-EEB8-4540-B224-3C8BA54F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8AE391E-68DC-455A-A64E-ACF30903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83B669A-A1C0-4CD2-A288-0DC3DBBA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A72206F-5A01-4A27-A41F-494574F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11701F3-479D-4B39-BABF-7F564A46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608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5623F-0E14-4329-A74C-9CF88B12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C008369-B664-4B99-A10B-18D730F8B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E8213EF-C11F-446C-B3D0-022C7FC4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7C658B9-ADF9-4487-B757-1C8C8D17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6E96B75-5E26-4D70-8F89-390D3955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60E841F-CB94-4AFD-B597-08D94507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2246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FA4AED4-20DF-475F-A5B9-6361C087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050EAC-6B71-4482-B365-976D574A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DA935C-C0C8-4B49-B1EA-FF82C5E4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1F3EE7-5FB0-4025-A528-D7434E59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938C54-19BB-4DCC-A029-4695BBD15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104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17B0ADA-7545-4640-BDBD-913B05D2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40" y="484112"/>
            <a:ext cx="3895824" cy="34664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FE11DB-6070-4804-BE97-6EC5D33B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Hop or not to hop.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5A6B6B3E-AC83-4AB1-B87B-61553FC80B12}"/>
              </a:ext>
            </a:extLst>
          </p:cNvPr>
          <p:cNvSpPr txBox="1"/>
          <p:nvPr/>
        </p:nvSpPr>
        <p:spPr>
          <a:xfrm>
            <a:off x="4234649" y="4563122"/>
            <a:ext cx="416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scenario – a runner running a track</a:t>
            </a:r>
            <a:endParaRPr lang="en-DK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AAAF0A57-7FD7-4AD1-ADC7-E9499183DCF6}"/>
              </a:ext>
            </a:extLst>
          </p:cNvPr>
          <p:cNvSpPr txBox="1"/>
          <p:nvPr/>
        </p:nvSpPr>
        <p:spPr>
          <a:xfrm>
            <a:off x="4234649" y="4982592"/>
            <a:ext cx="255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received (RSSI)</a:t>
            </a:r>
            <a:endParaRPr lang="en-DK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4DA8E427-C833-47D0-9F21-13F9B27DC3EC}"/>
              </a:ext>
            </a:extLst>
          </p:cNvPr>
          <p:cNvSpPr txBox="1"/>
          <p:nvPr/>
        </p:nvSpPr>
        <p:spPr>
          <a:xfrm>
            <a:off x="4234649" y="5402062"/>
            <a:ext cx="311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Fading (Deep, slow and fast)</a:t>
            </a:r>
            <a:endParaRPr lang="en-DK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F204A73B-2D17-4B96-8FF5-805B9EACD9BD}"/>
              </a:ext>
            </a:extLst>
          </p:cNvPr>
          <p:cNvSpPr txBox="1"/>
          <p:nvPr/>
        </p:nvSpPr>
        <p:spPr>
          <a:xfrm>
            <a:off x="4234649" y="5809124"/>
            <a:ext cx="256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measurements</a:t>
            </a:r>
            <a:endParaRPr lang="en-DK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2B5DC944-EE54-428C-B97F-6C370C812BFB}"/>
              </a:ext>
            </a:extLst>
          </p:cNvPr>
          <p:cNvSpPr txBox="1"/>
          <p:nvPr/>
        </p:nvSpPr>
        <p:spPr>
          <a:xfrm>
            <a:off x="4234649" y="6216186"/>
            <a:ext cx="344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Protocol (To hop or not to hop)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7855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B5DD1-0262-4872-844E-5166BEC99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78505" y="143443"/>
            <a:ext cx="5581971" cy="3154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02" y="3429000"/>
            <a:ext cx="5048250" cy="3267075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 hop or not – the algorithm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16" y="2591391"/>
            <a:ext cx="332440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Indicators we used: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Signal strength (RSSI, the RF input power in </a:t>
            </a:r>
            <a:r>
              <a:rPr lang="en-US" sz="1600" dirty="0" err="1">
                <a:solidFill>
                  <a:schemeClr val="bg1"/>
                </a:solidFill>
              </a:rPr>
              <a:t>dbm</a:t>
            </a:r>
            <a:r>
              <a:rPr lang="en-US" sz="1600" dirty="0">
                <a:solidFill>
                  <a:schemeClr val="bg1"/>
                </a:solidFill>
              </a:rPr>
              <a:t> + 45. Threshold level is -84dBm.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Dropped packets (errors)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History of past events.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Other useful indicators: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Link quality (LQI)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Location of runner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4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AFC01AEB-1862-4226-8B56-809DAFD53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48" y="643467"/>
            <a:ext cx="5410199" cy="5410199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Test scenario (WIP)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Constant speed 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In building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-24DBm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47 laps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Different timeout and channels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9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F9CE619-F003-4C99-BDC0-326C4E384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70186"/>
            <a:ext cx="6250769" cy="41567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Conclusion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Best to hop when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Out of range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RSSI -40(Deep fading)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RSSI is unreliable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antenna is expensive battery wise.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Test scenario (WIP)</a:t>
            </a:r>
          </a:p>
        </p:txBody>
      </p:sp>
    </p:spTree>
    <p:extLst>
      <p:ext uri="{BB962C8B-B14F-4D97-AF65-F5344CB8AC3E}">
        <p14:creationId xmlns:p14="http://schemas.microsoft.com/office/powerpoint/2010/main" val="180140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ladsholder til indhold 4">
            <a:extLst>
              <a:ext uri="{FF2B5EF4-FFF2-40B4-BE49-F238E27FC236}">
                <a16:creationId xmlns:a16="http://schemas.microsoft.com/office/drawing/2014/main" id="{22500B17-2276-435F-82C8-3471B0D7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699926"/>
            <a:ext cx="6250769" cy="32972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Scenario</a:t>
            </a:r>
            <a:endParaRPr lang="aa-ET" sz="280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Get runner’s pulse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Talk directly when possible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Use relays to extent track coverage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Simple relay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RSSI relay</a:t>
            </a:r>
          </a:p>
        </p:txBody>
      </p:sp>
    </p:spTree>
    <p:extLst>
      <p:ext uri="{BB962C8B-B14F-4D97-AF65-F5344CB8AC3E}">
        <p14:creationId xmlns:p14="http://schemas.microsoft.com/office/powerpoint/2010/main" val="33534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3A3533-9974-4865-B57E-EF2F540AF4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006" y="813747"/>
            <a:ext cx="3937280" cy="3457575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644AC71-A229-4066-8000-22652A6999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726996" y="244177"/>
            <a:ext cx="3439104" cy="40271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Base Station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 i="1">
                <a:solidFill>
                  <a:schemeClr val="bg1"/>
                </a:solidFill>
              </a:rPr>
              <a:t>RSSI Log plots dBm</a:t>
            </a:r>
            <a:endParaRPr lang="aa-ET" sz="2800" i="1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Environment: Interference free clean AIR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Ptx</a:t>
            </a:r>
            <a:r>
              <a:rPr lang="en-US" sz="2000" dirty="0">
                <a:solidFill>
                  <a:schemeClr val="bg1"/>
                </a:solidFill>
              </a:rPr>
              <a:t> = 0dBm “1mW”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Isotropic Antenna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2.407GHz “ch1”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Lambda = v/f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2.7cm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d0=0.01167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-84dBm at 159.3m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Euclidian distance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-94dBm from datasheet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1E490-4910-425E-ACE9-75B55D26D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314" y="4345855"/>
            <a:ext cx="47434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0dBm vs -24dBm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&amp;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Air vs Building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650626" cy="3415622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Change in transmit power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0dBm_AIR Track “159.3m”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L400m, H=80m</a:t>
            </a:r>
          </a:p>
          <a:p>
            <a:r>
              <a:rPr lang="en-US" sz="2000" dirty="0">
                <a:solidFill>
                  <a:schemeClr val="bg1"/>
                </a:solidFill>
              </a:rPr>
              <a:t>-24dBm_AIR Track “10.1m”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7.5% range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0dBm_Building Track “64.5m”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32.25% range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-24dBm_Building Track “13.1cm”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L20cm, H=4m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0.035% range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6C394-F86C-4469-A462-184937F0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86" y="1"/>
            <a:ext cx="2836414" cy="2268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7F593E-72F2-4703-B531-94BFF214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454" y="0"/>
            <a:ext cx="2707324" cy="226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FD3D16-F503-4DEC-81E8-1A314B976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184" y="2263236"/>
            <a:ext cx="2836416" cy="2272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CAADB-5ADC-4D07-8820-D3D5A6394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974" y="2263235"/>
            <a:ext cx="2716285" cy="2219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0F3696-66CE-4F00-A220-EDAD8F90B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424" y="4536099"/>
            <a:ext cx="2829696" cy="2329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D0505-6926-4D4C-9E83-73F19605E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9975" y="4482247"/>
            <a:ext cx="2711804" cy="23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9194"/>
            <a:ext cx="3363974" cy="1059827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RSSI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1" y="1435562"/>
            <a:ext cx="4481466" cy="507828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Reflection “Fast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2.4GHz =&gt; Lambda = 12.5cm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Destructive interference “Busty Errors”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-60dBm to -70dBm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to hundreds of milliseconds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250ms occurrences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Diffraction and Scattering “Slow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Shadowing effect “obstacles in the environment”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Photographer at the finish line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Toolshed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of seconds to minutes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13 seconds occurrences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Doppler fading “Changing signal behavior”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Frequency shift due to movement of nodes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Positive shift at run towards the base station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2MHz wide channels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One package length doppler shift running at 12kph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Top of the track: 26.773Hz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      End of track: 29.698Hz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Running at 50000kph = 1.1MHz shift 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0B874-3DFD-4B20-8990-AC529311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8" y="102314"/>
            <a:ext cx="7541092" cy="3219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817D02-719F-4E10-8F3A-C0743EFD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8" y="3321423"/>
            <a:ext cx="7541092" cy="31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Package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 lab at the track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-84dBm threshold level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480 packages (4/sec)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Level crossing rate at 0.2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Marathon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47 labs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1087 Packages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RANGE direct or relayed package for half a track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807DF7-F24A-40B9-8828-E41C422461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1590" y="0"/>
            <a:ext cx="7460410" cy="302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3F9F8-B224-4ADD-9954-5898B41D8C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0910" y="2964428"/>
            <a:ext cx="7541090" cy="39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3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88" y="208256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/>
              <a:t>Lifetime Calculations</a:t>
            </a:r>
            <a:endParaRPr lang="aa-ET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94" y="1173737"/>
            <a:ext cx="4064409" cy="3353440"/>
          </a:xfrm>
        </p:spPr>
        <p:txBody>
          <a:bodyPr anchor="t">
            <a:normAutofit/>
          </a:bodyPr>
          <a:lstStyle/>
          <a:p>
            <a:r>
              <a:rPr lang="en-US" sz="1800" dirty="0"/>
              <a:t>Battery End of Lifetime = Half Capacity</a:t>
            </a:r>
          </a:p>
          <a:p>
            <a:r>
              <a:rPr lang="en-US" sz="1800" dirty="0"/>
              <a:t>Max and min power transmission</a:t>
            </a:r>
          </a:p>
          <a:p>
            <a:pPr lvl="1"/>
            <a:r>
              <a:rPr lang="en-US" sz="1400" dirty="0"/>
              <a:t>0dBm</a:t>
            </a:r>
          </a:p>
          <a:p>
            <a:pPr lvl="1"/>
            <a:r>
              <a:rPr lang="en-US" sz="1400" dirty="0"/>
              <a:t>-24dBm</a:t>
            </a:r>
            <a:endParaRPr lang="en-US" sz="1800" dirty="0"/>
          </a:p>
          <a:p>
            <a:r>
              <a:rPr lang="en-US" sz="1800" dirty="0"/>
              <a:t>Sleep between packages or not</a:t>
            </a:r>
          </a:p>
          <a:p>
            <a:pPr lvl="1"/>
            <a:r>
              <a:rPr lang="en-US" sz="1400" dirty="0"/>
              <a:t>4 packages = 0.0521s</a:t>
            </a:r>
          </a:p>
          <a:p>
            <a:pPr lvl="2"/>
            <a:r>
              <a:rPr lang="en-US" sz="1000" dirty="0"/>
              <a:t>Transmit</a:t>
            </a:r>
          </a:p>
          <a:p>
            <a:pPr lvl="2"/>
            <a:r>
              <a:rPr lang="en-US" sz="1000" dirty="0"/>
              <a:t>Receiving</a:t>
            </a:r>
          </a:p>
          <a:p>
            <a:pPr lvl="2"/>
            <a:r>
              <a:rPr lang="en-US" sz="1000" dirty="0"/>
              <a:t>latency </a:t>
            </a:r>
            <a:endParaRPr lang="en-US" sz="2200" dirty="0"/>
          </a:p>
          <a:p>
            <a:r>
              <a:rPr lang="en-US" sz="1800" dirty="0"/>
              <a:t>Overshoot</a:t>
            </a:r>
          </a:p>
          <a:p>
            <a:pPr lvl="1"/>
            <a:r>
              <a:rPr lang="en-US" sz="1400" dirty="0"/>
              <a:t>40% extra power usage at peak</a:t>
            </a:r>
          </a:p>
          <a:p>
            <a:pPr lvl="1"/>
            <a:r>
              <a:rPr lang="en-US" sz="1400" dirty="0"/>
              <a:t>50milli seconds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9E7F3A-E83D-4CBB-9F28-82915AB6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87961"/>
              </p:ext>
            </p:extLst>
          </p:nvPr>
        </p:nvGraphicFramePr>
        <p:xfrm>
          <a:off x="5805960" y="1432378"/>
          <a:ext cx="6184900" cy="2181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87715582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1508568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4212619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81176182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662422115"/>
                    </a:ext>
                  </a:extLst>
                </a:gridCol>
              </a:tblGrid>
              <a:tr h="5048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3000" u="none" strike="noStrike" dirty="0">
                          <a:effectLst/>
                        </a:rPr>
                        <a:t>POWER TABLE</a:t>
                      </a:r>
                      <a:endParaRPr lang="da-DK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6569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Scenario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Transmission Power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Sleep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Overshoot after wake-up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Base Station Lifetime before half battery capacity (Hours)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5811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176,48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742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 dirty="0">
                          <a:effectLst/>
                        </a:rPr>
                        <a:t>No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176,52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0052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3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13101,00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0045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4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13319,00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959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5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796,32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43187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6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797,11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23614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74AD04A-027D-4AF3-B0A0-726F309BD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4" t="17407" r="6589" b="584"/>
          <a:stretch/>
        </p:blipFill>
        <p:spPr>
          <a:xfrm>
            <a:off x="5791062" y="3743475"/>
            <a:ext cx="6184900" cy="3018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B3BE5-EEFC-4FC5-B2F5-9DFA4C6EA1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02" r="10413" b="26263"/>
          <a:stretch/>
        </p:blipFill>
        <p:spPr>
          <a:xfrm>
            <a:off x="5805960" y="308924"/>
            <a:ext cx="6184900" cy="993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B57D34-1F20-45F8-A497-3DD06CDD445F}"/>
              </a:ext>
            </a:extLst>
          </p:cNvPr>
          <p:cNvSpPr txBox="1"/>
          <p:nvPr/>
        </p:nvSpPr>
        <p:spPr>
          <a:xfrm>
            <a:off x="6937696" y="687937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Radio </a:t>
            </a:r>
            <a:r>
              <a:rPr lang="da-DK" dirty="0" err="1">
                <a:solidFill>
                  <a:schemeClr val="bg1"/>
                </a:solidFill>
              </a:rPr>
              <a:t>Off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DAF15-A3F3-4B86-864C-F084FFF9511A}"/>
              </a:ext>
            </a:extLst>
          </p:cNvPr>
          <p:cNvSpPr txBox="1"/>
          <p:nvPr/>
        </p:nvSpPr>
        <p:spPr>
          <a:xfrm>
            <a:off x="9975908" y="68793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Radio 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553E5-A934-4CB6-96E7-84AB36168D71}"/>
              </a:ext>
            </a:extLst>
          </p:cNvPr>
          <p:cNvSpPr txBox="1"/>
          <p:nvPr/>
        </p:nvSpPr>
        <p:spPr>
          <a:xfrm>
            <a:off x="8432335" y="2061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Overshoot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6928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Receive/Transmit Energy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“Idle” Receiving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18,0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0 dBm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8,0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-12 dBm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13,0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-24 dBm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17,5 mA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262E8-AAA1-4E75-AEBA-E31B0E177A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0" t="1926" r="23949"/>
          <a:stretch/>
        </p:blipFill>
        <p:spPr>
          <a:xfrm>
            <a:off x="5102921" y="3833083"/>
            <a:ext cx="3156593" cy="2928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0A99F-CFC7-48AD-ADA6-8BBCBC4E6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r="52103" b="60"/>
          <a:stretch/>
        </p:blipFill>
        <p:spPr>
          <a:xfrm>
            <a:off x="5102921" y="492003"/>
            <a:ext cx="3156593" cy="2928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A80E0-B048-415F-AB4C-A153E92C21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t="1827" r="26858"/>
          <a:stretch/>
        </p:blipFill>
        <p:spPr>
          <a:xfrm>
            <a:off x="8609790" y="492002"/>
            <a:ext cx="3079445" cy="2928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22EA4C-5BCC-427A-AD1F-F631B61D1CE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t="7894" r="34015" b="243"/>
          <a:stretch/>
        </p:blipFill>
        <p:spPr>
          <a:xfrm>
            <a:off x="8609790" y="3833083"/>
            <a:ext cx="3079445" cy="29284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E247B4-ECEA-497B-9DEB-0E12D6535242}"/>
              </a:ext>
            </a:extLst>
          </p:cNvPr>
          <p:cNvSpPr txBox="1"/>
          <p:nvPr/>
        </p:nvSpPr>
        <p:spPr>
          <a:xfrm>
            <a:off x="5847110" y="122670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Idle</a:t>
            </a:r>
            <a:r>
              <a:rPr lang="da-DK" dirty="0"/>
              <a:t>” </a:t>
            </a:r>
            <a:r>
              <a:rPr lang="da-DK" dirty="0" err="1"/>
              <a:t>Receiving</a:t>
            </a:r>
            <a:endParaRPr lang="da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2501D-A3D8-45EE-A7A7-14ADB798AC36}"/>
              </a:ext>
            </a:extLst>
          </p:cNvPr>
          <p:cNvSpPr txBox="1"/>
          <p:nvPr/>
        </p:nvSpPr>
        <p:spPr>
          <a:xfrm>
            <a:off x="9095281" y="122670"/>
            <a:ext cx="217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0 </a:t>
            </a:r>
            <a:r>
              <a:rPr lang="da-DK" dirty="0" err="1"/>
              <a:t>dBm</a:t>
            </a:r>
            <a:endParaRPr lang="da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002084-F56D-4370-8577-B7B1C8402038}"/>
              </a:ext>
            </a:extLst>
          </p:cNvPr>
          <p:cNvSpPr txBox="1"/>
          <p:nvPr/>
        </p:nvSpPr>
        <p:spPr>
          <a:xfrm>
            <a:off x="9001505" y="3463751"/>
            <a:ext cx="230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-24 </a:t>
            </a:r>
            <a:r>
              <a:rPr lang="da-DK" dirty="0" err="1"/>
              <a:t>dBm</a:t>
            </a:r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B37DD-6C80-4362-8214-A2C744B97236}"/>
              </a:ext>
            </a:extLst>
          </p:cNvPr>
          <p:cNvSpPr txBox="1"/>
          <p:nvPr/>
        </p:nvSpPr>
        <p:spPr>
          <a:xfrm>
            <a:off x="5533210" y="3463751"/>
            <a:ext cx="236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-12 </a:t>
            </a:r>
            <a:r>
              <a:rPr lang="da-DK" dirty="0" err="1"/>
              <a:t>dBm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524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ARQ – stop-and-wait</a:t>
            </a:r>
            <a:endParaRPr lang="aa-ET" sz="2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223" y="951625"/>
            <a:ext cx="7475777" cy="4581525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Scenario 1 and 2 – directly and using the relay</a:t>
            </a:r>
          </a:p>
          <a:p>
            <a:r>
              <a:rPr lang="en-US" sz="2000" dirty="0">
                <a:solidFill>
                  <a:schemeClr val="bg1"/>
                </a:solidFill>
              </a:rPr>
              <a:t>Each request starts a timer – acknowledgment must come before timer runs out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Uses a counter to set parity bit (0 or 1)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Nodes drop a packet if parity bit does not match a counter.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8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641</Words>
  <Application>Microsoft Office PowerPoint</Application>
  <PresentationFormat>Widescreen</PresentationFormat>
  <Paragraphs>168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Hop or not to hop.</vt:lpstr>
      <vt:lpstr>Scenario</vt:lpstr>
      <vt:lpstr>Base Station RSSI Log plots dBm</vt:lpstr>
      <vt:lpstr>0dBm vs -24dBm &amp; Air vs Building</vt:lpstr>
      <vt:lpstr>RSSI Fading</vt:lpstr>
      <vt:lpstr>Package Fading</vt:lpstr>
      <vt:lpstr>Lifetime Calculations</vt:lpstr>
      <vt:lpstr>Receive/Transmit Energy</vt:lpstr>
      <vt:lpstr>ARQ – stop-and-wait</vt:lpstr>
      <vt:lpstr>To hop or not – the algorithm</vt:lpstr>
      <vt:lpstr>Test scenario (WIP)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 or not to hope</dc:title>
  <dc:creator>David Erik Jensen</dc:creator>
  <cp:lastModifiedBy>David Erik Jensen</cp:lastModifiedBy>
  <cp:revision>71</cp:revision>
  <dcterms:created xsi:type="dcterms:W3CDTF">2018-04-25T08:10:02Z</dcterms:created>
  <dcterms:modified xsi:type="dcterms:W3CDTF">2018-05-03T11:35:05Z</dcterms:modified>
</cp:coreProperties>
</file>