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3" r:id="rId5"/>
    <p:sldId id="264" r:id="rId6"/>
    <p:sldId id="265" r:id="rId7"/>
    <p:sldId id="266" r:id="rId8"/>
    <p:sldId id="260" r:id="rId9"/>
    <p:sldId id="267" r:id="rId10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3DA5716-1613-4DF1-82FE-924825EE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Undertitel 2">
            <a:extLst>
              <a:ext uri="{FF2B5EF4-FFF2-40B4-BE49-F238E27FC236}">
                <a16:creationId xmlns="" xmlns:a16="http://schemas.microsoft.com/office/drawing/2014/main" id="{C0F2D14D-259A-4BF5-8C03-6EFE30E1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="" xmlns:a16="http://schemas.microsoft.com/office/drawing/2014/main" id="{ECB50680-33AB-444A-A427-8E011FC2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="" xmlns:a16="http://schemas.microsoft.com/office/drawing/2014/main" id="{C749EA99-CCAD-44D0-A050-E752A0E9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="" xmlns:a16="http://schemas.microsoft.com/office/drawing/2014/main" id="{267AC150-18CF-4939-8C57-6A16A70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0144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83DDF73-6641-4548-BFD6-FDC3DE6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="" xmlns:a16="http://schemas.microsoft.com/office/drawing/2014/main" id="{0F4F6C09-B0F4-4A0C-8C9E-6A7FA77A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="" xmlns:a16="http://schemas.microsoft.com/office/drawing/2014/main" id="{0F6F7E18-171F-4A14-B01A-2035D36D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="" xmlns:a16="http://schemas.microsoft.com/office/drawing/2014/main" id="{EF0CA616-4E61-4237-AD45-A41F966D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="" xmlns:a16="http://schemas.microsoft.com/office/drawing/2014/main" id="{A247F0AA-5781-437A-B68E-AC739C43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462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="" xmlns:a16="http://schemas.microsoft.com/office/drawing/2014/main" id="{7F060D18-337C-429E-99A0-11555232C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="" xmlns:a16="http://schemas.microsoft.com/office/drawing/2014/main" id="{9585EFE8-B7B3-4DFC-A7F5-E83F1A08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="" xmlns:a16="http://schemas.microsoft.com/office/drawing/2014/main" id="{E5079CE4-0246-4267-8F82-C16FE83B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="" xmlns:a16="http://schemas.microsoft.com/office/drawing/2014/main" id="{92074728-C091-4E1F-977E-A3AE3FDB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="" xmlns:a16="http://schemas.microsoft.com/office/drawing/2014/main" id="{D388D3D5-5E40-4CBD-9E6C-65D36E5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200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A9E908-CED0-4A5D-89A3-FC77EC5B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="" xmlns:a16="http://schemas.microsoft.com/office/drawing/2014/main" id="{E522CCA4-9C43-4B2E-8E86-DDA49D1C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="" xmlns:a16="http://schemas.microsoft.com/office/drawing/2014/main" id="{9C1BB299-D627-429D-AEFA-34FB7F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="" xmlns:a16="http://schemas.microsoft.com/office/drawing/2014/main" id="{E5CDB3C2-6831-496C-93CE-182DB2C3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="" xmlns:a16="http://schemas.microsoft.com/office/drawing/2014/main" id="{8D5F99A7-775A-4709-9880-DF457C4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667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93B5DD0-0AB6-44D1-83EA-94421DA8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="" xmlns:a16="http://schemas.microsoft.com/office/drawing/2014/main" id="{08218ED0-7648-4B69-96EF-93ADF6D7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="" xmlns:a16="http://schemas.microsoft.com/office/drawing/2014/main" id="{94A0ED5B-5158-4BF8-BB94-89EA87A6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="" xmlns:a16="http://schemas.microsoft.com/office/drawing/2014/main" id="{7C1F80DE-CB85-469F-95E7-1E6A763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="" xmlns:a16="http://schemas.microsoft.com/office/drawing/2014/main" id="{5A441220-9A4C-4B30-B4E0-9D93022F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8545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BD551F1-B499-4CAD-A58A-74E5F04A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="" xmlns:a16="http://schemas.microsoft.com/office/drawing/2014/main" id="{D1AF6B27-9A6E-4F44-A9F9-01270AA0B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indhold 3">
            <a:extLst>
              <a:ext uri="{FF2B5EF4-FFF2-40B4-BE49-F238E27FC236}">
                <a16:creationId xmlns="" xmlns:a16="http://schemas.microsoft.com/office/drawing/2014/main" id="{386BCFCD-1EDF-4C6C-9E59-D0AE2B37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dato 4">
            <a:extLst>
              <a:ext uri="{FF2B5EF4-FFF2-40B4-BE49-F238E27FC236}">
                <a16:creationId xmlns="" xmlns:a16="http://schemas.microsoft.com/office/drawing/2014/main" id="{6FEB7C04-DFF4-4755-87F0-3A5F281C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="" xmlns:a16="http://schemas.microsoft.com/office/drawing/2014/main" id="{F13B01AF-4211-49EC-90E1-DB41BABB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="" xmlns:a16="http://schemas.microsoft.com/office/drawing/2014/main" id="{D234B871-E779-4815-ACD9-43E19D4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397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987BDDA-200F-4C30-B468-D02C4182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="" xmlns:a16="http://schemas.microsoft.com/office/drawing/2014/main" id="{5EBCB7DA-FC76-488C-981F-70E3E7CD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="" xmlns:a16="http://schemas.microsoft.com/office/drawing/2014/main" id="{0CACCCD5-BE4C-4B63-88FF-4FB39562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tekst 4">
            <a:extLst>
              <a:ext uri="{FF2B5EF4-FFF2-40B4-BE49-F238E27FC236}">
                <a16:creationId xmlns="" xmlns:a16="http://schemas.microsoft.com/office/drawing/2014/main" id="{E85C42D7-E544-436E-87C6-82FF67E17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="" xmlns:a16="http://schemas.microsoft.com/office/drawing/2014/main" id="{C19A2211-DB2C-4553-9ABD-2779DBC61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7" name="Pladsholder til dato 6">
            <a:extLst>
              <a:ext uri="{FF2B5EF4-FFF2-40B4-BE49-F238E27FC236}">
                <a16:creationId xmlns="" xmlns:a16="http://schemas.microsoft.com/office/drawing/2014/main" id="{30149C57-74E2-4C10-8B71-4C7363E9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8" name="Pladsholder til sidefod 7">
            <a:extLst>
              <a:ext uri="{FF2B5EF4-FFF2-40B4-BE49-F238E27FC236}">
                <a16:creationId xmlns="" xmlns:a16="http://schemas.microsoft.com/office/drawing/2014/main" id="{7F8BFB27-415E-48B4-A379-D3C49629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Pladsholder til slidenummer 8">
            <a:extLst>
              <a:ext uri="{FF2B5EF4-FFF2-40B4-BE49-F238E27FC236}">
                <a16:creationId xmlns="" xmlns:a16="http://schemas.microsoft.com/office/drawing/2014/main" id="{DA603132-ABCA-4F42-9C74-1FE11051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233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761509D-1E9F-4C3F-BB18-5A373F4C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dato 2">
            <a:extLst>
              <a:ext uri="{FF2B5EF4-FFF2-40B4-BE49-F238E27FC236}">
                <a16:creationId xmlns="" xmlns:a16="http://schemas.microsoft.com/office/drawing/2014/main" id="{15EC24EA-4545-4D60-ACB8-A228500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4" name="Pladsholder til sidefod 3">
            <a:extLst>
              <a:ext uri="{FF2B5EF4-FFF2-40B4-BE49-F238E27FC236}">
                <a16:creationId xmlns="" xmlns:a16="http://schemas.microsoft.com/office/drawing/2014/main" id="{88C3BB90-B008-4C14-B7CA-3D85C8A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Pladsholder til slidenummer 4">
            <a:extLst>
              <a:ext uri="{FF2B5EF4-FFF2-40B4-BE49-F238E27FC236}">
                <a16:creationId xmlns="" xmlns:a16="http://schemas.microsoft.com/office/drawing/2014/main" id="{42677285-BDB0-40D2-B7AB-D3A84B7B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331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="" xmlns:a16="http://schemas.microsoft.com/office/drawing/2014/main" id="{ED250B3F-8C08-4754-9C58-5676074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3" name="Pladsholder til sidefod 2">
            <a:extLst>
              <a:ext uri="{FF2B5EF4-FFF2-40B4-BE49-F238E27FC236}">
                <a16:creationId xmlns="" xmlns:a16="http://schemas.microsoft.com/office/drawing/2014/main" id="{50C50087-08C4-416C-8DF8-573E3D5D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Pladsholder til slidenummer 3">
            <a:extLst>
              <a:ext uri="{FF2B5EF4-FFF2-40B4-BE49-F238E27FC236}">
                <a16:creationId xmlns="" xmlns:a16="http://schemas.microsoft.com/office/drawing/2014/main" id="{3C47C40E-E236-4E81-955C-643804E2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669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CAB6BE-1F33-48BC-ACC3-F8D377C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="" xmlns:a16="http://schemas.microsoft.com/office/drawing/2014/main" id="{B22A5D56-EEB8-4540-B224-3C8BA54F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="" xmlns:a16="http://schemas.microsoft.com/office/drawing/2014/main" id="{88AE391E-68DC-455A-A64E-ACF30903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="" xmlns:a16="http://schemas.microsoft.com/office/drawing/2014/main" id="{A83B669A-A1C0-4CD2-A288-0DC3DBB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="" xmlns:a16="http://schemas.microsoft.com/office/drawing/2014/main" id="{CA72206F-5A01-4A27-A41F-494574F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="" xmlns:a16="http://schemas.microsoft.com/office/drawing/2014/main" id="{711701F3-479D-4B39-BABF-7F564A46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608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F75623F-0E14-4329-A74C-9CF88B12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billede 2">
            <a:extLst>
              <a:ext uri="{FF2B5EF4-FFF2-40B4-BE49-F238E27FC236}">
                <a16:creationId xmlns="" xmlns:a16="http://schemas.microsoft.com/office/drawing/2014/main" id="{7C008369-B664-4B99-A10B-18D730F8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="" xmlns:a16="http://schemas.microsoft.com/office/drawing/2014/main" id="{1E8213EF-C11F-446C-B3D0-022C7FC4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="" xmlns:a16="http://schemas.microsoft.com/office/drawing/2014/main" id="{D7C658B9-ADF9-4487-B757-1C8C8D1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="" xmlns:a16="http://schemas.microsoft.com/office/drawing/2014/main" id="{96E96B75-5E26-4D70-8F89-390D3955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="" xmlns:a16="http://schemas.microsoft.com/office/drawing/2014/main" id="{C60E841F-CB94-4AFD-B597-08D94507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224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="" xmlns:a16="http://schemas.microsoft.com/office/drawing/2014/main" id="{3FA4AED4-20DF-475F-A5B9-6361C087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="" xmlns:a16="http://schemas.microsoft.com/office/drawing/2014/main" id="{C7050EAC-6B71-4482-B365-976D574A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="" xmlns:a16="http://schemas.microsoft.com/office/drawing/2014/main" id="{C2DA935C-C0C8-4B49-B1EA-FF82C5E4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="" xmlns:a16="http://schemas.microsoft.com/office/drawing/2014/main" id="{6C1F3EE7-5FB0-4025-A528-D7434E59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="" xmlns:a16="http://schemas.microsoft.com/office/drawing/2014/main" id="{8F938C54-19BB-4DCC-A029-4695BBD1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104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="" xmlns:a16="http://schemas.microsoft.com/office/drawing/2014/main" id="{E17B0ADA-7545-4640-BDBD-913B05D2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39" y="961812"/>
            <a:ext cx="4183120" cy="49309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FE11DB-6070-4804-BE97-6EC5D33B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Hop or not to </a:t>
            </a:r>
            <a:r>
              <a:rPr lang="en-US" sz="28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hop.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855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ladsholder til indhold 4">
            <a:extLst>
              <a:ext uri="{FF2B5EF4-FFF2-40B4-BE49-F238E27FC236}">
                <a16:creationId xmlns="" xmlns:a16="http://schemas.microsoft.com/office/drawing/2014/main" id="{22500B17-2276-435F-82C8-3471B0D7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99926"/>
            <a:ext cx="6250769" cy="32972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Scenario</a:t>
            </a:r>
            <a:endParaRPr lang="aa-ET" sz="280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=""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</a:t>
            </a:r>
            <a:r>
              <a:rPr lang="en-US" sz="2000" dirty="0" smtClean="0">
                <a:solidFill>
                  <a:schemeClr val="bg1"/>
                </a:solidFill>
              </a:rPr>
              <a:t>runner’s pulse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Talk directly when possible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 relays to extent </a:t>
            </a:r>
            <a:r>
              <a:rPr lang="en-US" sz="2000" dirty="0" smtClean="0">
                <a:solidFill>
                  <a:schemeClr val="bg1"/>
                </a:solidFill>
              </a:rPr>
              <a:t>track coverage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Simple relay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relay</a:t>
            </a:r>
          </a:p>
        </p:txBody>
      </p:sp>
    </p:spTree>
    <p:extLst>
      <p:ext uri="{BB962C8B-B14F-4D97-AF65-F5344CB8AC3E}">
        <p14:creationId xmlns:p14="http://schemas.microsoft.com/office/powerpoint/2010/main" val="33534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73A3533-9974-4865-B57E-EF2F540AF4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006" y="813747"/>
            <a:ext cx="3937280" cy="345757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3644AC71-A229-4066-8000-22652A6999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26996" y="244177"/>
            <a:ext cx="3439104" cy="40271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Base Station</a:t>
            </a:r>
            <a:r>
              <a:rPr lang="en-US" sz="2800">
                <a:solidFill>
                  <a:schemeClr val="bg1"/>
                </a:solidFill>
              </a:rPr>
              <a:t/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 i="1">
                <a:solidFill>
                  <a:schemeClr val="bg1"/>
                </a:solidFill>
              </a:rPr>
              <a:t>RSSI Log plots dBm</a:t>
            </a:r>
            <a:endParaRPr lang="aa-ET" sz="2800" i="1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=""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Environment: Interference free clean AIR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Ptx</a:t>
            </a:r>
            <a:r>
              <a:rPr lang="en-US" sz="2000" dirty="0">
                <a:solidFill>
                  <a:schemeClr val="bg1"/>
                </a:solidFill>
              </a:rPr>
              <a:t> = 0dBm “1mW”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Isotropic Antenna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2.407GHz “ch1”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Lambda = v/f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2.7cm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d0=0.01167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-84dBm at 159.3m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Euclidian distance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-94dBm from datasheet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7BD49E1-7905-4BCB-B9CF-B6B8080DF5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49474" y="4611782"/>
            <a:ext cx="4619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0dBm vs -24dBm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&amp;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Air vs Building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=""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650626" cy="341562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Change in transmit power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0dBm_AIR Track “159.3m”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L400m, H=80m</a:t>
            </a:r>
          </a:p>
          <a:p>
            <a:r>
              <a:rPr lang="en-US" sz="2000" dirty="0">
                <a:solidFill>
                  <a:schemeClr val="bg1"/>
                </a:solidFill>
              </a:rPr>
              <a:t>-24dBm_AIR Track “10.1m”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7.5% range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0dBm_Building Track “64.5m”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32.25% range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-24dBm_Building Track “13.1cm”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L20cm, H=4m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0.035% range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66C394-F86C-4469-A462-184937F0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6" y="1"/>
            <a:ext cx="2836414" cy="2268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F7F593E-72F2-4703-B531-94BFF214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454" y="0"/>
            <a:ext cx="2707324" cy="226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CFD3D16-F503-4DEC-81E8-1A314B97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84" y="2263236"/>
            <a:ext cx="2836416" cy="2272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61CAADB-5ADC-4D07-8820-D3D5A6394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974" y="2263235"/>
            <a:ext cx="2716285" cy="221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C0F3696-66CE-4F00-A220-EDAD8F90B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424" y="4536099"/>
            <a:ext cx="2829696" cy="2329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D9D0505-6926-4D4C-9E83-73F19605E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975" y="4482247"/>
            <a:ext cx="2711804" cy="23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9194"/>
            <a:ext cx="3363974" cy="1059827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RSSI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=""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1" y="1435562"/>
            <a:ext cx="4481466" cy="507828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Reflection “Fast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2.4GHz =&gt; Lambda = 12.5cm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Destructive interference “Busty Errors”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-60dBm to -70dBm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to hundreds of milliseconds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250ms occurrences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Diffraction and Scattering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Shadowing effect “obstacles in the environment”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Photographer at the finish line?</a:t>
            </a:r>
          </a:p>
          <a:p>
            <a:pPr lvl="2"/>
            <a:r>
              <a:rPr lang="en-US" sz="1200" dirty="0" err="1">
                <a:solidFill>
                  <a:schemeClr val="bg1"/>
                </a:solidFill>
              </a:rPr>
              <a:t>Toolsheet</a:t>
            </a:r>
            <a:r>
              <a:rPr lang="en-US" sz="1200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of seconds to minutes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13 seconds occurrences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Doppler fading “Changing signal behavior”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Frequency shift due to movement of nodes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Positive shift at run towards the base station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2MHz wide channels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One package length doppler shift running at 12kph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Top of the track: 26.773Hz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   End of track: 29.698Hz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Running at 50000kph = 1.1MHz shift 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220B874-3DFD-4B20-8990-AC529311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102314"/>
            <a:ext cx="7541092" cy="3219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6817D02-719F-4E10-8F3A-C0743EFD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3321423"/>
            <a:ext cx="7541092" cy="31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Package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=""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 lab at the track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-84dBm threshold level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480 packages (4/sec)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Level crossing rate at 0.2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Marathon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47 labs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1087 Packages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RANGE direct or relayed package for half a track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7807DF7-F24A-40B9-8828-E41C422461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1590" y="0"/>
            <a:ext cx="7460410" cy="302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A53F9F8-B224-4ADD-9954-5898B41D8C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0910" y="2964428"/>
            <a:ext cx="7541090" cy="39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29B5DD1-0262-4872-844E-5166BEC99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8101" y="1230004"/>
            <a:ext cx="5510771" cy="41050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 err="1"/>
              <a:t>ToHopOrNot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=""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672122"/>
          </a:xfrm>
        </p:spPr>
        <p:txBody>
          <a:bodyPr anchor="t">
            <a:normAutofit fontScale="92500"/>
          </a:bodyPr>
          <a:lstStyle/>
          <a:p>
            <a:r>
              <a:rPr lang="en-US" sz="1800" dirty="0"/>
              <a:t>Will the next package be bad?</a:t>
            </a:r>
          </a:p>
          <a:p>
            <a:pPr lvl="1"/>
            <a:r>
              <a:rPr lang="en-US" sz="1400" dirty="0"/>
              <a:t>Signal strength</a:t>
            </a:r>
          </a:p>
          <a:p>
            <a:pPr lvl="1"/>
            <a:r>
              <a:rPr lang="en-US" sz="1400" dirty="0"/>
              <a:t>Distance</a:t>
            </a:r>
          </a:p>
          <a:p>
            <a:pPr lvl="1"/>
            <a:r>
              <a:rPr lang="en-US" sz="1400" dirty="0"/>
              <a:t>Received or not package</a:t>
            </a:r>
          </a:p>
          <a:p>
            <a:r>
              <a:rPr lang="en-US" sz="1800" dirty="0"/>
              <a:t>Multi linear regression</a:t>
            </a:r>
          </a:p>
          <a:p>
            <a:pPr lvl="1"/>
            <a:r>
              <a:rPr lang="en-US" sz="1400" dirty="0"/>
              <a:t>Isotropic Antenna</a:t>
            </a:r>
          </a:p>
          <a:p>
            <a:pPr lvl="1"/>
            <a:r>
              <a:rPr lang="en-US" sz="1400" dirty="0"/>
              <a:t>Binary fading behavior</a:t>
            </a:r>
          </a:p>
          <a:p>
            <a:pPr lvl="1"/>
            <a:r>
              <a:rPr lang="en-US" sz="1400" dirty="0"/>
              <a:t>Modeled as a random variable at any distance</a:t>
            </a:r>
          </a:p>
          <a:p>
            <a:r>
              <a:rPr lang="en-US" sz="1800" dirty="0"/>
              <a:t>Could be fun to do a real-life experiment</a:t>
            </a:r>
            <a:r>
              <a:rPr lang="en-US" sz="2200" dirty="0"/>
              <a:t>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603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="" xmlns:a16="http://schemas.microsoft.com/office/drawing/2014/main" id="{587E7BFF-CF4C-46EF-8704-7F978499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74" y="643467"/>
            <a:ext cx="4693347" cy="54101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Power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Sending with -25DB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Receiving </a:t>
            </a:r>
          </a:p>
        </p:txBody>
      </p:sp>
    </p:spTree>
    <p:extLst>
      <p:ext uri="{BB962C8B-B14F-4D97-AF65-F5344CB8AC3E}">
        <p14:creationId xmlns:p14="http://schemas.microsoft.com/office/powerpoint/2010/main" val="274524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88" y="208256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/>
              <a:t>Lifetime Calculations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=""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94" y="1173737"/>
            <a:ext cx="4064409" cy="3353440"/>
          </a:xfrm>
        </p:spPr>
        <p:txBody>
          <a:bodyPr anchor="t">
            <a:normAutofit/>
          </a:bodyPr>
          <a:lstStyle/>
          <a:p>
            <a:r>
              <a:rPr lang="en-US" sz="1800" dirty="0"/>
              <a:t>Battery End of Lifetime = Half Capacity</a:t>
            </a:r>
          </a:p>
          <a:p>
            <a:r>
              <a:rPr lang="en-US" sz="1800" dirty="0"/>
              <a:t>Max and min power transmission</a:t>
            </a:r>
          </a:p>
          <a:p>
            <a:pPr lvl="1"/>
            <a:r>
              <a:rPr lang="en-US" sz="1400" dirty="0"/>
              <a:t>0dBm</a:t>
            </a:r>
          </a:p>
          <a:p>
            <a:pPr lvl="1"/>
            <a:r>
              <a:rPr lang="en-US" sz="1400" dirty="0"/>
              <a:t>-24dBm</a:t>
            </a:r>
            <a:endParaRPr lang="en-US" sz="1800" dirty="0"/>
          </a:p>
          <a:p>
            <a:r>
              <a:rPr lang="en-US" sz="1800" dirty="0"/>
              <a:t>Sleep between packages or not</a:t>
            </a:r>
          </a:p>
          <a:p>
            <a:pPr lvl="1"/>
            <a:r>
              <a:rPr lang="en-US" sz="1400" dirty="0"/>
              <a:t>4 packages = 0.0521s</a:t>
            </a:r>
          </a:p>
          <a:p>
            <a:pPr lvl="2"/>
            <a:r>
              <a:rPr lang="en-US" sz="1000" dirty="0"/>
              <a:t>Transmit</a:t>
            </a:r>
          </a:p>
          <a:p>
            <a:pPr lvl="2"/>
            <a:r>
              <a:rPr lang="en-US" sz="1000" dirty="0"/>
              <a:t>Receiving</a:t>
            </a:r>
          </a:p>
          <a:p>
            <a:pPr lvl="2"/>
            <a:r>
              <a:rPr lang="en-US" sz="1000" dirty="0"/>
              <a:t>latency </a:t>
            </a:r>
            <a:endParaRPr lang="en-US" sz="2200" dirty="0"/>
          </a:p>
          <a:p>
            <a:r>
              <a:rPr lang="en-US" sz="1800" dirty="0"/>
              <a:t>Overshoot</a:t>
            </a:r>
          </a:p>
          <a:p>
            <a:pPr lvl="1"/>
            <a:r>
              <a:rPr lang="en-US" sz="1400" dirty="0"/>
              <a:t>40% extra power usage at peak</a:t>
            </a:r>
          </a:p>
          <a:p>
            <a:pPr lvl="1"/>
            <a:r>
              <a:rPr lang="en-US" sz="1400" dirty="0"/>
              <a:t>50milli 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3C7E81B-AE90-449D-B294-5553F126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61" y="724501"/>
            <a:ext cx="6229350" cy="2228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536489A-1B2F-482D-8054-3E536A72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561" y="3051754"/>
            <a:ext cx="6229350" cy="336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361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Hop or not to hop.</vt:lpstr>
      <vt:lpstr>Scenario</vt:lpstr>
      <vt:lpstr>Base Station RSSI Log plots dBm</vt:lpstr>
      <vt:lpstr>0dBm vs -24dBm &amp; Air vs Building</vt:lpstr>
      <vt:lpstr>RSSI Fading</vt:lpstr>
      <vt:lpstr>Package Fading</vt:lpstr>
      <vt:lpstr>ToHopOrNot</vt:lpstr>
      <vt:lpstr>Power</vt:lpstr>
      <vt:lpstr>Lifetime Calculations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 or not to hope</dc:title>
  <dc:creator>David Erik Jensen</dc:creator>
  <cp:lastModifiedBy>cml</cp:lastModifiedBy>
  <cp:revision>24</cp:revision>
  <dcterms:created xsi:type="dcterms:W3CDTF">2018-04-25T08:10:02Z</dcterms:created>
  <dcterms:modified xsi:type="dcterms:W3CDTF">2018-04-30T19:25:44Z</dcterms:modified>
</cp:coreProperties>
</file>