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1177" r:id="rId2"/>
    <p:sldId id="1178" r:id="rId3"/>
    <p:sldId id="1179" r:id="rId4"/>
    <p:sldId id="1182" r:id="rId5"/>
    <p:sldId id="1180" r:id="rId6"/>
    <p:sldId id="1181" r:id="rId7"/>
    <p:sldId id="1184" r:id="rId8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b="1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884080C-6A86-4F29-823D-6AD57D1F1617}">
          <p14:sldIdLst>
            <p14:sldId id="1177"/>
            <p14:sldId id="1178"/>
            <p14:sldId id="1179"/>
            <p14:sldId id="1182"/>
            <p14:sldId id="1180"/>
            <p14:sldId id="1181"/>
            <p14:sldId id="11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FF00"/>
    <a:srgbClr val="66FF33"/>
    <a:srgbClr val="FF0000"/>
    <a:srgbClr val="005395"/>
    <a:srgbClr val="FFFFFF"/>
    <a:srgbClr val="008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1" autoAdjust="0"/>
    <p:restoredTop sz="92344" autoAdjust="0"/>
  </p:normalViewPr>
  <p:slideViewPr>
    <p:cSldViewPr snapToGrid="0">
      <p:cViewPr varScale="1">
        <p:scale>
          <a:sx n="100" d="100"/>
          <a:sy n="100" d="100"/>
        </p:scale>
        <p:origin x="-342" y="24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6" y="-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00"/>
        <p:guide pos="23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 b="0"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 b="0"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 b="0"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buClr>
                <a:srgbClr val="000000"/>
              </a:buClr>
              <a:buSzPct val="100000"/>
              <a:buFont typeface="Times New Roman" charset="0"/>
              <a:buNone/>
              <a:defRPr b="0">
                <a:latin typeface="Times New Roman" charset="0"/>
              </a:defRPr>
            </a:lvl1pPr>
          </a:lstStyle>
          <a:p>
            <a:fld id="{71B1732A-448E-7645-AC05-BD04CED2CF4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501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6788" cy="9602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6788" cy="9602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6788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Wingdings" pitchFamily="16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Nimbus Roman No9 L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7062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Wingdings" pitchFamily="16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Nimbus Roman No9 L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5837" cy="3597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316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121775"/>
            <a:ext cx="3167063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Wingdings" pitchFamily="16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Nimbus Roman No9 L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7062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buClr>
                <a:srgbClr val="000000"/>
              </a:buClr>
              <a:buSzPct val="100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b="0">
                <a:latin typeface="Nimbus Roman No9 L" charset="0"/>
              </a:defRPr>
            </a:lvl1pPr>
          </a:lstStyle>
          <a:p>
            <a:fld id="{AC65FD41-3FA2-5147-A15F-C1522FE4EA8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99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0" descr="foo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6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8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pic>
        <p:nvPicPr>
          <p:cNvPr id="11" name="Grafik 22" descr="pic_titel_1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292475"/>
            <a:ext cx="914400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57263"/>
            <a:ext cx="8382000" cy="94615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38338"/>
            <a:ext cx="8382000" cy="11430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pic>
        <p:nvPicPr>
          <p:cNvPr id="15" name="Picture 103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7" t="43604" r="25964" b="42442"/>
          <a:stretch>
            <a:fillRect/>
          </a:stretch>
        </p:blipFill>
        <p:spPr bwMode="auto">
          <a:xfrm>
            <a:off x="8352692" y="0"/>
            <a:ext cx="791308" cy="3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eth_uzh_logo_kurz_pos_d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9769"/>
            <a:ext cx="1758462" cy="2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5708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6A99A-5706-234E-BB57-165A340673C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78933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0" descr="foo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6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8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pic>
        <p:nvPicPr>
          <p:cNvPr id="11" name="Grafik 14" descr="hg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144000" cy="60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0F5080-06CE-2E46-927C-3B8F822AB90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7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  <p:pic>
        <p:nvPicPr>
          <p:cNvPr id="18" name="Picture 103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7" t="43604" r="25964" b="42442"/>
          <a:stretch>
            <a:fillRect/>
          </a:stretch>
        </p:blipFill>
        <p:spPr bwMode="auto">
          <a:xfrm>
            <a:off x="8352692" y="0"/>
            <a:ext cx="791308" cy="3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eth_uzh_logo_kurz_pos_d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9769"/>
            <a:ext cx="1758462" cy="2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05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6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24F80-BC3F-684C-AA25-9141960BFC9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69266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4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5F066-6435-A746-8BA1-CFB09436972B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52000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3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FA840-2464-7448-BB86-07F830E82262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4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54104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2B575-57F4-A640-830A-218DE09B42E1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46626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0538"/>
            <a:ext cx="8382000" cy="766762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84288"/>
            <a:ext cx="4114800" cy="5230812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4288"/>
            <a:ext cx="4114800" cy="5230812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2100" y="6635750"/>
            <a:ext cx="1822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4075" y="6635750"/>
            <a:ext cx="1638300" cy="457200"/>
          </a:xfrm>
        </p:spPr>
        <p:txBody>
          <a:bodyPr/>
          <a:lstStyle>
            <a:lvl1pPr>
              <a:defRPr/>
            </a:lvl1pPr>
          </a:lstStyle>
          <a:p>
            <a:fld id="{BC4E918B-C374-E843-865F-6601D1E1614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239963" y="6635750"/>
            <a:ext cx="4773612" cy="44926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44345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100" y="6635750"/>
            <a:ext cx="1822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4075" y="6635750"/>
            <a:ext cx="1638300" cy="457200"/>
          </a:xfrm>
        </p:spPr>
        <p:txBody>
          <a:bodyPr/>
          <a:lstStyle>
            <a:lvl1pPr>
              <a:defRPr/>
            </a:lvl1pPr>
          </a:lstStyle>
          <a:p>
            <a:fld id="{8620EAC8-852E-4343-885F-838B6D66C0B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2239963" y="6635750"/>
            <a:ext cx="4773612" cy="44926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662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20" descr="footer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90538"/>
            <a:ext cx="83820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84288"/>
            <a:ext cx="8382000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 sz="1600" b="0">
              <a:ea typeface="+mn-ea"/>
              <a:cs typeface="+mn-cs"/>
            </a:endParaRPr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Tuesday, January 14th 2014</a:t>
            </a:r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1"/>
                </a:solidFill>
              </a:defRPr>
            </a:lvl1pPr>
          </a:lstStyle>
          <a:p>
            <a:fld id="{5AC09FCA-DD90-644A-8DCC-870191CEC496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Stampanoni - Visit Philips Technologie GmbH, Hamburg, Germany</a:t>
            </a:r>
            <a:endParaRPr lang="de-DE"/>
          </a:p>
        </p:txBody>
      </p:sp>
      <p:pic>
        <p:nvPicPr>
          <p:cNvPr id="4105" name="Picture 103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7" t="43604" r="25964" b="42442"/>
          <a:stretch>
            <a:fillRect/>
          </a:stretch>
        </p:blipFill>
        <p:spPr bwMode="auto">
          <a:xfrm>
            <a:off x="8352692" y="0"/>
            <a:ext cx="791308" cy="3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eth_uzh_logo_kurz_pos_d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9769"/>
            <a:ext cx="1758462" cy="2680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8" r:id="rId2"/>
    <p:sldLayoutId id="2147483682" r:id="rId3"/>
    <p:sldLayoutId id="2147483677" r:id="rId4"/>
    <p:sldLayoutId id="2147483676" r:id="rId5"/>
    <p:sldLayoutId id="2147483675" r:id="rId6"/>
    <p:sldLayoutId id="2147483674" r:id="rId7"/>
    <p:sldLayoutId id="2147483679" r:id="rId8"/>
    <p:sldLayoutId id="2147483680" r:id="rId9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28650" indent="-242888" algn="l" rtl="0" eaLnBrk="0" fontAlgn="base" hangingPunct="0">
        <a:lnSpc>
          <a:spcPts val="2200"/>
        </a:lnSpc>
        <a:spcBef>
          <a:spcPts val="400"/>
        </a:spcBef>
        <a:spcAft>
          <a:spcPct val="0"/>
        </a:spcAft>
        <a:buClr>
          <a:srgbClr val="7FA7C8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buClr>
          <a:srgbClr val="BFD3E3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0" fontAlgn="base" hangingPunct="0">
        <a:lnSpc>
          <a:spcPts val="1800"/>
        </a:lnSpc>
        <a:spcBef>
          <a:spcPts val="200"/>
        </a:spcBef>
        <a:spcAft>
          <a:spcPct val="0"/>
        </a:spcAft>
        <a:buClr>
          <a:srgbClr val="BFD3E3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0" fontAlgn="base" hangingPunct="0">
        <a:spcBef>
          <a:spcPct val="20000"/>
        </a:spcBef>
        <a:spcAft>
          <a:spcPct val="0"/>
        </a:spcAft>
        <a:buClr>
          <a:srgbClr val="BFD3E3"/>
        </a:buClr>
        <a:buFont typeface="Wingdings" charset="0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High-energy phase contrast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00335B"/>
                    </a:solidFill>
                  </a:rPr>
                  <a:t>Why high energies?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Absorption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∝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Phase interaction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∝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Phase is relatively more important at higher energies</a:t>
                </a:r>
              </a:p>
              <a:p>
                <a:r>
                  <a:rPr lang="en-US" dirty="0" smtClean="0"/>
                  <a:t>It may be possible to decrease the absorption and therefore the dose while keeping a good contrast from phase-sensitive methods.</a:t>
                </a:r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 rotWithShape="1">
                <a:blip r:embed="rId2"/>
                <a:stretch>
                  <a:fillRect l="-4296" t="-1399" b="-3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algn="ctr">
              <a:buClr>
                <a:srgbClr val="005091"/>
              </a:buClr>
              <a:buNone/>
            </a:pPr>
            <a:r>
              <a:rPr lang="en-US" sz="2800" b="1" dirty="0" smtClean="0">
                <a:solidFill>
                  <a:srgbClr val="00335B"/>
                </a:solidFill>
              </a:rPr>
              <a:t>60-160 </a:t>
            </a:r>
            <a:r>
              <a:rPr lang="en-US" sz="2800" b="1" dirty="0" err="1" smtClean="0">
                <a:solidFill>
                  <a:srgbClr val="00335B"/>
                </a:solidFill>
              </a:rPr>
              <a:t>keV</a:t>
            </a:r>
            <a:endParaRPr lang="en-US" dirty="0">
              <a:solidFill>
                <a:srgbClr val="000000"/>
              </a:solidFill>
            </a:endParaRPr>
          </a:p>
          <a:p>
            <a:endParaRPr lang="de-CH" dirty="0"/>
          </a:p>
        </p:txBody>
      </p:sp>
      <p:sp>
        <p:nvSpPr>
          <p:cNvPr id="286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de-CH" smtClean="0">
                <a:ea typeface="ＭＳ Ｐゴシック" pitchFamily="34" charset="-128"/>
              </a:rPr>
              <a:t>Tuesday, January 14th 2014</a:t>
            </a:r>
            <a:endParaRPr lang="de-DE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0C774-219E-4093-9B50-53A89F60ECBB}" type="slidenum">
              <a:rPr lang="de-DE" smtClean="0">
                <a:ea typeface="ＭＳ Ｐゴシック" pitchFamily="34" charset="-128"/>
              </a:rPr>
              <a:pPr/>
              <a:t>1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Stampanoni - Visit Philips Technologie GmbH, Hamburg, Germany</a:t>
            </a:r>
            <a:endParaRPr 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4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High-energy phase contrast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lvl="0" indent="0" algn="ctr">
              <a:buClr>
                <a:srgbClr val="005091"/>
              </a:buClr>
              <a:buNone/>
            </a:pPr>
            <a:r>
              <a:rPr lang="en-US" sz="2800" b="1" dirty="0" smtClean="0">
                <a:solidFill>
                  <a:srgbClr val="00335B"/>
                </a:solidFill>
              </a:rPr>
              <a:t>The technical challenge</a:t>
            </a:r>
            <a:endParaRPr lang="en-US" dirty="0" smtClean="0"/>
          </a:p>
          <a:p>
            <a:r>
              <a:rPr lang="en-US" dirty="0" smtClean="0"/>
              <a:t>Large thickness (&gt; 500 </a:t>
            </a:r>
            <a:r>
              <a:rPr lang="el-GR" dirty="0" smtClean="0"/>
              <a:t>μ</a:t>
            </a:r>
            <a:r>
              <a:rPr lang="en-US" dirty="0" smtClean="0"/>
              <a:t>m of gold) needed to block X-rays above 100 </a:t>
            </a:r>
            <a:r>
              <a:rPr lang="en-US" dirty="0" err="1" smtClean="0"/>
              <a:t>keV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Small period needed for higher sensitivity</a:t>
            </a:r>
          </a:p>
          <a:p>
            <a:endParaRPr lang="en-US" dirty="0" smtClean="0"/>
          </a:p>
          <a:p>
            <a:r>
              <a:rPr lang="en-US" dirty="0" smtClean="0"/>
              <a:t>Conventional gratings cannot be fabricated with such thickness and a small period (2.8 </a:t>
            </a:r>
            <a:r>
              <a:rPr lang="el-GR" dirty="0" smtClean="0"/>
              <a:t>μ</a:t>
            </a:r>
            <a:r>
              <a:rPr lang="en-US" dirty="0" smtClean="0"/>
              <a:t>m)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algn="ctr">
              <a:buClr>
                <a:srgbClr val="005091"/>
              </a:buClr>
              <a:buNone/>
            </a:pPr>
            <a:r>
              <a:rPr lang="en-US" sz="2800" b="1" dirty="0" smtClean="0">
                <a:solidFill>
                  <a:srgbClr val="00335B"/>
                </a:solidFill>
              </a:rPr>
              <a:t>Edge-on illumination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Illumination from the side (edge-on) is a solution</a:t>
            </a:r>
          </a:p>
          <a:p>
            <a:endParaRPr lang="en-US" dirty="0"/>
          </a:p>
          <a:p>
            <a:endParaRPr lang="de-CH" dirty="0"/>
          </a:p>
        </p:txBody>
      </p:sp>
      <p:sp>
        <p:nvSpPr>
          <p:cNvPr id="286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de-CH" smtClean="0">
                <a:ea typeface="ＭＳ Ｐゴシック" pitchFamily="34" charset="-128"/>
              </a:rPr>
              <a:t>Tuesday, January 14th 2014</a:t>
            </a:r>
            <a:endParaRPr lang="de-DE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0C774-219E-4093-9B50-53A89F60ECBB}" type="slidenum">
              <a:rPr lang="de-DE" smtClean="0">
                <a:ea typeface="ＭＳ Ｐゴシック" pitchFamily="34" charset="-128"/>
              </a:rPr>
              <a:pPr/>
              <a:t>2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Stampanoni - Visit Philips Technologie GmbH, Hamburg, Germany</a:t>
            </a:r>
            <a:endParaRPr lang="de-DE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40" y="3333750"/>
            <a:ext cx="4757459" cy="24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High-energy phase contrast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381000" y="1284288"/>
            <a:ext cx="8539976" cy="523081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Two edge-on systems built at PSI</a:t>
            </a:r>
          </a:p>
          <a:p>
            <a:r>
              <a:rPr lang="en-US" dirty="0" smtClean="0"/>
              <a:t>High-voltage X-ray tube: 160 </a:t>
            </a:r>
            <a:r>
              <a:rPr lang="en-US" dirty="0" err="1" smtClean="0"/>
              <a:t>kVp</a:t>
            </a:r>
            <a:endParaRPr lang="en-US" dirty="0" smtClean="0"/>
          </a:p>
          <a:p>
            <a:r>
              <a:rPr lang="en-US" dirty="0" smtClean="0"/>
              <a:t>Gold gratings, 2</a:t>
            </a:r>
            <a:r>
              <a:rPr lang="el-GR" dirty="0" smtClean="0"/>
              <a:t>.8 </a:t>
            </a:r>
            <a:r>
              <a:rPr lang="el-GR" dirty="0"/>
              <a:t>μ</a:t>
            </a:r>
            <a:r>
              <a:rPr lang="en-US" dirty="0"/>
              <a:t>m </a:t>
            </a:r>
            <a:r>
              <a:rPr lang="en-US" dirty="0" smtClean="0"/>
              <a:t>pitch</a:t>
            </a:r>
          </a:p>
          <a:p>
            <a:r>
              <a:rPr lang="en-US" dirty="0" smtClean="0"/>
              <a:t>Symmetric setup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Lohmann</a:t>
            </a:r>
            <a:r>
              <a:rPr lang="en-US" dirty="0" smtClean="0"/>
              <a:t> distance</a:t>
            </a:r>
          </a:p>
          <a:p>
            <a:r>
              <a:rPr lang="en-US" dirty="0" smtClean="0"/>
              <a:t>Nominal energies 100 and 120 </a:t>
            </a:r>
            <a:r>
              <a:rPr lang="en-US" dirty="0" err="1" smtClean="0"/>
              <a:t>keV</a:t>
            </a:r>
            <a:endParaRPr lang="de-CH" dirty="0"/>
          </a:p>
        </p:txBody>
      </p:sp>
      <p:sp>
        <p:nvSpPr>
          <p:cNvPr id="286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de-CH" smtClean="0">
                <a:ea typeface="ＭＳ Ｐゴシック" pitchFamily="34" charset="-128"/>
              </a:rPr>
              <a:t>Tuesday, January 14th 2014</a:t>
            </a:r>
            <a:endParaRPr lang="de-DE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0C774-219E-4093-9B50-53A89F60ECBB}" type="slidenum">
              <a:rPr lang="de-DE" smtClean="0">
                <a:ea typeface="ＭＳ Ｐゴシック" pitchFamily="34" charset="-128"/>
              </a:rPr>
              <a:pPr/>
              <a:t>3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Stampanoni - Visit Philips Technologie GmbH, Hamburg, Germany</a:t>
            </a:r>
            <a:endParaRPr 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2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High-energy phase contrast</a:t>
            </a:r>
            <a:br>
              <a:rPr lang="en-US" dirty="0" smtClean="0"/>
            </a:br>
            <a:r>
              <a:rPr lang="en-US" dirty="0" smtClean="0"/>
              <a:t>Performance</a:t>
            </a:r>
          </a:p>
        </p:txBody>
      </p:sp>
      <p:sp>
        <p:nvSpPr>
          <p:cNvPr id="286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de-CH" smtClean="0">
                <a:ea typeface="ＭＳ Ｐゴシック" pitchFamily="34" charset="-128"/>
              </a:rPr>
              <a:t>Tuesday, January 14th 2014</a:t>
            </a:r>
            <a:endParaRPr lang="de-DE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0C774-219E-4093-9B50-53A89F60ECBB}" type="slidenum">
              <a:rPr lang="de-DE" smtClean="0">
                <a:ea typeface="ＭＳ Ｐゴシック" pitchFamily="34" charset="-128"/>
              </a:rPr>
              <a:pPr/>
              <a:t>4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Stampanoni - Visit Philips Technologie GmbH, Hamburg, Germany</a:t>
            </a:r>
            <a:endParaRPr lang="de-DE">
              <a:ea typeface="ＭＳ Ｐゴシック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1787331"/>
            <a:ext cx="4650056" cy="2989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" y="1787331"/>
            <a:ext cx="4650056" cy="2987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7394" y="4779096"/>
            <a:ext cx="4544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120 </a:t>
            </a:r>
            <a:r>
              <a:rPr lang="en-US" dirty="0" err="1" smtClean="0"/>
              <a:t>keV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2735" y="4774608"/>
            <a:ext cx="4544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 </a:t>
            </a:r>
            <a:r>
              <a:rPr lang="en-US" dirty="0" err="1" smtClean="0"/>
              <a:t>keV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High-energy phase contrast</a:t>
            </a:r>
            <a:br>
              <a:rPr lang="en-US" dirty="0" smtClean="0"/>
            </a:br>
            <a:r>
              <a:rPr lang="en-US" dirty="0" smtClean="0"/>
              <a:t>The first images: an electronic chip at 100 </a:t>
            </a:r>
            <a:r>
              <a:rPr lang="en-US" dirty="0" err="1" smtClean="0"/>
              <a:t>keV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381000" y="2085278"/>
            <a:ext cx="4114800" cy="4429822"/>
          </a:xfrm>
        </p:spPr>
        <p:txBody>
          <a:bodyPr/>
          <a:lstStyle/>
          <a:p>
            <a:r>
              <a:rPr lang="en-US" dirty="0" smtClean="0"/>
              <a:t>Complementarity of absorption and differential phase</a:t>
            </a:r>
          </a:p>
          <a:p>
            <a:endParaRPr lang="en-US" dirty="0"/>
          </a:p>
          <a:p>
            <a:r>
              <a:rPr lang="en-US" dirty="0" smtClean="0"/>
              <a:t>All soldering points visible in the phase image, even under the strongly absorbing resistors</a:t>
            </a:r>
            <a:endParaRPr lang="de-CH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46" y="2123351"/>
            <a:ext cx="4114800" cy="1924608"/>
          </a:xfrm>
        </p:spPr>
      </p:pic>
      <p:sp>
        <p:nvSpPr>
          <p:cNvPr id="286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de-CH" smtClean="0">
                <a:ea typeface="ＭＳ Ｐゴシック" pitchFamily="34" charset="-128"/>
              </a:rPr>
              <a:t>Tuesday, January 14th 2014</a:t>
            </a:r>
            <a:endParaRPr lang="de-DE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0C774-219E-4093-9B50-53A89F60ECBB}" type="slidenum">
              <a:rPr lang="de-DE" smtClean="0">
                <a:ea typeface="ＭＳ Ｐゴシック" pitchFamily="34" charset="-128"/>
              </a:rPr>
              <a:pPr/>
              <a:t>5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Stampanoni - Visit Philips Technologie GmbH, Hamburg, Germany</a:t>
            </a:r>
            <a:endParaRPr lang="de-DE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61" y="4059048"/>
            <a:ext cx="4107092" cy="19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61" y="1322554"/>
            <a:ext cx="5514646" cy="3755692"/>
          </a:xfrm>
          <a:prstGeom prst="rect">
            <a:avLst/>
          </a:prstGeom>
        </p:spPr>
      </p:pic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High-energy phase contrast</a:t>
            </a:r>
            <a:br>
              <a:rPr lang="en-US" dirty="0" smtClean="0"/>
            </a:br>
            <a:r>
              <a:rPr lang="en-US" dirty="0" smtClean="0"/>
              <a:t>The first images: soft materials at 120 </a:t>
            </a:r>
            <a:r>
              <a:rPr lang="en-US" dirty="0" err="1" smtClean="0"/>
              <a:t>keV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22662" y="5312417"/>
            <a:ext cx="9110547" cy="5230812"/>
          </a:xfrm>
        </p:spPr>
        <p:txBody>
          <a:bodyPr/>
          <a:lstStyle/>
          <a:p>
            <a:r>
              <a:rPr lang="en-US" dirty="0" smtClean="0"/>
              <a:t>Complementarity of absorption and dark field</a:t>
            </a:r>
          </a:p>
          <a:p>
            <a:r>
              <a:rPr lang="en-US" dirty="0" smtClean="0"/>
              <a:t>Contrast from soft polystyrene foam increased from 2 to 20%</a:t>
            </a:r>
          </a:p>
        </p:txBody>
      </p:sp>
      <p:sp>
        <p:nvSpPr>
          <p:cNvPr id="286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de-CH" smtClean="0">
                <a:ea typeface="ＭＳ Ｐゴシック" pitchFamily="34" charset="-128"/>
              </a:rPr>
              <a:t>Tuesday, January 14th 2014</a:t>
            </a:r>
            <a:endParaRPr lang="de-DE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0C774-219E-4093-9B50-53A89F60ECBB}" type="slidenum">
              <a:rPr lang="de-DE" smtClean="0">
                <a:ea typeface="ＭＳ Ｐゴシック" pitchFamily="34" charset="-128"/>
              </a:rPr>
              <a:pPr/>
              <a:t>6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Stampanoni - Visit Philips Technologie GmbH, Hamburg, Germany</a:t>
            </a:r>
            <a:endParaRPr lang="de-DE">
              <a:ea typeface="ＭＳ Ｐゴシック" pitchFamily="34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274527" y="2877015"/>
            <a:ext cx="312234" cy="6467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382107" y="3632126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854713" y="188455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3941725" y="249965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foam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090663" y="381232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18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High-energy </a:t>
            </a:r>
            <a:r>
              <a:rPr lang="en-US" smtClean="0"/>
              <a:t>phase </a:t>
            </a:r>
            <a:r>
              <a:rPr lang="en-US" smtClean="0"/>
              <a:t>contrast</a:t>
            </a:r>
            <a:endParaRPr lang="en-US" dirty="0" smtClean="0"/>
          </a:p>
        </p:txBody>
      </p:sp>
      <p:sp>
        <p:nvSpPr>
          <p:cNvPr id="286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de-CH" smtClean="0">
                <a:ea typeface="ＭＳ Ｐゴシック" pitchFamily="34" charset="-128"/>
              </a:rPr>
              <a:t>Tuesday, January 14th 2014</a:t>
            </a:r>
            <a:endParaRPr lang="de-DE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E0C774-219E-4093-9B50-53A89F60ECBB}" type="slidenum">
              <a:rPr lang="de-DE" smtClean="0">
                <a:ea typeface="ＭＳ Ｐゴシック" pitchFamily="34" charset="-128"/>
              </a:rPr>
              <a:pPr/>
              <a:t>7</a:t>
            </a:fld>
            <a:endParaRPr lang="de-DE" smtClean="0">
              <a:ea typeface="ＭＳ Ｐゴシック" pitchFamily="34" charset="-128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Stampanoni - Visit Philips Technologie GmbH, Hamburg, Germany</a:t>
            </a:r>
            <a:endParaRPr lang="de-DE">
              <a:ea typeface="ＭＳ Ｐゴシック" pitchFamily="34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274527" y="2877015"/>
            <a:ext cx="312234" cy="6467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382107" y="3632126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2" y="4171950"/>
            <a:ext cx="3802858" cy="2307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" y="1502644"/>
            <a:ext cx="9144000" cy="2514411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sz="half" idx="1"/>
          </p:nvPr>
        </p:nvSpPr>
        <p:spPr>
          <a:xfrm>
            <a:off x="381000" y="4972050"/>
            <a:ext cx="4114800" cy="1543049"/>
          </a:xfrm>
        </p:spPr>
        <p:txBody>
          <a:bodyPr/>
          <a:lstStyle/>
          <a:p>
            <a:r>
              <a:rPr lang="en-US" dirty="0" smtClean="0"/>
              <a:t>The edge-on setup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00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eere Präsentation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1_Leere Präsentation</vt:lpstr>
      <vt:lpstr>High-energy phase contrast</vt:lpstr>
      <vt:lpstr>High-energy phase contrast</vt:lpstr>
      <vt:lpstr>High-energy phase contrast</vt:lpstr>
      <vt:lpstr>High-energy phase contrast Performance</vt:lpstr>
      <vt:lpstr>High-energy phase contrast The first images: an electronic chip at 100 keV</vt:lpstr>
      <vt:lpstr>High-energy phase contrast The first images: soft materials at 120 keV</vt:lpstr>
      <vt:lpstr>High-energy phase contrast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PSI USER</cp:lastModifiedBy>
  <cp:revision>1074</cp:revision>
  <cp:lastPrinted>2008-03-19T15:04:09Z</cp:lastPrinted>
  <dcterms:modified xsi:type="dcterms:W3CDTF">2014-01-10T14:20:53Z</dcterms:modified>
</cp:coreProperties>
</file>