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2"/>
  </p:notesMasterIdLst>
  <p:sldIdLst>
    <p:sldId id="256" r:id="rId4"/>
    <p:sldId id="257" r:id="rId5"/>
    <p:sldId id="258" r:id="rId6"/>
    <p:sldId id="260" r:id="rId7"/>
    <p:sldId id="26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59" r:id="rId17"/>
    <p:sldId id="270" r:id="rId18"/>
    <p:sldId id="271" r:id="rId19"/>
    <p:sldId id="272" r:id="rId20"/>
    <p:sldId id="273" r:id="rId21"/>
  </p:sldIdLst>
  <p:sldSz cx="9144000" cy="6858000" type="screen4x3"/>
  <p:notesSz cx="6797675" cy="98742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74" autoAdjust="0"/>
    <p:restoredTop sz="94660"/>
  </p:normalViewPr>
  <p:slideViewPr>
    <p:cSldViewPr>
      <p:cViewPr varScale="1">
        <p:scale>
          <a:sx n="82" d="100"/>
          <a:sy n="82" d="100"/>
        </p:scale>
        <p:origin x="-10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it-CH" sz="2000">
                <a:latin typeface="Arial"/>
              </a:rPr>
              <a:t>Fate clic per modificare il formato delle note</a:t>
            </a:r>
            <a:endParaRPr/>
          </a:p>
        </p:txBody>
      </p:sp>
      <p:sp>
        <p:nvSpPr>
          <p:cNvPr id="14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it-CH" sz="1400">
                <a:latin typeface="Times New Roman"/>
              </a:rPr>
              <a:t>&lt;intestazione&gt;</a:t>
            </a:r>
            <a:endParaRPr/>
          </a:p>
        </p:txBody>
      </p:sp>
      <p:sp>
        <p:nvSpPr>
          <p:cNvPr id="147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it-CH" sz="1400">
                <a:latin typeface="Times New Roman"/>
              </a:rPr>
              <a:t>&lt;data/ora&gt;</a:t>
            </a:r>
            <a:endParaRPr/>
          </a:p>
        </p:txBody>
      </p:sp>
      <p:sp>
        <p:nvSpPr>
          <p:cNvPr id="14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it-CH" sz="1400">
                <a:latin typeface="Times New Roman"/>
              </a:rPr>
              <a:t>&lt;piè di pagina&gt;</a:t>
            </a:r>
            <a:endParaRPr/>
          </a:p>
        </p:txBody>
      </p:sp>
      <p:sp>
        <p:nvSpPr>
          <p:cNvPr id="149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CB7FCBCE-2133-4137-844C-9280C279DEFC}" type="slidenum">
              <a:rPr lang="it-CH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9829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907920" y="4691160"/>
            <a:ext cx="4977720" cy="44395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  <a:p>
            <a:endParaRPr/>
          </a:p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907920" y="4691160"/>
            <a:ext cx="4977720" cy="44395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  <a:p>
            <a:endParaRPr/>
          </a:p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907920" y="4691160"/>
            <a:ext cx="4977720" cy="44395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  <a:p>
            <a:endParaRPr/>
          </a:p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907920" y="4691160"/>
            <a:ext cx="4977720" cy="44395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  <a:p>
            <a:endParaRPr/>
          </a:p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907920" y="4691160"/>
            <a:ext cx="4977720" cy="44395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  <a:p>
            <a:endParaRPr/>
          </a:p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53" name="Picture 52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54" name="Picture 53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subTitle"/>
          </p:nvPr>
        </p:nvSpPr>
        <p:spPr>
          <a:xfrm>
            <a:off x="380880" y="411120"/>
            <a:ext cx="8381160" cy="3554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98" name="Picture 97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99" name="Picture 98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ubTitle"/>
          </p:nvPr>
        </p:nvSpPr>
        <p:spPr>
          <a:xfrm>
            <a:off x="380880" y="411120"/>
            <a:ext cx="8381160" cy="3554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43" name="Picture 142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4" name="Picture 143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subTitle"/>
          </p:nvPr>
        </p:nvSpPr>
        <p:spPr>
          <a:xfrm>
            <a:off x="380880" y="411120"/>
            <a:ext cx="8381160" cy="3554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6576840"/>
            <a:ext cx="9143280" cy="294480"/>
          </a:xfrm>
          <a:prstGeom prst="rect">
            <a:avLst/>
          </a:prstGeom>
          <a:ln w="9360">
            <a:noFill/>
          </a:ln>
        </p:spPr>
      </p:pic>
      <p:sp>
        <p:nvSpPr>
          <p:cNvPr id="22" name="Line 1"/>
          <p:cNvSpPr/>
          <p:nvPr/>
        </p:nvSpPr>
        <p:spPr>
          <a:xfrm>
            <a:off x="8762760" y="-10800"/>
            <a:ext cx="0" cy="150480"/>
          </a:xfrm>
          <a:prstGeom prst="line">
            <a:avLst/>
          </a:prstGeom>
          <a:ln w="6480">
            <a:solidFill>
              <a:srgbClr val="00335B"/>
            </a:solidFill>
            <a:round/>
          </a:ln>
        </p:spPr>
      </p:sp>
      <p:sp>
        <p:nvSpPr>
          <p:cNvPr id="2" name="Line 2"/>
          <p:cNvSpPr/>
          <p:nvPr/>
        </p:nvSpPr>
        <p:spPr>
          <a:xfrm>
            <a:off x="7092720" y="-10800"/>
            <a:ext cx="0" cy="150480"/>
          </a:xfrm>
          <a:prstGeom prst="line">
            <a:avLst/>
          </a:prstGeom>
          <a:ln w="6480">
            <a:solidFill>
              <a:srgbClr val="00335B"/>
            </a:solidFill>
            <a:round/>
          </a:ln>
        </p:spPr>
      </p:sp>
      <p:sp>
        <p:nvSpPr>
          <p:cNvPr id="3" name="Line 3"/>
          <p:cNvSpPr/>
          <p:nvPr/>
        </p:nvSpPr>
        <p:spPr>
          <a:xfrm>
            <a:off x="5422680" y="-10800"/>
            <a:ext cx="0" cy="150480"/>
          </a:xfrm>
          <a:prstGeom prst="line">
            <a:avLst/>
          </a:prstGeom>
          <a:ln w="6480">
            <a:solidFill>
              <a:srgbClr val="00335B"/>
            </a:solidFill>
            <a:round/>
          </a:ln>
        </p:spPr>
      </p:sp>
      <p:sp>
        <p:nvSpPr>
          <p:cNvPr id="4" name="Line 4"/>
          <p:cNvSpPr/>
          <p:nvPr/>
        </p:nvSpPr>
        <p:spPr>
          <a:xfrm>
            <a:off x="3754080" y="-10800"/>
            <a:ext cx="0" cy="150480"/>
          </a:xfrm>
          <a:prstGeom prst="line">
            <a:avLst/>
          </a:prstGeom>
          <a:ln w="6480">
            <a:solidFill>
              <a:srgbClr val="00335B"/>
            </a:solidFill>
            <a:round/>
          </a:ln>
        </p:spPr>
      </p:sp>
      <p:sp>
        <p:nvSpPr>
          <p:cNvPr id="5" name="Line 5"/>
          <p:cNvSpPr/>
          <p:nvPr/>
        </p:nvSpPr>
        <p:spPr>
          <a:xfrm>
            <a:off x="2185920" y="6697440"/>
            <a:ext cx="0" cy="17640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6" name="Line 6"/>
          <p:cNvSpPr/>
          <p:nvPr/>
        </p:nvSpPr>
        <p:spPr>
          <a:xfrm>
            <a:off x="7091280" y="6697440"/>
            <a:ext cx="0" cy="17640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pic>
        <p:nvPicPr>
          <p:cNvPr id="7" name="Picture 1034"/>
          <p:cNvPicPr/>
          <p:nvPr/>
        </p:nvPicPr>
        <p:blipFill>
          <a:blip r:embed="rId15"/>
          <a:stretch>
            <a:fillRect/>
          </a:stretch>
        </p:blipFill>
        <p:spPr>
          <a:xfrm>
            <a:off x="8256600" y="0"/>
            <a:ext cx="886680" cy="375480"/>
          </a:xfrm>
          <a:prstGeom prst="rect">
            <a:avLst/>
          </a:prstGeom>
          <a:ln w="9360">
            <a:noFill/>
          </a:ln>
        </p:spPr>
      </p:pic>
      <p:pic>
        <p:nvPicPr>
          <p:cNvPr id="8" name="Picture 16"/>
          <p:cNvPicPr/>
          <p:nvPr/>
        </p:nvPicPr>
        <p:blipFill>
          <a:blip r:embed="rId16"/>
          <a:stretch>
            <a:fillRect/>
          </a:stretch>
        </p:blipFill>
        <p:spPr>
          <a:xfrm>
            <a:off x="78480" y="61560"/>
            <a:ext cx="1099080" cy="175320"/>
          </a:xfrm>
          <a:prstGeom prst="rect">
            <a:avLst/>
          </a:prstGeom>
          <a:ln>
            <a:noFill/>
          </a:ln>
        </p:spPr>
      </p:pic>
      <p:pic>
        <p:nvPicPr>
          <p:cNvPr id="9" name="Grafik 20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6576840"/>
            <a:ext cx="9143280" cy="294480"/>
          </a:xfrm>
          <a:prstGeom prst="rect">
            <a:avLst/>
          </a:prstGeom>
          <a:ln w="9360">
            <a:noFill/>
          </a:ln>
        </p:spPr>
      </p:pic>
      <p:sp>
        <p:nvSpPr>
          <p:cNvPr id="10" name="Line 7"/>
          <p:cNvSpPr/>
          <p:nvPr/>
        </p:nvSpPr>
        <p:spPr>
          <a:xfrm>
            <a:off x="8762760" y="-10800"/>
            <a:ext cx="0" cy="150480"/>
          </a:xfrm>
          <a:prstGeom prst="line">
            <a:avLst/>
          </a:prstGeom>
          <a:ln w="6480">
            <a:solidFill>
              <a:srgbClr val="00335B"/>
            </a:solidFill>
            <a:round/>
          </a:ln>
        </p:spPr>
      </p:sp>
      <p:sp>
        <p:nvSpPr>
          <p:cNvPr id="11" name="Line 8"/>
          <p:cNvSpPr/>
          <p:nvPr/>
        </p:nvSpPr>
        <p:spPr>
          <a:xfrm>
            <a:off x="7092720" y="-10800"/>
            <a:ext cx="0" cy="150480"/>
          </a:xfrm>
          <a:prstGeom prst="line">
            <a:avLst/>
          </a:prstGeom>
          <a:ln w="6480">
            <a:solidFill>
              <a:srgbClr val="00335B"/>
            </a:solidFill>
            <a:round/>
          </a:ln>
        </p:spPr>
      </p:sp>
      <p:sp>
        <p:nvSpPr>
          <p:cNvPr id="12" name="Line 9"/>
          <p:cNvSpPr/>
          <p:nvPr/>
        </p:nvSpPr>
        <p:spPr>
          <a:xfrm>
            <a:off x="5422680" y="-10800"/>
            <a:ext cx="0" cy="150480"/>
          </a:xfrm>
          <a:prstGeom prst="line">
            <a:avLst/>
          </a:prstGeom>
          <a:ln w="6480">
            <a:solidFill>
              <a:srgbClr val="00335B"/>
            </a:solidFill>
            <a:round/>
          </a:ln>
        </p:spPr>
      </p:sp>
      <p:sp>
        <p:nvSpPr>
          <p:cNvPr id="13" name="Line 10"/>
          <p:cNvSpPr/>
          <p:nvPr/>
        </p:nvSpPr>
        <p:spPr>
          <a:xfrm>
            <a:off x="3754080" y="-10800"/>
            <a:ext cx="0" cy="150480"/>
          </a:xfrm>
          <a:prstGeom prst="line">
            <a:avLst/>
          </a:prstGeom>
          <a:ln w="6480">
            <a:solidFill>
              <a:srgbClr val="00335B"/>
            </a:solidFill>
            <a:round/>
          </a:ln>
        </p:spPr>
      </p:sp>
      <p:sp>
        <p:nvSpPr>
          <p:cNvPr id="14" name="Line 11"/>
          <p:cNvSpPr/>
          <p:nvPr/>
        </p:nvSpPr>
        <p:spPr>
          <a:xfrm>
            <a:off x="2185920" y="6697440"/>
            <a:ext cx="0" cy="17640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5" name="Line 12"/>
          <p:cNvSpPr/>
          <p:nvPr/>
        </p:nvSpPr>
        <p:spPr>
          <a:xfrm>
            <a:off x="7091280" y="6697440"/>
            <a:ext cx="0" cy="17640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pic>
        <p:nvPicPr>
          <p:cNvPr id="16" name="Grafik 22"/>
          <p:cNvPicPr/>
          <p:nvPr/>
        </p:nvPicPr>
        <p:blipFill>
          <a:blip r:embed="rId17"/>
          <a:stretch>
            <a:fillRect/>
          </a:stretch>
        </p:blipFill>
        <p:spPr>
          <a:xfrm>
            <a:off x="-1440" y="3292560"/>
            <a:ext cx="9143280" cy="3285360"/>
          </a:xfrm>
          <a:prstGeom prst="rect">
            <a:avLst/>
          </a:prstGeom>
          <a:ln w="9360">
            <a:noFill/>
          </a:ln>
        </p:spPr>
      </p:pic>
      <p:pic>
        <p:nvPicPr>
          <p:cNvPr id="17" name="Picture 20"/>
          <p:cNvPicPr/>
          <p:nvPr/>
        </p:nvPicPr>
        <p:blipFill>
          <a:blip r:embed="rId15"/>
          <a:stretch>
            <a:fillRect/>
          </a:stretch>
        </p:blipFill>
        <p:spPr>
          <a:xfrm>
            <a:off x="8256600" y="0"/>
            <a:ext cx="886680" cy="375480"/>
          </a:xfrm>
          <a:prstGeom prst="rect">
            <a:avLst/>
          </a:prstGeom>
          <a:ln w="9360">
            <a:noFill/>
          </a:ln>
        </p:spPr>
      </p:pic>
      <p:pic>
        <p:nvPicPr>
          <p:cNvPr id="18" name="Picture 14"/>
          <p:cNvPicPr/>
          <p:nvPr/>
        </p:nvPicPr>
        <p:blipFill>
          <a:blip r:embed="rId16"/>
          <a:stretch>
            <a:fillRect/>
          </a:stretch>
        </p:blipFill>
        <p:spPr>
          <a:xfrm>
            <a:off x="78480" y="61560"/>
            <a:ext cx="1099080" cy="175320"/>
          </a:xfrm>
          <a:prstGeom prst="rect">
            <a:avLst/>
          </a:prstGeom>
          <a:ln>
            <a:noFill/>
          </a:ln>
        </p:spPr>
      </p:pic>
      <p:sp>
        <p:nvSpPr>
          <p:cNvPr id="19" name="PlaceHolder 13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it-CH">
                <a:latin typeface="Arial"/>
              </a:rPr>
              <a:t>Fate clic per modificare il formato del testo del titolo</a:t>
            </a:r>
            <a:endParaRPr/>
          </a:p>
        </p:txBody>
      </p:sp>
      <p:sp>
        <p:nvSpPr>
          <p:cNvPr id="20" name="PlaceHolder 1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it-CH" sz="3200">
                <a:latin typeface="Arial"/>
              </a:rPr>
              <a:t>Fate clic per modificare il formato del testo della struttura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it-CH" sz="2800">
                <a:latin typeface="Arial"/>
              </a:rPr>
              <a:t>Secondo livello struttura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it-CH" sz="2400">
                <a:latin typeface="Arial"/>
              </a:rPr>
              <a:t>Terzo livello struttura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it-CH" sz="2000">
                <a:latin typeface="Arial"/>
              </a:rPr>
              <a:t>Quarto livello struttura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it-CH" sz="2000">
                <a:latin typeface="Arial"/>
              </a:rPr>
              <a:t>Quinto livello struttura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t-CH" sz="2000">
                <a:latin typeface="Arial"/>
              </a:rPr>
              <a:t>Sesto livello struttura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it-CH" sz="2000">
                <a:latin typeface="Arial"/>
              </a:rPr>
              <a:t>Settimo livello struttura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rafik 20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6576840"/>
            <a:ext cx="9143280" cy="294480"/>
          </a:xfrm>
          <a:prstGeom prst="rect">
            <a:avLst/>
          </a:prstGeom>
          <a:ln w="9360">
            <a:noFill/>
          </a:ln>
        </p:spPr>
      </p:pic>
      <p:sp>
        <p:nvSpPr>
          <p:cNvPr id="56" name="Line 1"/>
          <p:cNvSpPr/>
          <p:nvPr/>
        </p:nvSpPr>
        <p:spPr>
          <a:xfrm>
            <a:off x="8762760" y="-10800"/>
            <a:ext cx="0" cy="150480"/>
          </a:xfrm>
          <a:prstGeom prst="line">
            <a:avLst/>
          </a:prstGeom>
          <a:ln w="6480">
            <a:solidFill>
              <a:srgbClr val="00335B"/>
            </a:solidFill>
            <a:round/>
          </a:ln>
        </p:spPr>
      </p:sp>
      <p:sp>
        <p:nvSpPr>
          <p:cNvPr id="57" name="Line 2"/>
          <p:cNvSpPr/>
          <p:nvPr/>
        </p:nvSpPr>
        <p:spPr>
          <a:xfrm>
            <a:off x="7092720" y="-10800"/>
            <a:ext cx="0" cy="150480"/>
          </a:xfrm>
          <a:prstGeom prst="line">
            <a:avLst/>
          </a:prstGeom>
          <a:ln w="6480">
            <a:solidFill>
              <a:srgbClr val="00335B"/>
            </a:solidFill>
            <a:round/>
          </a:ln>
        </p:spPr>
      </p:sp>
      <p:sp>
        <p:nvSpPr>
          <p:cNvPr id="58" name="Line 3"/>
          <p:cNvSpPr/>
          <p:nvPr/>
        </p:nvSpPr>
        <p:spPr>
          <a:xfrm>
            <a:off x="5422680" y="-10800"/>
            <a:ext cx="0" cy="150480"/>
          </a:xfrm>
          <a:prstGeom prst="line">
            <a:avLst/>
          </a:prstGeom>
          <a:ln w="6480">
            <a:solidFill>
              <a:srgbClr val="00335B"/>
            </a:solidFill>
            <a:round/>
          </a:ln>
        </p:spPr>
      </p:sp>
      <p:sp>
        <p:nvSpPr>
          <p:cNvPr id="59" name="Line 4"/>
          <p:cNvSpPr/>
          <p:nvPr/>
        </p:nvSpPr>
        <p:spPr>
          <a:xfrm>
            <a:off x="3754080" y="-10800"/>
            <a:ext cx="0" cy="150480"/>
          </a:xfrm>
          <a:prstGeom prst="line">
            <a:avLst/>
          </a:prstGeom>
          <a:ln w="6480">
            <a:solidFill>
              <a:srgbClr val="00335B"/>
            </a:solidFill>
            <a:round/>
          </a:ln>
        </p:spPr>
      </p:sp>
      <p:sp>
        <p:nvSpPr>
          <p:cNvPr id="60" name="Line 5"/>
          <p:cNvSpPr/>
          <p:nvPr/>
        </p:nvSpPr>
        <p:spPr>
          <a:xfrm>
            <a:off x="2185920" y="6697440"/>
            <a:ext cx="0" cy="17640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61" name="Line 6"/>
          <p:cNvSpPr/>
          <p:nvPr/>
        </p:nvSpPr>
        <p:spPr>
          <a:xfrm>
            <a:off x="7091280" y="6697440"/>
            <a:ext cx="0" cy="17640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pic>
        <p:nvPicPr>
          <p:cNvPr id="62" name="Picture 1034"/>
          <p:cNvPicPr/>
          <p:nvPr/>
        </p:nvPicPr>
        <p:blipFill>
          <a:blip r:embed="rId15"/>
          <a:stretch>
            <a:fillRect/>
          </a:stretch>
        </p:blipFill>
        <p:spPr>
          <a:xfrm>
            <a:off x="8256600" y="0"/>
            <a:ext cx="886680" cy="375480"/>
          </a:xfrm>
          <a:prstGeom prst="rect">
            <a:avLst/>
          </a:prstGeom>
          <a:ln w="9360">
            <a:noFill/>
          </a:ln>
        </p:spPr>
      </p:pic>
      <p:pic>
        <p:nvPicPr>
          <p:cNvPr id="63" name="Picture 16"/>
          <p:cNvPicPr/>
          <p:nvPr/>
        </p:nvPicPr>
        <p:blipFill>
          <a:blip r:embed="rId16"/>
          <a:stretch>
            <a:fillRect/>
          </a:stretch>
        </p:blipFill>
        <p:spPr>
          <a:xfrm>
            <a:off x="78480" y="61560"/>
            <a:ext cx="1099080" cy="175320"/>
          </a:xfrm>
          <a:prstGeom prst="rect">
            <a:avLst/>
          </a:prstGeom>
          <a:ln>
            <a:noFill/>
          </a:ln>
        </p:spPr>
      </p:pic>
      <p:sp>
        <p:nvSpPr>
          <p:cNvPr id="64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it-CH" sz="4400">
                <a:latin typeface="Arial"/>
              </a:rPr>
              <a:t>Fate clic per modificare il formato del testo del titolo</a:t>
            </a:r>
            <a:endParaRPr/>
          </a:p>
        </p:txBody>
      </p:sp>
      <p:sp>
        <p:nvSpPr>
          <p:cNvPr id="65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it-CH" sz="3200">
                <a:latin typeface="Arial"/>
              </a:rPr>
              <a:t>Fate clic per modificare il formato del testo della struttura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it-CH" sz="2800">
                <a:latin typeface="Arial"/>
              </a:rPr>
              <a:t>Secondo livello struttura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it-CH" sz="2400">
                <a:latin typeface="Arial"/>
              </a:rPr>
              <a:t>Terzo livello struttura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it-CH" sz="2000">
                <a:latin typeface="Arial"/>
              </a:rPr>
              <a:t>Quarto livello struttura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it-CH" sz="2000">
                <a:latin typeface="Arial"/>
              </a:rPr>
              <a:t>Quinto livello struttura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t-CH" sz="2000">
                <a:latin typeface="Arial"/>
              </a:rPr>
              <a:t>Sesto livello struttura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it-CH" sz="2000">
                <a:latin typeface="Arial"/>
              </a:rPr>
              <a:t>Settimo livello struttura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rafik 20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6576840"/>
            <a:ext cx="9143280" cy="294480"/>
          </a:xfrm>
          <a:prstGeom prst="rect">
            <a:avLst/>
          </a:prstGeom>
          <a:ln w="9360">
            <a:noFill/>
          </a:ln>
        </p:spPr>
      </p:pic>
      <p:sp>
        <p:nvSpPr>
          <p:cNvPr id="101" name="Line 1"/>
          <p:cNvSpPr/>
          <p:nvPr/>
        </p:nvSpPr>
        <p:spPr>
          <a:xfrm>
            <a:off x="8762760" y="-10800"/>
            <a:ext cx="0" cy="150480"/>
          </a:xfrm>
          <a:prstGeom prst="line">
            <a:avLst/>
          </a:prstGeom>
          <a:ln w="6480">
            <a:solidFill>
              <a:srgbClr val="00335B"/>
            </a:solidFill>
            <a:round/>
          </a:ln>
        </p:spPr>
      </p:sp>
      <p:sp>
        <p:nvSpPr>
          <p:cNvPr id="102" name="Line 2"/>
          <p:cNvSpPr/>
          <p:nvPr/>
        </p:nvSpPr>
        <p:spPr>
          <a:xfrm>
            <a:off x="7092720" y="-10800"/>
            <a:ext cx="0" cy="150480"/>
          </a:xfrm>
          <a:prstGeom prst="line">
            <a:avLst/>
          </a:prstGeom>
          <a:ln w="6480">
            <a:solidFill>
              <a:srgbClr val="00335B"/>
            </a:solidFill>
            <a:round/>
          </a:ln>
        </p:spPr>
      </p:sp>
      <p:sp>
        <p:nvSpPr>
          <p:cNvPr id="103" name="Line 3"/>
          <p:cNvSpPr/>
          <p:nvPr/>
        </p:nvSpPr>
        <p:spPr>
          <a:xfrm>
            <a:off x="5422680" y="-10800"/>
            <a:ext cx="0" cy="150480"/>
          </a:xfrm>
          <a:prstGeom prst="line">
            <a:avLst/>
          </a:prstGeom>
          <a:ln w="6480">
            <a:solidFill>
              <a:srgbClr val="00335B"/>
            </a:solidFill>
            <a:round/>
          </a:ln>
        </p:spPr>
      </p:sp>
      <p:sp>
        <p:nvSpPr>
          <p:cNvPr id="104" name="Line 4"/>
          <p:cNvSpPr/>
          <p:nvPr/>
        </p:nvSpPr>
        <p:spPr>
          <a:xfrm>
            <a:off x="3754080" y="-10800"/>
            <a:ext cx="0" cy="150480"/>
          </a:xfrm>
          <a:prstGeom prst="line">
            <a:avLst/>
          </a:prstGeom>
          <a:ln w="6480">
            <a:solidFill>
              <a:srgbClr val="00335B"/>
            </a:solidFill>
            <a:round/>
          </a:ln>
        </p:spPr>
      </p:sp>
      <p:sp>
        <p:nvSpPr>
          <p:cNvPr id="105" name="Line 5"/>
          <p:cNvSpPr/>
          <p:nvPr/>
        </p:nvSpPr>
        <p:spPr>
          <a:xfrm>
            <a:off x="2185920" y="6697440"/>
            <a:ext cx="0" cy="17640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06" name="Line 6"/>
          <p:cNvSpPr/>
          <p:nvPr/>
        </p:nvSpPr>
        <p:spPr>
          <a:xfrm>
            <a:off x="7091280" y="6697440"/>
            <a:ext cx="0" cy="17640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pic>
        <p:nvPicPr>
          <p:cNvPr id="107" name="Picture 1034"/>
          <p:cNvPicPr/>
          <p:nvPr/>
        </p:nvPicPr>
        <p:blipFill>
          <a:blip r:embed="rId15"/>
          <a:stretch>
            <a:fillRect/>
          </a:stretch>
        </p:blipFill>
        <p:spPr>
          <a:xfrm>
            <a:off x="8256600" y="0"/>
            <a:ext cx="886680" cy="375480"/>
          </a:xfrm>
          <a:prstGeom prst="rect">
            <a:avLst/>
          </a:prstGeom>
          <a:ln w="9360">
            <a:noFill/>
          </a:ln>
        </p:spPr>
      </p:pic>
      <p:pic>
        <p:nvPicPr>
          <p:cNvPr id="108" name="Picture 16"/>
          <p:cNvPicPr/>
          <p:nvPr/>
        </p:nvPicPr>
        <p:blipFill>
          <a:blip r:embed="rId16"/>
          <a:stretch>
            <a:fillRect/>
          </a:stretch>
        </p:blipFill>
        <p:spPr>
          <a:xfrm>
            <a:off x="78480" y="61560"/>
            <a:ext cx="1099080" cy="175320"/>
          </a:xfrm>
          <a:prstGeom prst="rect">
            <a:avLst/>
          </a:prstGeom>
          <a:ln>
            <a:noFill/>
          </a:ln>
        </p:spPr>
      </p:pic>
      <p:sp>
        <p:nvSpPr>
          <p:cNvPr id="109" name="PlaceHolder 7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it-CH">
                <a:latin typeface="Arial"/>
              </a:rPr>
              <a:t>Fate clic per modificare il formato del testo del titolo</a:t>
            </a:r>
            <a:endParaRPr/>
          </a:p>
        </p:txBody>
      </p:sp>
      <p:sp>
        <p:nvSpPr>
          <p:cNvPr id="110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it-CH" sz="3200">
                <a:latin typeface="Arial"/>
              </a:rPr>
              <a:t>Fate clic per modificare il formato del testo della struttura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it-CH" sz="2800">
                <a:latin typeface="Arial"/>
              </a:rPr>
              <a:t>Secondo livello struttura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it-CH" sz="2400">
                <a:latin typeface="Arial"/>
              </a:rPr>
              <a:t>Terzo livello struttura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it-CH" sz="2000">
                <a:latin typeface="Arial"/>
              </a:rPr>
              <a:t>Quarto livello struttura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it-CH" sz="2000">
                <a:latin typeface="Arial"/>
              </a:rPr>
              <a:t>Quinto livello struttura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t-CH" sz="2000">
                <a:latin typeface="Arial"/>
              </a:rPr>
              <a:t>Sesto livello struttura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it-CH" sz="2000">
                <a:latin typeface="Arial"/>
              </a:rPr>
              <a:t>Settimo livello struttura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3.jpeg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44440" y="3905280"/>
            <a:ext cx="5131800" cy="2318760"/>
          </a:xfrm>
          <a:prstGeom prst="rect">
            <a:avLst/>
          </a:prstGeom>
          <a:ln w="9360">
            <a:noFill/>
          </a:ln>
        </p:spPr>
      </p:pic>
      <p:sp>
        <p:nvSpPr>
          <p:cNvPr id="151" name="CustomShape 1"/>
          <p:cNvSpPr/>
          <p:nvPr/>
        </p:nvSpPr>
        <p:spPr>
          <a:xfrm>
            <a:off x="304920" y="836640"/>
            <a:ext cx="8533800" cy="685080"/>
          </a:xfrm>
          <a:prstGeom prst="rect">
            <a:avLst/>
          </a:prstGeom>
          <a:noFill/>
          <a:ln>
            <a:noFill/>
          </a:ln>
        </p:spPr>
        <p:txBody>
          <a:bodyPr lIns="0" tIns="36000" rIns="0" bIns="36000"/>
          <a:lstStyle/>
          <a:p>
            <a:pPr>
              <a:lnSpc>
                <a:spcPct val="100000"/>
              </a:lnSpc>
            </a:pPr>
            <a:r>
              <a:rPr lang="it-CH" sz="2800" b="1">
                <a:solidFill>
                  <a:srgbClr val="00335B"/>
                </a:solidFill>
                <a:latin typeface="Arial"/>
                <a:ea typeface="ＭＳ Ｐゴシック"/>
              </a:rPr>
              <a:t>Dark field and transmission in the Compton regime</a:t>
            </a:r>
            <a:endParaRPr/>
          </a:p>
        </p:txBody>
      </p:sp>
      <p:sp>
        <p:nvSpPr>
          <p:cNvPr id="152" name="CustomShape 2"/>
          <p:cNvSpPr/>
          <p:nvPr/>
        </p:nvSpPr>
        <p:spPr>
          <a:xfrm>
            <a:off x="304920" y="1844640"/>
            <a:ext cx="8533800" cy="1150200"/>
          </a:xfrm>
          <a:prstGeom prst="rect">
            <a:avLst/>
          </a:prstGeom>
          <a:noFill/>
          <a:ln>
            <a:noFill/>
          </a:ln>
        </p:spPr>
        <p:txBody>
          <a:bodyPr lIns="0" tIns="36000" rIns="0" bIns="36000"/>
          <a:lstStyle/>
          <a:p>
            <a:pPr>
              <a:lnSpc>
                <a:spcPct val="90000"/>
              </a:lnSpc>
            </a:pPr>
            <a:r>
              <a:rPr lang="it-CH" sz="2000">
                <a:solidFill>
                  <a:srgbClr val="000000"/>
                </a:solidFill>
                <a:latin typeface="Arial"/>
                <a:ea typeface="ＭＳ Ｐゴシック"/>
              </a:rPr>
              <a:t>Matteo Abis, Pablo Villanueva Perez, Zhentian Wang, Marco Stampanoni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it-CH" sz="1400" i="1">
                <a:solidFill>
                  <a:srgbClr val="000000"/>
                </a:solidFill>
                <a:latin typeface="Arial"/>
                <a:ea typeface="ＭＳ Ｐゴシック"/>
              </a:rPr>
              <a:t>Institute for Biomedical Engineering, University and ETH Zürich, Zürich, Switzerland</a:t>
            </a:r>
            <a:endParaRPr/>
          </a:p>
          <a:p>
            <a:pPr>
              <a:lnSpc>
                <a:spcPct val="90000"/>
              </a:lnSpc>
            </a:pPr>
            <a:r>
              <a:rPr lang="it-CH" sz="1400" i="1">
                <a:solidFill>
                  <a:srgbClr val="000000"/>
                </a:solidFill>
                <a:latin typeface="Arial"/>
                <a:ea typeface="ＭＳ Ｐゴシック"/>
              </a:rPr>
              <a:t>Swiss Light Source, Paul Scherrer Institut, Villigen, Switzerland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80880" y="411120"/>
            <a:ext cx="8381160" cy="766080"/>
          </a:xfrm>
          <a:prstGeom prst="rect">
            <a:avLst/>
          </a:prstGeom>
          <a:noFill/>
          <a:ln>
            <a:noFill/>
          </a:ln>
        </p:spPr>
        <p:txBody>
          <a:bodyPr lIns="0" tIns="36000" rIns="0" bIns="36000"/>
          <a:lstStyle/>
          <a:p>
            <a:pPr>
              <a:lnSpc>
                <a:spcPct val="100000"/>
              </a:lnSpc>
            </a:pPr>
            <a:r>
              <a:rPr lang="it-CH" sz="2800" b="1" dirty="0" err="1" smtClean="0">
                <a:solidFill>
                  <a:srgbClr val="00335B"/>
                </a:solidFill>
                <a:latin typeface="Arial"/>
                <a:ea typeface="ＭＳ Ｐゴシック"/>
              </a:rPr>
              <a:t>Microstructures</a:t>
            </a:r>
            <a:r>
              <a:rPr lang="it-CH" sz="2800" b="1" dirty="0" smtClean="0">
                <a:solidFill>
                  <a:srgbClr val="00335B"/>
                </a:solidFill>
                <a:latin typeface="Arial"/>
                <a:ea typeface="ＭＳ Ｐゴシック"/>
              </a:rPr>
              <a:t> on </a:t>
            </a:r>
            <a:r>
              <a:rPr lang="it-CH" sz="2800" b="1" dirty="0" err="1" smtClean="0">
                <a:solidFill>
                  <a:srgbClr val="00335B"/>
                </a:solidFill>
                <a:latin typeface="Arial"/>
                <a:ea typeface="ＭＳ Ｐゴシック"/>
              </a:rPr>
              <a:t>polychromatic</a:t>
            </a:r>
            <a:r>
              <a:rPr lang="it-CH" sz="2800" b="1" dirty="0" smtClean="0">
                <a:solidFill>
                  <a:srgbClr val="00335B"/>
                </a:solidFill>
                <a:latin typeface="Arial"/>
                <a:ea typeface="ＭＳ Ｐゴシック"/>
              </a:rPr>
              <a:t> </a:t>
            </a:r>
            <a:r>
              <a:rPr lang="it-CH" sz="2800" b="1" dirty="0" err="1" smtClean="0">
                <a:solidFill>
                  <a:srgbClr val="00335B"/>
                </a:solidFill>
                <a:latin typeface="Arial"/>
                <a:ea typeface="ＭＳ Ｐゴシック"/>
              </a:rPr>
              <a:t>sources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CustomShape 2"/>
              <p:cNvSpPr/>
              <p:nvPr/>
            </p:nvSpPr>
            <p:spPr>
              <a:xfrm>
                <a:off x="380880" y="1252440"/>
                <a:ext cx="7071440" cy="5203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36000" rIns="0" bIns="36000"/>
              <a:lstStyle/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0" dirty="0" smtClean="0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Compute the contribution as in Lynch et al for each energy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𝑅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𝐸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2400" b="0" dirty="0" smtClean="0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sz="2400" b="0" dirty="0" smtClean="0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Sum over spectral weights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/>
                        <a:ea typeface="ＭＳ Ｐゴシック"/>
                      </a:rPr>
                      <m:t>𝑤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/>
                        <a:ea typeface="ＭＳ Ｐゴシック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/>
                        <a:ea typeface="ＭＳ Ｐゴシック"/>
                      </a:rPr>
                      <m:t>𝐸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/>
                        <a:ea typeface="ＭＳ Ｐゴシック"/>
                      </a:rPr>
                      <m:t>)</m:t>
                    </m:r>
                  </m:oMath>
                </a14:m>
                <a:endParaRPr lang="en-US" sz="2400" b="0" dirty="0" smtClean="0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Our model, with 2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/>
                            <a:ea typeface="ＭＳ Ｐゴシック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/>
                            <a:ea typeface="ＭＳ Ｐゴシック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/>
                            <a:ea typeface="ＭＳ Ｐゴシック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/>
                        <a:ea typeface="ＭＳ Ｐゴシック"/>
                      </a:rPr>
                      <m:t>𝐶</m:t>
                    </m:r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:</a:t>
                </a:r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/>
                          <a:ea typeface="ＭＳ Ｐゴシック"/>
                        </a:rPr>
                        <m:t>𝑅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/>
                          <a:ea typeface="ＭＳ Ｐゴシック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/>
                          <a:ea typeface="ＭＳ Ｐゴシック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/>
                          <a:ea typeface="ＭＳ Ｐゴシック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/>
                            </a:rPr>
                            <m:t>𝐸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/>
                            </a:rPr>
                            <m:t>𝑤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ＭＳ Ｐゴシック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ＭＳ Ｐゴシック"/>
                                </a:rPr>
                                <m:t>𝐸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/>
                            </a:rPr>
                            <m:t>𝑅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/>
                            </a:rPr>
                            <m:t>𝐸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b="0" dirty="0" smtClean="0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</mc:Choice>
        <mc:Fallback xmlns="">
          <p:sp>
            <p:nvSpPr>
              <p:cNvPr id="159" name="Custom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80" y="1252440"/>
                <a:ext cx="7071440" cy="520376"/>
              </a:xfrm>
              <a:prstGeom prst="rect">
                <a:avLst/>
              </a:prstGeom>
              <a:blipFill rotWithShape="1">
                <a:blip r:embed="rId2"/>
                <a:stretch>
                  <a:fillRect l="-2414" t="-9302" b="-4953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CustomShape 3"/>
          <p:cNvSpPr/>
          <p:nvPr/>
        </p:nvSpPr>
        <p:spPr>
          <a:xfrm>
            <a:off x="7203960" y="6635880"/>
            <a:ext cx="163764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AD907E7C-7299-434B-BF89-8702846DA1AD}" type="slidenum">
              <a:rPr lang="it-CH" sz="800">
                <a:solidFill>
                  <a:srgbClr val="FFFFFF"/>
                </a:solidFill>
                <a:latin typeface="Arial"/>
                <a:ea typeface="ＭＳ Ｐゴシック"/>
              </a:rPr>
              <a:t>10</a:t>
            </a:fld>
            <a:endParaRPr/>
          </a:p>
        </p:txBody>
      </p:sp>
      <p:sp>
        <p:nvSpPr>
          <p:cNvPr id="161" name="CustomShape 4"/>
          <p:cNvSpPr/>
          <p:nvPr/>
        </p:nvSpPr>
        <p:spPr>
          <a:xfrm>
            <a:off x="2239920" y="6635880"/>
            <a:ext cx="4772880" cy="448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CH" sz="800">
                <a:solidFill>
                  <a:srgbClr val="FFFFFF"/>
                </a:solidFill>
                <a:latin typeface="Arial"/>
                <a:ea typeface="ＭＳ Ｐゴシック"/>
              </a:rPr>
              <a:t>Matteo Abis – XNPIG2015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5034667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80880" y="411120"/>
            <a:ext cx="8381160" cy="766080"/>
          </a:xfrm>
          <a:prstGeom prst="rect">
            <a:avLst/>
          </a:prstGeom>
          <a:noFill/>
          <a:ln>
            <a:noFill/>
          </a:ln>
        </p:spPr>
        <p:txBody>
          <a:bodyPr lIns="0" tIns="36000" rIns="0" bIns="36000"/>
          <a:lstStyle/>
          <a:p>
            <a:pPr>
              <a:lnSpc>
                <a:spcPct val="100000"/>
              </a:lnSpc>
            </a:pPr>
            <a:r>
              <a:rPr lang="it-CH" sz="2800" b="1" dirty="0" err="1" smtClean="0">
                <a:solidFill>
                  <a:srgbClr val="00335B"/>
                </a:solidFill>
                <a:latin typeface="Arial"/>
                <a:ea typeface="ＭＳ Ｐゴシック"/>
              </a:rPr>
              <a:t>Spectral</a:t>
            </a:r>
            <a:r>
              <a:rPr lang="it-CH" sz="2800" b="1" dirty="0" smtClean="0">
                <a:solidFill>
                  <a:srgbClr val="00335B"/>
                </a:solidFill>
                <a:latin typeface="Arial"/>
                <a:ea typeface="ＭＳ Ｐゴシック"/>
              </a:rPr>
              <a:t> </a:t>
            </a:r>
            <a:r>
              <a:rPr lang="it-CH" sz="2800" b="1" dirty="0" err="1" smtClean="0">
                <a:solidFill>
                  <a:srgbClr val="00335B"/>
                </a:solidFill>
                <a:latin typeface="Arial"/>
                <a:ea typeface="ＭＳ Ｐゴシック"/>
              </a:rPr>
              <a:t>weights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CustomShape 2"/>
              <p:cNvSpPr/>
              <p:nvPr/>
            </p:nvSpPr>
            <p:spPr>
              <a:xfrm>
                <a:off x="380880" y="1252440"/>
                <a:ext cx="8583608" cy="5203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36000" rIns="0" bIns="36000"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/>
                        <a:ea typeface="ＭＳ Ｐゴシック"/>
                      </a:rPr>
                      <m:t>𝑤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/>
                            <a:ea typeface="ＭＳ Ｐゴシック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/>
                            <a:ea typeface="ＭＳ Ｐゴシック"/>
                          </a:rPr>
                          <m:t>𝐸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/>
                        <a:ea typeface="ＭＳ Ｐゴシック"/>
                      </a:rPr>
                      <m:t>= </m:t>
                    </m:r>
                  </m:oMath>
                </a14:m>
                <a:r>
                  <a:rPr lang="en-US" sz="2400" b="0" dirty="0" smtClean="0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source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en-US" sz="2400" b="0" dirty="0" smtClean="0">
                    <a:solidFill>
                      <a:srgbClr val="000000"/>
                    </a:solidFill>
                    <a:latin typeface="Arial"/>
                    <a:ea typeface="Cambria Math"/>
                  </a:rPr>
                  <a:t> visibility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en-US" sz="2400" b="0" dirty="0" smtClean="0">
                    <a:solidFill>
                      <a:srgbClr val="000000"/>
                    </a:solidFill>
                    <a:latin typeface="Arial"/>
                    <a:ea typeface="Cambria Math"/>
                  </a:rPr>
                  <a:t> detector efficiency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en-US" sz="2400" b="0" dirty="0" smtClean="0">
                    <a:solidFill>
                      <a:srgbClr val="000000"/>
                    </a:solidFill>
                    <a:latin typeface="Arial"/>
                    <a:ea typeface="Cambria Math"/>
                  </a:rPr>
                  <a:t> sample abs.</a:t>
                </a:r>
              </a:p>
              <a:p>
                <a:pPr>
                  <a:lnSpc>
                    <a:spcPct val="100000"/>
                  </a:lnSpc>
                </a:pPr>
                <a:endParaRPr lang="en-US" sz="2400" b="0" dirty="0" smtClean="0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  <a:p>
                <a:pPr>
                  <a:lnSpc>
                    <a:spcPct val="100000"/>
                  </a:lnSpc>
                </a:pPr>
                <a:endParaRPr lang="en-US" sz="2400" dirty="0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Simulated source (</a:t>
                </a:r>
                <a:r>
                  <a:rPr lang="en-US" sz="2400" dirty="0" err="1" smtClean="0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SpekCalc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)</a:t>
                </a: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sz="2400" dirty="0" smtClean="0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Detector efficiency and sample abs. from NIST coefficients</a:t>
                </a: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sz="2400" dirty="0" smtClean="0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0" dirty="0" smtClean="0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Visibility as a function of energy from </a:t>
                </a:r>
                <a:r>
                  <a:rPr lang="en-US" sz="2400" b="0" dirty="0" err="1" smtClean="0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Thüring</a:t>
                </a:r>
                <a:r>
                  <a:rPr lang="en-US" sz="2400" b="0" dirty="0" smtClean="0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 et al.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, </a:t>
                </a:r>
                <a:r>
                  <a:rPr lang="en-US" sz="2400" i="1" dirty="0" smtClean="0"/>
                  <a:t>Performance and optimization of X-ray grating interferometry</a:t>
                </a:r>
                <a:r>
                  <a:rPr lang="en-US" sz="2400" dirty="0" smtClean="0"/>
                  <a:t>, 2014</a:t>
                </a:r>
                <a:endParaRPr lang="en-US" sz="2400" b="0" dirty="0" smtClean="0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</mc:Choice>
        <mc:Fallback xmlns="">
          <p:sp>
            <p:nvSpPr>
              <p:cNvPr id="159" name="Custom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80" y="1252440"/>
                <a:ext cx="8583608" cy="520376"/>
              </a:xfrm>
              <a:prstGeom prst="rect">
                <a:avLst/>
              </a:prstGeom>
              <a:blipFill rotWithShape="1">
                <a:blip r:embed="rId2"/>
                <a:stretch>
                  <a:fillRect l="-1987" t="-9302" b="-64186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CustomShape 3"/>
          <p:cNvSpPr/>
          <p:nvPr/>
        </p:nvSpPr>
        <p:spPr>
          <a:xfrm>
            <a:off x="7203960" y="6635880"/>
            <a:ext cx="163764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AD907E7C-7299-434B-BF89-8702846DA1AD}" type="slidenum">
              <a:rPr lang="it-CH" sz="800">
                <a:solidFill>
                  <a:srgbClr val="FFFFFF"/>
                </a:solidFill>
                <a:latin typeface="Arial"/>
                <a:ea typeface="ＭＳ Ｐゴシック"/>
              </a:rPr>
              <a:t>11</a:t>
            </a:fld>
            <a:endParaRPr/>
          </a:p>
        </p:txBody>
      </p:sp>
      <p:sp>
        <p:nvSpPr>
          <p:cNvPr id="161" name="CustomShape 4"/>
          <p:cNvSpPr/>
          <p:nvPr/>
        </p:nvSpPr>
        <p:spPr>
          <a:xfrm>
            <a:off x="2239920" y="6635880"/>
            <a:ext cx="4772880" cy="448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CH" sz="800">
                <a:solidFill>
                  <a:srgbClr val="FFFFFF"/>
                </a:solidFill>
                <a:latin typeface="Arial"/>
                <a:ea typeface="ＭＳ Ｐゴシック"/>
              </a:rPr>
              <a:t>Matteo Abis – XNPIG2015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7913090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80880" y="411120"/>
            <a:ext cx="8381160" cy="766080"/>
          </a:xfrm>
          <a:prstGeom prst="rect">
            <a:avLst/>
          </a:prstGeom>
          <a:noFill/>
          <a:ln>
            <a:noFill/>
          </a:ln>
        </p:spPr>
        <p:txBody>
          <a:bodyPr lIns="0" tIns="36000" rIns="0" bIns="36000"/>
          <a:lstStyle/>
          <a:p>
            <a:pPr>
              <a:lnSpc>
                <a:spcPct val="100000"/>
              </a:lnSpc>
            </a:pPr>
            <a:r>
              <a:rPr lang="it-CH" sz="2800" b="1" dirty="0" err="1" smtClean="0">
                <a:solidFill>
                  <a:srgbClr val="00335B"/>
                </a:solidFill>
                <a:latin typeface="Arial"/>
                <a:ea typeface="ＭＳ Ｐゴシック"/>
              </a:rPr>
              <a:t>Silica</a:t>
            </a:r>
            <a:r>
              <a:rPr lang="it-CH" sz="2800" b="1" dirty="0" smtClean="0">
                <a:solidFill>
                  <a:srgbClr val="00335B"/>
                </a:solidFill>
                <a:latin typeface="Arial"/>
                <a:ea typeface="ＭＳ Ｐゴシック"/>
              </a:rPr>
              <a:t> </a:t>
            </a:r>
            <a:r>
              <a:rPr lang="it-CH" sz="2800" b="1" dirty="0" err="1" smtClean="0">
                <a:solidFill>
                  <a:srgbClr val="00335B"/>
                </a:solidFill>
                <a:latin typeface="Arial"/>
                <a:ea typeface="ＭＳ Ｐゴシック"/>
              </a:rPr>
              <a:t>microspheres</a:t>
            </a:r>
            <a:r>
              <a:rPr lang="it-CH" sz="2800" b="1" dirty="0" smtClean="0">
                <a:solidFill>
                  <a:srgbClr val="00335B"/>
                </a:solidFill>
                <a:latin typeface="Arial"/>
                <a:ea typeface="ＭＳ Ｐゴシック"/>
              </a:rPr>
              <a:t> 0.16 to 7.75 </a:t>
            </a:r>
            <a:r>
              <a:rPr lang="el-GR" sz="2800" b="1" dirty="0" smtClean="0">
                <a:solidFill>
                  <a:srgbClr val="00335B"/>
                </a:solidFill>
                <a:latin typeface="Arial"/>
                <a:ea typeface="ＭＳ Ｐゴシック"/>
              </a:rPr>
              <a:t>μ</a:t>
            </a:r>
            <a:r>
              <a:rPr lang="en-US" sz="2800" b="1" dirty="0" smtClean="0">
                <a:solidFill>
                  <a:srgbClr val="00335B"/>
                </a:solidFill>
                <a:latin typeface="Arial"/>
                <a:ea typeface="ＭＳ Ｐゴシック"/>
              </a:rPr>
              <a:t>m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CustomShape 2"/>
              <p:cNvSpPr/>
              <p:nvPr/>
            </p:nvSpPr>
            <p:spPr>
              <a:xfrm>
                <a:off x="347270" y="992252"/>
                <a:ext cx="7071440" cy="5203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36000" rIns="0" bIns="36000"/>
              <a:lstStyle/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0" dirty="0" smtClean="0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Fit the two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/>
                            <a:ea typeface="ＭＳ Ｐゴシック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/>
                            <a:ea typeface="ＭＳ Ｐゴシック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/>
                            <a:ea typeface="ＭＳ Ｐゴシック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/>
                        <a:ea typeface="ＭＳ Ｐゴシック"/>
                      </a:rPr>
                      <m:t>𝐶</m:t>
                    </m:r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:</a:t>
                </a: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Samples with two different thicknesses</a:t>
                </a:r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/>
                          <a:ea typeface="ＭＳ Ｐゴシック"/>
                        </a:rPr>
                        <m:t>𝑅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/>
                          <a:ea typeface="ＭＳ Ｐゴシック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/>
                          <a:ea typeface="ＭＳ Ｐゴシック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/>
                          <a:ea typeface="ＭＳ Ｐゴシック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/>
                            </a:rPr>
                            <m:t>𝐸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/>
                            </a:rPr>
                            <m:t>𝑤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ＭＳ Ｐゴシック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ＭＳ Ｐゴシック"/>
                                </a:rPr>
                                <m:t>𝐸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/>
                            </a:rPr>
                            <m:t>𝑅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/>
                            </a:rPr>
                            <m:t>𝐸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b="0" dirty="0" smtClean="0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</mc:Choice>
        <mc:Fallback xmlns="">
          <p:sp>
            <p:nvSpPr>
              <p:cNvPr id="159" name="Custom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70" y="992252"/>
                <a:ext cx="7071440" cy="520376"/>
              </a:xfrm>
              <a:prstGeom prst="rect">
                <a:avLst/>
              </a:prstGeom>
              <a:blipFill rotWithShape="1">
                <a:blip r:embed="rId2"/>
                <a:stretch>
                  <a:fillRect l="-2500" t="-10588" b="-2188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CustomShape 3"/>
          <p:cNvSpPr/>
          <p:nvPr/>
        </p:nvSpPr>
        <p:spPr>
          <a:xfrm>
            <a:off x="7203960" y="6635880"/>
            <a:ext cx="163764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AD907E7C-7299-434B-BF89-8702846DA1AD}" type="slidenum">
              <a:rPr lang="it-CH" sz="800">
                <a:solidFill>
                  <a:srgbClr val="FFFFFF"/>
                </a:solidFill>
                <a:latin typeface="Arial"/>
                <a:ea typeface="ＭＳ Ｐゴシック"/>
              </a:rPr>
              <a:t>12</a:t>
            </a:fld>
            <a:endParaRPr/>
          </a:p>
        </p:txBody>
      </p:sp>
      <p:sp>
        <p:nvSpPr>
          <p:cNvPr id="161" name="CustomShape 4"/>
          <p:cNvSpPr/>
          <p:nvPr/>
        </p:nvSpPr>
        <p:spPr>
          <a:xfrm>
            <a:off x="2239920" y="6635880"/>
            <a:ext cx="4772880" cy="448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CH" sz="800">
                <a:solidFill>
                  <a:srgbClr val="FFFFFF"/>
                </a:solidFill>
                <a:latin typeface="Arial"/>
                <a:ea typeface="ＭＳ Ｐゴシック"/>
              </a:rPr>
              <a:t>Matteo Abis – XNPIG2015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28" y="1825506"/>
            <a:ext cx="7650496" cy="47250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1917359"/>
                  </p:ext>
                </p:extLst>
              </p:nvPr>
            </p:nvGraphicFramePr>
            <p:xfrm>
              <a:off x="5580112" y="1825505"/>
              <a:ext cx="3253257" cy="1110879"/>
            </p:xfrm>
            <a:graphic>
              <a:graphicData uri="http://schemas.openxmlformats.org/drawingml/2006/table">
                <a:tbl>
                  <a:tblPr firstRow="1">
                    <a:tableStyleId>{69012ECD-51FC-41F1-AA8D-1B2483CD663E}</a:tableStyleId>
                  </a:tblPr>
                  <a:tblGrid>
                    <a:gridCol w="936104"/>
                    <a:gridCol w="1152128"/>
                    <a:gridCol w="1165025"/>
                  </a:tblGrid>
                  <a:tr h="3793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 (mm)</a:t>
                          </a:r>
                          <a:endParaRPr lang="de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de-CH" dirty="0"/>
                        </a:p>
                      </a:txBody>
                      <a:tcPr/>
                    </a:tc>
                  </a:tr>
                  <a:tr h="3617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12</a:t>
                          </a:r>
                          <a:endParaRPr lang="de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2.73(12)</a:t>
                          </a:r>
                          <a:endParaRPr lang="de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5(1)</a:t>
                          </a:r>
                          <a:endParaRPr lang="de-CH" dirty="0"/>
                        </a:p>
                      </a:txBody>
                      <a:tcPr/>
                    </a:tc>
                  </a:tr>
                  <a:tr h="3617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45</a:t>
                          </a:r>
                          <a:endParaRPr lang="de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2.31(15)</a:t>
                          </a:r>
                          <a:endParaRPr lang="de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11(2)</a:t>
                          </a:r>
                          <a:endParaRPr lang="de-CH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1917359"/>
                  </p:ext>
                </p:extLst>
              </p:nvPr>
            </p:nvGraphicFramePr>
            <p:xfrm>
              <a:off x="5580112" y="1825505"/>
              <a:ext cx="3253257" cy="1110879"/>
            </p:xfrm>
            <a:graphic>
              <a:graphicData uri="http://schemas.openxmlformats.org/drawingml/2006/table">
                <a:tbl>
                  <a:tblPr firstRow="1">
                    <a:tableStyleId>{69012ECD-51FC-41F1-AA8D-1B2483CD663E}</a:tableStyleId>
                  </a:tblPr>
                  <a:tblGrid>
                    <a:gridCol w="936104"/>
                    <a:gridCol w="1152128"/>
                    <a:gridCol w="1165025"/>
                  </a:tblGrid>
                  <a:tr h="3793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 </a:t>
                          </a:r>
                          <a:r>
                            <a:rPr lang="en-US" dirty="0" smtClean="0"/>
                            <a:t>(mm)</a:t>
                          </a:r>
                          <a:endParaRPr lang="de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81481" t="-8065" r="-101587" b="-2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de-CH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12</a:t>
                          </a:r>
                          <a:endParaRPr lang="de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2.73(12)</a:t>
                          </a:r>
                          <a:endParaRPr lang="de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5(1)</a:t>
                          </a:r>
                          <a:endParaRPr lang="de-CH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45</a:t>
                          </a:r>
                          <a:endParaRPr lang="de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2.31(15)</a:t>
                          </a:r>
                          <a:endParaRPr lang="de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11(2)</a:t>
                          </a:r>
                          <a:endParaRPr lang="de-CH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6980140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80880" y="411120"/>
            <a:ext cx="8381160" cy="766080"/>
          </a:xfrm>
          <a:prstGeom prst="rect">
            <a:avLst/>
          </a:prstGeom>
          <a:noFill/>
          <a:ln>
            <a:noFill/>
          </a:ln>
        </p:spPr>
        <p:txBody>
          <a:bodyPr lIns="0" tIns="36000" rIns="0" bIns="36000"/>
          <a:lstStyle/>
          <a:p>
            <a:pPr>
              <a:lnSpc>
                <a:spcPct val="100000"/>
              </a:lnSpc>
            </a:pPr>
            <a:r>
              <a:rPr lang="it-CH" sz="2800" b="1" dirty="0" err="1" smtClean="0">
                <a:solidFill>
                  <a:srgbClr val="00335B"/>
                </a:solidFill>
                <a:latin typeface="Arial"/>
                <a:ea typeface="ＭＳ Ｐゴシック"/>
              </a:rPr>
              <a:t>Conclusions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CustomShape 2"/>
              <p:cNvSpPr/>
              <p:nvPr/>
            </p:nvSpPr>
            <p:spPr>
              <a:xfrm>
                <a:off x="380880" y="1252440"/>
                <a:ext cx="8583608" cy="44808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36000" rIns="0" bIns="36000"/>
              <a:lstStyle/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Good model for dark field above 50 </a:t>
                </a:r>
                <a:r>
                  <a:rPr lang="en-US" sz="2400" dirty="0" err="1" smtClean="0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keV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 on polychromatic sources</a:t>
                </a: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sz="2400" dirty="0" smtClean="0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Effective Z information is lost</a:t>
                </a: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sz="2400" dirty="0" smtClean="0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Fully complementary information on microstructures can be retrieved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/>
                        <a:ea typeface="ＭＳ Ｐゴシック"/>
                      </a:rPr>
                      <m:t>𝑅</m:t>
                    </m:r>
                  </m:oMath>
                </a14:m>
                <a:endParaRPr lang="en-US" sz="2400" dirty="0" smtClean="0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sz="2400" dirty="0" smtClean="0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/>
                            <a:ea typeface="ＭＳ Ｐゴシック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/>
                            <a:ea typeface="ＭＳ Ｐゴシック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/>
                            <a:ea typeface="ＭＳ Ｐゴシック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/>
                        <a:ea typeface="ＭＳ Ｐゴシック"/>
                      </a:rPr>
                      <m:t>&gt;1</m:t>
                    </m:r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 means that the phase signal is very difficult to recover</a:t>
                </a:r>
              </a:p>
            </p:txBody>
          </p:sp>
        </mc:Choice>
        <mc:Fallback xmlns="">
          <p:sp>
            <p:nvSpPr>
              <p:cNvPr id="159" name="Custom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80" y="1252440"/>
                <a:ext cx="8583608" cy="4480816"/>
              </a:xfrm>
              <a:prstGeom prst="rect">
                <a:avLst/>
              </a:prstGeom>
              <a:blipFill rotWithShape="1">
                <a:blip r:embed="rId2"/>
                <a:stretch>
                  <a:fillRect l="-1987" t="-1088" r="-20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CustomShape 3"/>
          <p:cNvSpPr/>
          <p:nvPr/>
        </p:nvSpPr>
        <p:spPr>
          <a:xfrm>
            <a:off x="7203960" y="6635880"/>
            <a:ext cx="163764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AD907E7C-7299-434B-BF89-8702846DA1AD}" type="slidenum">
              <a:rPr lang="it-CH" sz="800">
                <a:solidFill>
                  <a:srgbClr val="FFFFFF"/>
                </a:solidFill>
                <a:latin typeface="Arial"/>
                <a:ea typeface="ＭＳ Ｐゴシック"/>
              </a:rPr>
              <a:t>13</a:t>
            </a:fld>
            <a:endParaRPr/>
          </a:p>
        </p:txBody>
      </p:sp>
      <p:sp>
        <p:nvSpPr>
          <p:cNvPr id="161" name="CustomShape 4"/>
          <p:cNvSpPr/>
          <p:nvPr/>
        </p:nvSpPr>
        <p:spPr>
          <a:xfrm>
            <a:off x="2239920" y="6635880"/>
            <a:ext cx="4772880" cy="448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CH" sz="800">
                <a:solidFill>
                  <a:srgbClr val="FFFFFF"/>
                </a:solidFill>
                <a:latin typeface="Arial"/>
                <a:ea typeface="ＭＳ Ｐゴシック"/>
              </a:rPr>
              <a:t>Matteo Abis – XNPIG2015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739675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28760" y="411120"/>
            <a:ext cx="8381160" cy="766080"/>
          </a:xfrm>
          <a:prstGeom prst="rect">
            <a:avLst/>
          </a:prstGeom>
          <a:noFill/>
          <a:ln>
            <a:noFill/>
          </a:ln>
        </p:spPr>
        <p:txBody>
          <a:bodyPr lIns="0" tIns="36000" rIns="0" bIns="36000"/>
          <a:lstStyle/>
          <a:p>
            <a:pPr algn="ctr">
              <a:lnSpc>
                <a:spcPct val="100000"/>
              </a:lnSpc>
            </a:pPr>
            <a:r>
              <a:rPr lang="it-CH" sz="2800" b="1">
                <a:solidFill>
                  <a:srgbClr val="00335B"/>
                </a:solidFill>
                <a:latin typeface="Arial"/>
                <a:ea typeface="ＭＳ Ｐゴシック"/>
              </a:rPr>
              <a:t>Acknowledgements </a:t>
            </a:r>
            <a:endParaRPr/>
          </a:p>
        </p:txBody>
      </p:sp>
      <p:sp>
        <p:nvSpPr>
          <p:cNvPr id="163" name="CustomShape 2"/>
          <p:cNvSpPr/>
          <p:nvPr/>
        </p:nvSpPr>
        <p:spPr>
          <a:xfrm>
            <a:off x="7203960" y="6635880"/>
            <a:ext cx="163764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C042A7DD-3327-4BEE-90A9-E88944A8FBAD}" type="slidenum">
              <a:rPr lang="it-CH" sz="800">
                <a:solidFill>
                  <a:srgbClr val="FFFFFF"/>
                </a:solidFill>
                <a:latin typeface="Arial"/>
                <a:ea typeface="ＭＳ Ｐゴシック"/>
              </a:rPr>
              <a:t>14</a:t>
            </a:fld>
            <a:endParaRPr/>
          </a:p>
        </p:txBody>
      </p:sp>
      <p:sp>
        <p:nvSpPr>
          <p:cNvPr id="164" name="CustomShape 3"/>
          <p:cNvSpPr/>
          <p:nvPr/>
        </p:nvSpPr>
        <p:spPr>
          <a:xfrm>
            <a:off x="215640" y="833400"/>
            <a:ext cx="1591920" cy="3333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CH" sz="1600" b="1">
                <a:solidFill>
                  <a:srgbClr val="000000"/>
                </a:solidFill>
                <a:latin typeface="Arial"/>
                <a:ea typeface="ＭＳ Ｐゴシック"/>
              </a:rPr>
              <a:t>TOMCAT Team</a:t>
            </a:r>
            <a:endParaRPr/>
          </a:p>
        </p:txBody>
      </p:sp>
      <p:pic>
        <p:nvPicPr>
          <p:cNvPr id="165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5799240"/>
            <a:ext cx="943920" cy="615240"/>
          </a:xfrm>
          <a:prstGeom prst="rect">
            <a:avLst/>
          </a:prstGeom>
          <a:ln w="9360">
            <a:noFill/>
          </a:ln>
        </p:spPr>
      </p:pic>
      <p:pic>
        <p:nvPicPr>
          <p:cNvPr id="166" name="Picture 13"/>
          <p:cNvPicPr/>
          <p:nvPr/>
        </p:nvPicPr>
        <p:blipFill>
          <a:blip r:embed="rId4"/>
          <a:stretch>
            <a:fillRect/>
          </a:stretch>
        </p:blipFill>
        <p:spPr>
          <a:xfrm>
            <a:off x="1693800" y="5945400"/>
            <a:ext cx="1353240" cy="478800"/>
          </a:xfrm>
          <a:prstGeom prst="rect">
            <a:avLst/>
          </a:prstGeom>
          <a:ln w="9360">
            <a:noFill/>
          </a:ln>
        </p:spPr>
      </p:pic>
      <p:pic>
        <p:nvPicPr>
          <p:cNvPr id="167" name="Picture 14"/>
          <p:cNvPicPr/>
          <p:nvPr/>
        </p:nvPicPr>
        <p:blipFill>
          <a:blip r:embed="rId5"/>
          <a:stretch>
            <a:fillRect/>
          </a:stretch>
        </p:blipFill>
        <p:spPr>
          <a:xfrm>
            <a:off x="3232080" y="6075360"/>
            <a:ext cx="2869560" cy="348480"/>
          </a:xfrm>
          <a:prstGeom prst="rect">
            <a:avLst/>
          </a:prstGeom>
          <a:ln w="9360">
            <a:noFill/>
          </a:ln>
        </p:spPr>
      </p:pic>
      <p:pic>
        <p:nvPicPr>
          <p:cNvPr id="168" name="Picture 15"/>
          <p:cNvPicPr/>
          <p:nvPr/>
        </p:nvPicPr>
        <p:blipFill>
          <a:blip r:embed="rId6"/>
          <a:stretch>
            <a:fillRect/>
          </a:stretch>
        </p:blipFill>
        <p:spPr>
          <a:xfrm>
            <a:off x="6597720" y="5627880"/>
            <a:ext cx="2297880" cy="818280"/>
          </a:xfrm>
          <a:prstGeom prst="rect">
            <a:avLst/>
          </a:prstGeom>
          <a:ln w="9360">
            <a:noFill/>
          </a:ln>
        </p:spPr>
      </p:pic>
      <p:pic>
        <p:nvPicPr>
          <p:cNvPr id="169" name="Picture 1"/>
          <p:cNvPicPr/>
          <p:nvPr/>
        </p:nvPicPr>
        <p:blipFill>
          <a:blip r:embed="rId7"/>
          <a:srcRect l="8743" t="35871" r="5173" b="31590"/>
          <a:stretch>
            <a:fillRect/>
          </a:stretch>
        </p:blipFill>
        <p:spPr>
          <a:xfrm>
            <a:off x="389520" y="1403280"/>
            <a:ext cx="8523720" cy="2147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2"/>
          <p:cNvSpPr/>
          <p:nvPr/>
        </p:nvSpPr>
        <p:spPr>
          <a:xfrm>
            <a:off x="7203960" y="6635880"/>
            <a:ext cx="163764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C042A7DD-3327-4BEE-90A9-E88944A8FBAD}" type="slidenum">
              <a:rPr lang="it-CH" sz="800">
                <a:solidFill>
                  <a:srgbClr val="FFFFFF"/>
                </a:solidFill>
                <a:latin typeface="Arial"/>
                <a:ea typeface="ＭＳ Ｐゴシック"/>
              </a:rPr>
              <a:t>15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2" y="620688"/>
            <a:ext cx="9093995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3659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2"/>
          <p:cNvSpPr/>
          <p:nvPr/>
        </p:nvSpPr>
        <p:spPr>
          <a:xfrm>
            <a:off x="7203960" y="6635880"/>
            <a:ext cx="163764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C042A7DD-3327-4BEE-90A9-E88944A8FBAD}" type="slidenum">
              <a:rPr lang="it-CH" sz="800">
                <a:solidFill>
                  <a:srgbClr val="FFFFFF"/>
                </a:solidFill>
                <a:latin typeface="Arial"/>
                <a:ea typeface="ＭＳ Ｐゴシック"/>
              </a:rPr>
              <a:t>16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5" y="908720"/>
            <a:ext cx="8965786" cy="553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6178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2"/>
          <p:cNvSpPr/>
          <p:nvPr/>
        </p:nvSpPr>
        <p:spPr>
          <a:xfrm>
            <a:off x="7203960" y="6635880"/>
            <a:ext cx="163764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C042A7DD-3327-4BEE-90A9-E88944A8FBAD}" type="slidenum">
              <a:rPr lang="it-CH" sz="800">
                <a:solidFill>
                  <a:srgbClr val="FFFFFF"/>
                </a:solidFill>
                <a:latin typeface="Arial"/>
                <a:ea typeface="ＭＳ Ｐゴシック"/>
              </a:rPr>
              <a:t>17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8652"/>
            <a:ext cx="9143999" cy="56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687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2"/>
          <p:cNvSpPr/>
          <p:nvPr/>
        </p:nvSpPr>
        <p:spPr>
          <a:xfrm>
            <a:off x="7203960" y="6635880"/>
            <a:ext cx="163764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C042A7DD-3327-4BEE-90A9-E88944A8FBAD}" type="slidenum">
              <a:rPr lang="it-CH" sz="800">
                <a:solidFill>
                  <a:srgbClr val="FFFFFF"/>
                </a:solidFill>
                <a:latin typeface="Arial"/>
                <a:ea typeface="ＭＳ Ｐゴシック"/>
              </a:rPr>
              <a:t>18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" y="476672"/>
            <a:ext cx="9093994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1402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380880" y="411120"/>
            <a:ext cx="8381160" cy="766080"/>
          </a:xfrm>
          <a:prstGeom prst="rect">
            <a:avLst/>
          </a:prstGeom>
          <a:noFill/>
          <a:ln>
            <a:noFill/>
          </a:ln>
        </p:spPr>
        <p:txBody>
          <a:bodyPr lIns="0" tIns="36000" rIns="0" bIns="36000"/>
          <a:lstStyle/>
          <a:p>
            <a:pPr>
              <a:lnSpc>
                <a:spcPct val="100000"/>
              </a:lnSpc>
            </a:pPr>
            <a:r>
              <a:rPr lang="it-CH" sz="2800" b="1">
                <a:solidFill>
                  <a:srgbClr val="00335B"/>
                </a:solidFill>
                <a:latin typeface="Arial"/>
                <a:ea typeface="ＭＳ Ｐゴシック"/>
              </a:rPr>
              <a:t>What is the Compton regime?</a:t>
            </a:r>
            <a:endParaRPr/>
          </a:p>
        </p:txBody>
      </p:sp>
      <p:sp>
        <p:nvSpPr>
          <p:cNvPr id="154" name="CustomShape 2"/>
          <p:cNvSpPr/>
          <p:nvPr/>
        </p:nvSpPr>
        <p:spPr>
          <a:xfrm>
            <a:off x="380880" y="1252440"/>
            <a:ext cx="8381160" cy="475560"/>
          </a:xfrm>
          <a:prstGeom prst="rect">
            <a:avLst/>
          </a:prstGeom>
          <a:noFill/>
          <a:ln>
            <a:noFill/>
          </a:ln>
        </p:spPr>
        <p:txBody>
          <a:bodyPr lIns="0" tIns="36000" rIns="0" bIns="36000"/>
          <a:lstStyle/>
          <a:p>
            <a:pPr>
              <a:lnSpc>
                <a:spcPct val="100000"/>
              </a:lnSpc>
            </a:pPr>
            <a:r>
              <a:rPr lang="it-CH" sz="2400">
                <a:solidFill>
                  <a:srgbClr val="000000"/>
                </a:solidFill>
                <a:latin typeface="Arial"/>
                <a:ea typeface="ＭＳ Ｐゴシック"/>
              </a:rPr>
              <a:t>Energy &gt; 40-50 keV for biomedical applications</a:t>
            </a:r>
            <a:endParaRPr/>
          </a:p>
        </p:txBody>
      </p:sp>
      <p:sp>
        <p:nvSpPr>
          <p:cNvPr id="155" name="CustomShape 3"/>
          <p:cNvSpPr/>
          <p:nvPr/>
        </p:nvSpPr>
        <p:spPr>
          <a:xfrm>
            <a:off x="7203960" y="6635880"/>
            <a:ext cx="163764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798D3065-9B14-401E-9BF8-02DC02812377}" type="slidenum">
              <a:rPr lang="it-CH" sz="800">
                <a:solidFill>
                  <a:srgbClr val="FFFFFF"/>
                </a:solidFill>
                <a:latin typeface="Arial"/>
                <a:ea typeface="ＭＳ Ｐゴシック"/>
              </a:rPr>
              <a:t>2</a:t>
            </a:fld>
            <a:endParaRPr/>
          </a:p>
        </p:txBody>
      </p:sp>
      <p:sp>
        <p:nvSpPr>
          <p:cNvPr id="156" name="CustomShape 4"/>
          <p:cNvSpPr/>
          <p:nvPr/>
        </p:nvSpPr>
        <p:spPr>
          <a:xfrm>
            <a:off x="2239920" y="6635880"/>
            <a:ext cx="4772880" cy="448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CH" sz="800">
                <a:solidFill>
                  <a:srgbClr val="FFFFFF"/>
                </a:solidFill>
                <a:latin typeface="Arial"/>
                <a:ea typeface="ＭＳ Ｐゴシック"/>
              </a:rPr>
              <a:t>Matteo Abis – XNPIG2015</a:t>
            </a:r>
            <a:endParaRPr/>
          </a:p>
        </p:txBody>
      </p:sp>
      <p:pic>
        <p:nvPicPr>
          <p:cNvPr id="157" name="Picture 156"/>
          <p:cNvPicPr/>
          <p:nvPr/>
        </p:nvPicPr>
        <p:blipFill>
          <a:blip r:embed="rId2"/>
          <a:stretch>
            <a:fillRect/>
          </a:stretch>
        </p:blipFill>
        <p:spPr>
          <a:xfrm>
            <a:off x="723780" y="1735200"/>
            <a:ext cx="7696440" cy="4753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80880" y="411120"/>
            <a:ext cx="8381160" cy="766080"/>
          </a:xfrm>
          <a:prstGeom prst="rect">
            <a:avLst/>
          </a:prstGeom>
          <a:noFill/>
          <a:ln>
            <a:noFill/>
          </a:ln>
        </p:spPr>
        <p:txBody>
          <a:bodyPr lIns="0" tIns="36000" rIns="0" bIns="36000"/>
          <a:lstStyle/>
          <a:p>
            <a:pPr>
              <a:lnSpc>
                <a:spcPct val="100000"/>
              </a:lnSpc>
            </a:pPr>
            <a:r>
              <a:rPr lang="it-CH" sz="2800" b="1">
                <a:solidFill>
                  <a:srgbClr val="00335B"/>
                </a:solidFill>
                <a:latin typeface="Arial"/>
                <a:ea typeface="ＭＳ Ｐゴシック"/>
              </a:rPr>
              <a:t>Signals from phase stepping curves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CustomShape 2"/>
              <p:cNvSpPr/>
              <p:nvPr/>
            </p:nvSpPr>
            <p:spPr>
              <a:xfrm>
                <a:off x="380880" y="1252440"/>
                <a:ext cx="7071440" cy="36167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36000" rIns="0" bIns="36000"/>
              <a:lstStyle/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it-CH" sz="2400" dirty="0" smtClean="0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Moduli of the first </a:t>
                </a:r>
                <a:r>
                  <a:rPr lang="it-CH" sz="2400" dirty="0" err="1" smtClean="0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two</a:t>
                </a:r>
                <a:r>
                  <a:rPr lang="it-CH" sz="2400" dirty="0" smtClean="0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 Fourier </a:t>
                </a:r>
                <a:r>
                  <a:rPr lang="it-CH" sz="2400" dirty="0" err="1" smtClean="0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coefficients</a:t>
                </a:r>
                <a:r>
                  <a:rPr lang="it-CH" sz="2400" dirty="0" smtClean="0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/>
                            <a:ea typeface="ＭＳ Ｐゴシック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/>
                            <a:ea typeface="ＭＳ Ｐゴシック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/>
                            <a:ea typeface="ＭＳ Ｐゴシック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/>
                        <a:ea typeface="ＭＳ Ｐゴシック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/>
                            <a:ea typeface="ＭＳ Ｐゴシック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/>
                            <a:ea typeface="ＭＳ Ｐゴシック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/>
                            <a:ea typeface="ＭＳ Ｐゴシック"/>
                          </a:rPr>
                          <m:t>1</m:t>
                        </m:r>
                      </m:sub>
                    </m:sSub>
                  </m:oMath>
                </a14:m>
                <a:endParaRPr lang="en-US" sz="2400" b="0" dirty="0" smtClean="0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sz="2400" dirty="0" smtClean="0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Transmission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/>
                        <a:ea typeface="ＭＳ Ｐゴシック"/>
                      </a:rPr>
                      <m:t>𝐴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/>
                        <a:ea typeface="ＭＳ Ｐゴシック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/>
                            <a:ea typeface="ＭＳ Ｐゴシック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/>
                              </a:rPr>
                              <m:t>0,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/>
                              </a:rPr>
                              <m:t>0,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/>
                              </a:rPr>
                              <m:t>𝑓</m:t>
                            </m:r>
                          </m:sub>
                        </m:sSub>
                      </m:den>
                    </m:f>
                  </m:oMath>
                </a14:m>
                <a:endParaRPr lang="en-US" sz="2400" b="0" dirty="0" smtClean="0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sz="2400" b="0" dirty="0" smtClean="0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0" dirty="0" smtClean="0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Dark field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/>
                        <a:ea typeface="ＭＳ Ｐゴシック"/>
                      </a:rPr>
                      <m:t>𝐵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/>
                        <a:ea typeface="ＭＳ Ｐゴシック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/>
                            <a:ea typeface="ＭＳ Ｐゴシック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/>
                              </a:rPr>
                              <m:t>1,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/>
                              </a:rPr>
                              <m:t>1,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/>
                              </a:rPr>
                              <m:t>𝑓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/>
                            <a:ea typeface="ＭＳ Ｐゴシック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/>
                              </a:rPr>
                              <m:t>0,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/>
                              </a:rPr>
                              <m:t>0,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sz="2400" b="0" dirty="0" smtClean="0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  <a:p>
                <a:pPr>
                  <a:lnSpc>
                    <a:spcPct val="100000"/>
                  </a:lnSpc>
                </a:pPr>
                <a:endParaRPr lang="en-US" sz="2400" dirty="0" smtClean="0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Ratio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/>
                        <a:ea typeface="ＭＳ Ｐゴシック"/>
                      </a:rPr>
                      <m:t>𝑅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/>
                        <a:ea typeface="ＭＳ Ｐゴシック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/>
                            <a:ea typeface="ＭＳ Ｐゴシック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/>
                              </a:rPr>
                              <m:t>𝐵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/>
                              </a:rPr>
                              <m:t>𝐴</m:t>
                            </m:r>
                          </m:e>
                        </m:func>
                      </m:den>
                    </m:f>
                  </m:oMath>
                </a14:m>
                <a:endParaRPr lang="en-US" sz="2400" b="0" dirty="0" smtClean="0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</mc:Choice>
        <mc:Fallback xmlns="">
          <p:sp>
            <p:nvSpPr>
              <p:cNvPr id="159" name="Custom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80" y="1252440"/>
                <a:ext cx="7071440" cy="3616720"/>
              </a:xfrm>
              <a:prstGeom prst="rect">
                <a:avLst/>
              </a:prstGeom>
              <a:blipFill rotWithShape="1">
                <a:blip r:embed="rId2"/>
                <a:stretch>
                  <a:fillRect l="-2414" t="-13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CustomShape 3"/>
          <p:cNvSpPr/>
          <p:nvPr/>
        </p:nvSpPr>
        <p:spPr>
          <a:xfrm>
            <a:off x="7203960" y="6635880"/>
            <a:ext cx="163764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AD907E7C-7299-434B-BF89-8702846DA1AD}" type="slidenum">
              <a:rPr lang="it-CH" sz="800">
                <a:solidFill>
                  <a:srgbClr val="FFFFFF"/>
                </a:solidFill>
                <a:latin typeface="Arial"/>
                <a:ea typeface="ＭＳ Ｐゴシック"/>
              </a:rPr>
              <a:t>3</a:t>
            </a:fld>
            <a:endParaRPr/>
          </a:p>
        </p:txBody>
      </p:sp>
      <p:sp>
        <p:nvSpPr>
          <p:cNvPr id="161" name="CustomShape 4"/>
          <p:cNvSpPr/>
          <p:nvPr/>
        </p:nvSpPr>
        <p:spPr>
          <a:xfrm>
            <a:off x="2239920" y="6635880"/>
            <a:ext cx="4772880" cy="448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CH" sz="800">
                <a:solidFill>
                  <a:srgbClr val="FFFFFF"/>
                </a:solidFill>
                <a:latin typeface="Arial"/>
                <a:ea typeface="ＭＳ Ｐゴシック"/>
              </a:rPr>
              <a:t>Matteo Abis – XNPIG2015</a:t>
            </a:r>
            <a:endParaRPr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CustomShape 1"/>
              <p:cNvSpPr/>
              <p:nvPr/>
            </p:nvSpPr>
            <p:spPr>
              <a:xfrm>
                <a:off x="380880" y="411120"/>
                <a:ext cx="8381160" cy="7660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36000" rIns="0" bIns="36000"/>
              <a:lstStyle/>
              <a:p>
                <a:pPr>
                  <a:lnSpc>
                    <a:spcPct val="100000"/>
                  </a:lnSpc>
                </a:pPr>
                <a:r>
                  <a:rPr lang="it-CH" sz="2800" b="1" dirty="0" smtClean="0">
                    <a:solidFill>
                      <a:srgbClr val="00335B"/>
                    </a:solidFill>
                    <a:latin typeface="Arial"/>
                    <a:ea typeface="ＭＳ Ｐゴシック"/>
                  </a:rPr>
                  <a:t>The ratio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335B"/>
                        </a:solidFill>
                        <a:latin typeface="Cambria Math"/>
                        <a:ea typeface="ＭＳ Ｐゴシック"/>
                      </a:rPr>
                      <m:t>𝑹</m:t>
                    </m:r>
                    <m:r>
                      <a:rPr lang="en-US" sz="2800" b="1" i="1" smtClean="0">
                        <a:solidFill>
                          <a:srgbClr val="00335B"/>
                        </a:solidFill>
                        <a:latin typeface="Cambria Math"/>
                        <a:ea typeface="ＭＳ Ｐゴシック"/>
                      </a:rPr>
                      <m:t> </m:t>
                    </m:r>
                  </m:oMath>
                </a14:m>
                <a:r>
                  <a:rPr lang="it-CH" sz="2800" b="1" dirty="0" smtClean="0">
                    <a:solidFill>
                      <a:srgbClr val="00335B"/>
                    </a:solidFill>
                    <a:latin typeface="Arial"/>
                    <a:ea typeface="ＭＳ Ｐゴシック"/>
                  </a:rPr>
                  <a:t>in </a:t>
                </a:r>
                <a:r>
                  <a:rPr lang="it-CH" sz="2800" b="1" dirty="0" err="1" smtClean="0">
                    <a:solidFill>
                      <a:srgbClr val="00335B"/>
                    </a:solidFill>
                    <a:latin typeface="Arial"/>
                    <a:ea typeface="ＭＳ Ｐゴシック"/>
                  </a:rPr>
                  <a:t>literature</a:t>
                </a:r>
                <a:r>
                  <a:rPr lang="it-CH" sz="2800" b="1" dirty="0" smtClean="0">
                    <a:solidFill>
                      <a:srgbClr val="00335B"/>
                    </a:solidFill>
                    <a:latin typeface="Arial"/>
                    <a:ea typeface="ＭＳ Ｐゴシック"/>
                  </a:rPr>
                  <a:t> </a:t>
                </a:r>
                <a:r>
                  <a:rPr lang="it-CH" sz="2800" b="1" dirty="0" err="1" smtClean="0">
                    <a:solidFill>
                      <a:srgbClr val="00335B"/>
                    </a:solidFill>
                    <a:latin typeface="Arial"/>
                    <a:ea typeface="ＭＳ Ｐゴシック"/>
                  </a:rPr>
                  <a:t>below</a:t>
                </a:r>
                <a:r>
                  <a:rPr lang="it-CH" sz="2800" b="1" dirty="0" smtClean="0">
                    <a:solidFill>
                      <a:srgbClr val="00335B"/>
                    </a:solidFill>
                    <a:latin typeface="Arial"/>
                    <a:ea typeface="ＭＳ Ｐゴシック"/>
                  </a:rPr>
                  <a:t> 40 </a:t>
                </a:r>
                <a:r>
                  <a:rPr lang="it-CH" sz="2800" b="1" dirty="0" err="1" smtClean="0">
                    <a:solidFill>
                      <a:srgbClr val="00335B"/>
                    </a:solidFill>
                    <a:latin typeface="Arial"/>
                    <a:ea typeface="ＭＳ Ｐゴシック"/>
                  </a:rPr>
                  <a:t>kVp</a:t>
                </a:r>
                <a:endParaRPr dirty="0"/>
              </a:p>
            </p:txBody>
          </p:sp>
        </mc:Choice>
        <mc:Fallback xmlns="">
          <p:sp>
            <p:nvSpPr>
              <p:cNvPr id="158" name="CustomShap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80" y="411120"/>
                <a:ext cx="8381160" cy="766080"/>
              </a:xfrm>
              <a:prstGeom prst="rect">
                <a:avLst/>
              </a:prstGeom>
              <a:blipFill rotWithShape="1">
                <a:blip r:embed="rId2"/>
                <a:stretch>
                  <a:fillRect l="-2545" t="-87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CustomShape 2"/>
          <p:cNvSpPr/>
          <p:nvPr/>
        </p:nvSpPr>
        <p:spPr>
          <a:xfrm>
            <a:off x="380880" y="1252440"/>
            <a:ext cx="7071440" cy="3616720"/>
          </a:xfrm>
          <a:prstGeom prst="rect">
            <a:avLst/>
          </a:prstGeom>
          <a:noFill/>
          <a:ln>
            <a:noFill/>
          </a:ln>
        </p:spPr>
        <p:txBody>
          <a:bodyPr lIns="0" tIns="36000" rIns="0" bIns="36000"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Arial"/>
                <a:ea typeface="ＭＳ Ｐゴシック"/>
              </a:rPr>
              <a:t>Independent of thickness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Arial"/>
                <a:ea typeface="ＭＳ Ｐゴシック"/>
              </a:rPr>
              <a:t>Depends on atomic number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Arial"/>
                <a:ea typeface="ＭＳ Ｐゴシック"/>
              </a:rPr>
              <a:t>Depends on microstructure size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</a:pPr>
            <a:endParaRPr lang="en-US" sz="2400" dirty="0" smtClean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</a:pPr>
            <a:endParaRPr lang="en-US" sz="2400" dirty="0" smtClean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</a:pPr>
            <a:endParaRPr lang="en-US" sz="2400" dirty="0" smtClean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</a:pPr>
            <a:r>
              <a:rPr lang="en-US" sz="1000" dirty="0" smtClean="0">
                <a:solidFill>
                  <a:srgbClr val="000000"/>
                </a:solidFill>
                <a:latin typeface="Arial"/>
                <a:ea typeface="ＭＳ Ｐゴシック"/>
              </a:rPr>
              <a:t>Wang and </a:t>
            </a:r>
            <a:r>
              <a:rPr lang="en-US" sz="1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Stampanoni</a:t>
            </a:r>
            <a:r>
              <a:rPr lang="en-US" sz="1000" dirty="0" smtClean="0">
                <a:solidFill>
                  <a:srgbClr val="000000"/>
                </a:solidFill>
                <a:latin typeface="Arial"/>
                <a:ea typeface="ＭＳ Ｐゴシック"/>
              </a:rPr>
              <a:t>, </a:t>
            </a:r>
            <a:r>
              <a:rPr lang="en-US" sz="1000" dirty="0" smtClean="0"/>
              <a:t>Quantitative x-ray radiography using grating interferometry: a feasibility study, Phys. Med. Biol., 2013</a:t>
            </a:r>
          </a:p>
          <a:p>
            <a:pPr>
              <a:lnSpc>
                <a:spcPct val="100000"/>
              </a:lnSpc>
            </a:pPr>
            <a:r>
              <a:rPr lang="en-US" sz="1000" dirty="0" smtClean="0">
                <a:solidFill>
                  <a:srgbClr val="000000"/>
                </a:solidFill>
                <a:latin typeface="Arial"/>
                <a:ea typeface="ＭＳ Ｐゴシック"/>
              </a:rPr>
              <a:t>Scherer et al., </a:t>
            </a:r>
            <a:r>
              <a:rPr lang="en-US" sz="1000" dirty="0" smtClean="0"/>
              <a:t>Non-invasive Differentiation of Kidney Stone Types using X-ray Dark-Field Radiography, Sci. Rep., 2015</a:t>
            </a:r>
            <a:endParaRPr lang="en-US" sz="1000" dirty="0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7203960" y="6635880"/>
            <a:ext cx="163764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AD907E7C-7299-434B-BF89-8702846DA1AD}" type="slidenum">
              <a:rPr lang="it-CH" sz="800">
                <a:solidFill>
                  <a:srgbClr val="FFFFFF"/>
                </a:solidFill>
                <a:latin typeface="Arial"/>
                <a:ea typeface="ＭＳ Ｐゴシック"/>
              </a:rPr>
              <a:t>4</a:t>
            </a:fld>
            <a:endParaRPr/>
          </a:p>
        </p:txBody>
      </p:sp>
      <p:sp>
        <p:nvSpPr>
          <p:cNvPr id="161" name="CustomShape 4"/>
          <p:cNvSpPr/>
          <p:nvPr/>
        </p:nvSpPr>
        <p:spPr>
          <a:xfrm>
            <a:off x="2239920" y="6635880"/>
            <a:ext cx="4772880" cy="448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CH" sz="800">
                <a:solidFill>
                  <a:srgbClr val="FFFFFF"/>
                </a:solidFill>
                <a:latin typeface="Arial"/>
                <a:ea typeface="ＭＳ Ｐゴシック"/>
              </a:rPr>
              <a:t>Matteo Abis – XNPIG2015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320626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80880" y="411120"/>
            <a:ext cx="8381160" cy="766080"/>
          </a:xfrm>
          <a:prstGeom prst="rect">
            <a:avLst/>
          </a:prstGeom>
          <a:noFill/>
          <a:ln>
            <a:noFill/>
          </a:ln>
        </p:spPr>
        <p:txBody>
          <a:bodyPr lIns="0" tIns="36000" rIns="0" bIns="36000"/>
          <a:lstStyle/>
          <a:p>
            <a:pPr>
              <a:lnSpc>
                <a:spcPct val="100000"/>
              </a:lnSpc>
            </a:pPr>
            <a:r>
              <a:rPr lang="en-US" sz="2800" b="1" dirty="0" smtClean="0">
                <a:solidFill>
                  <a:srgbClr val="00335B"/>
                </a:solidFill>
                <a:latin typeface="Arial"/>
                <a:ea typeface="ＭＳ Ｐゴシック"/>
              </a:rPr>
              <a:t>Edge-on illumination for experiments at 160 </a:t>
            </a:r>
            <a:r>
              <a:rPr lang="en-US" sz="2800" b="1" dirty="0" err="1" smtClean="0">
                <a:solidFill>
                  <a:srgbClr val="00335B"/>
                </a:solidFill>
                <a:latin typeface="Arial"/>
                <a:ea typeface="ＭＳ Ｐゴシック"/>
              </a:rPr>
              <a:t>kVp</a:t>
            </a:r>
            <a:endParaRPr dirty="0"/>
          </a:p>
        </p:txBody>
      </p:sp>
      <p:sp>
        <p:nvSpPr>
          <p:cNvPr id="160" name="CustomShape 3"/>
          <p:cNvSpPr/>
          <p:nvPr/>
        </p:nvSpPr>
        <p:spPr>
          <a:xfrm>
            <a:off x="7203960" y="6635880"/>
            <a:ext cx="163764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AD907E7C-7299-434B-BF89-8702846DA1AD}" type="slidenum">
              <a:rPr lang="it-CH" sz="800">
                <a:solidFill>
                  <a:srgbClr val="FFFFFF"/>
                </a:solidFill>
                <a:latin typeface="Arial"/>
                <a:ea typeface="ＭＳ Ｐゴシック"/>
              </a:rPr>
              <a:t>5</a:t>
            </a:fld>
            <a:endParaRPr/>
          </a:p>
        </p:txBody>
      </p:sp>
      <p:sp>
        <p:nvSpPr>
          <p:cNvPr id="161" name="CustomShape 4"/>
          <p:cNvSpPr/>
          <p:nvPr/>
        </p:nvSpPr>
        <p:spPr>
          <a:xfrm>
            <a:off x="2239920" y="6635880"/>
            <a:ext cx="4772880" cy="448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CH" sz="800">
                <a:solidFill>
                  <a:srgbClr val="FFFFFF"/>
                </a:solidFill>
                <a:latin typeface="Arial"/>
                <a:ea typeface="ＭＳ Ｐゴシック"/>
              </a:rPr>
              <a:t>Matteo Abis – XNPIG2015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4767"/>
            <a:ext cx="9144000" cy="428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5957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80880" y="411120"/>
            <a:ext cx="8381160" cy="766080"/>
          </a:xfrm>
          <a:prstGeom prst="rect">
            <a:avLst/>
          </a:prstGeom>
          <a:noFill/>
          <a:ln>
            <a:noFill/>
          </a:ln>
        </p:spPr>
        <p:txBody>
          <a:bodyPr lIns="0" tIns="36000" rIns="0" bIns="36000"/>
          <a:lstStyle/>
          <a:p>
            <a:pPr>
              <a:lnSpc>
                <a:spcPct val="100000"/>
              </a:lnSpc>
            </a:pPr>
            <a:r>
              <a:rPr lang="en-US" sz="2800" b="1" dirty="0" smtClean="0">
                <a:solidFill>
                  <a:srgbClr val="00335B"/>
                </a:solidFill>
                <a:latin typeface="Arial"/>
                <a:ea typeface="ＭＳ Ｐゴシック"/>
              </a:rPr>
              <a:t>Experiment at 160 </a:t>
            </a:r>
            <a:r>
              <a:rPr lang="en-US" sz="2800" b="1" dirty="0" err="1" smtClean="0">
                <a:solidFill>
                  <a:srgbClr val="00335B"/>
                </a:solidFill>
                <a:latin typeface="Arial"/>
                <a:ea typeface="ＭＳ Ｐゴシック"/>
              </a:rPr>
              <a:t>kVp</a:t>
            </a:r>
            <a:endParaRPr dirty="0"/>
          </a:p>
        </p:txBody>
      </p:sp>
      <p:sp>
        <p:nvSpPr>
          <p:cNvPr id="160" name="CustomShape 3"/>
          <p:cNvSpPr/>
          <p:nvPr/>
        </p:nvSpPr>
        <p:spPr>
          <a:xfrm>
            <a:off x="7203960" y="6635880"/>
            <a:ext cx="163764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AD907E7C-7299-434B-BF89-8702846DA1AD}" type="slidenum">
              <a:rPr lang="it-CH" sz="800">
                <a:solidFill>
                  <a:srgbClr val="FFFFFF"/>
                </a:solidFill>
                <a:latin typeface="Arial"/>
                <a:ea typeface="ＭＳ Ｐゴシック"/>
              </a:rPr>
              <a:t>6</a:t>
            </a:fld>
            <a:endParaRPr/>
          </a:p>
        </p:txBody>
      </p:sp>
      <p:sp>
        <p:nvSpPr>
          <p:cNvPr id="161" name="CustomShape 4"/>
          <p:cNvSpPr/>
          <p:nvPr/>
        </p:nvSpPr>
        <p:spPr>
          <a:xfrm>
            <a:off x="2239920" y="6635880"/>
            <a:ext cx="4772880" cy="448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CH" sz="800">
                <a:solidFill>
                  <a:srgbClr val="FFFFFF"/>
                </a:solidFill>
                <a:latin typeface="Arial"/>
                <a:ea typeface="ＭＳ Ｐゴシック"/>
              </a:rPr>
              <a:t>Matteo Abis – XNPIG2015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79" y="939296"/>
            <a:ext cx="9161079" cy="565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5649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80880" y="411120"/>
            <a:ext cx="8381160" cy="766080"/>
          </a:xfrm>
          <a:prstGeom prst="rect">
            <a:avLst/>
          </a:prstGeom>
          <a:noFill/>
          <a:ln>
            <a:noFill/>
          </a:ln>
        </p:spPr>
        <p:txBody>
          <a:bodyPr lIns="0" tIns="36000" rIns="0" bIns="36000"/>
          <a:lstStyle/>
          <a:p>
            <a:pPr>
              <a:lnSpc>
                <a:spcPct val="100000"/>
              </a:lnSpc>
            </a:pPr>
            <a:r>
              <a:rPr lang="en-US" sz="2800" b="1" dirty="0" smtClean="0">
                <a:solidFill>
                  <a:srgbClr val="00335B"/>
                </a:solidFill>
                <a:latin typeface="Arial"/>
                <a:ea typeface="ＭＳ Ｐゴシック"/>
              </a:rPr>
              <a:t>Experiment at 160 </a:t>
            </a:r>
            <a:r>
              <a:rPr lang="en-US" sz="2800" b="1" dirty="0" err="1" smtClean="0">
                <a:solidFill>
                  <a:srgbClr val="00335B"/>
                </a:solidFill>
                <a:latin typeface="Arial"/>
                <a:ea typeface="ＭＳ Ｐゴシック"/>
              </a:rPr>
              <a:t>kVp</a:t>
            </a:r>
            <a:endParaRPr dirty="0"/>
          </a:p>
        </p:txBody>
      </p:sp>
      <p:sp>
        <p:nvSpPr>
          <p:cNvPr id="160" name="CustomShape 3"/>
          <p:cNvSpPr/>
          <p:nvPr/>
        </p:nvSpPr>
        <p:spPr>
          <a:xfrm>
            <a:off x="7203960" y="6635880"/>
            <a:ext cx="163764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AD907E7C-7299-434B-BF89-8702846DA1AD}" type="slidenum">
              <a:rPr lang="it-CH" sz="800">
                <a:solidFill>
                  <a:srgbClr val="FFFFFF"/>
                </a:solidFill>
                <a:latin typeface="Arial"/>
                <a:ea typeface="ＭＳ Ｐゴシック"/>
              </a:rPr>
              <a:t>7</a:t>
            </a:fld>
            <a:endParaRPr/>
          </a:p>
        </p:txBody>
      </p:sp>
      <p:sp>
        <p:nvSpPr>
          <p:cNvPr id="161" name="CustomShape 4"/>
          <p:cNvSpPr/>
          <p:nvPr/>
        </p:nvSpPr>
        <p:spPr>
          <a:xfrm>
            <a:off x="2239920" y="6635880"/>
            <a:ext cx="4772880" cy="448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CH" sz="800">
                <a:solidFill>
                  <a:srgbClr val="FFFFFF"/>
                </a:solidFill>
                <a:latin typeface="Arial"/>
                <a:ea typeface="ＭＳ Ｐゴシック"/>
              </a:rPr>
              <a:t>Matteo Abis – XNPIG2015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56" y="939296"/>
            <a:ext cx="7227088" cy="44635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496" y="5445224"/>
            <a:ext cx="91105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R independent of thickness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R depends on atomic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R depends on microstructures</a:t>
            </a:r>
            <a:endParaRPr lang="de-CH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2107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80880" y="411120"/>
            <a:ext cx="8381160" cy="766080"/>
          </a:xfrm>
          <a:prstGeom prst="rect">
            <a:avLst/>
          </a:prstGeom>
          <a:noFill/>
          <a:ln>
            <a:noFill/>
          </a:ln>
        </p:spPr>
        <p:txBody>
          <a:bodyPr lIns="0" tIns="36000" rIns="0" bIns="36000"/>
          <a:lstStyle/>
          <a:p>
            <a:pPr>
              <a:lnSpc>
                <a:spcPct val="100000"/>
              </a:lnSpc>
            </a:pPr>
            <a:r>
              <a:rPr lang="it-CH" sz="2800" b="1" dirty="0" smtClean="0">
                <a:solidFill>
                  <a:srgbClr val="00335B"/>
                </a:solidFill>
                <a:latin typeface="Arial"/>
                <a:ea typeface="ＭＳ Ｐゴシック"/>
              </a:rPr>
              <a:t>No Z information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CustomShape 2"/>
              <p:cNvSpPr/>
              <p:nvPr/>
            </p:nvSpPr>
            <p:spPr>
              <a:xfrm>
                <a:off x="380880" y="1252440"/>
                <a:ext cx="7071440" cy="8084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36000" rIns="0" bIns="36000"/>
              <a:lstStyle/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Given by photoelectric absorption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/>
                            <a:ea typeface="ＭＳ Ｐゴシック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∝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/>
                            <a:ea typeface="ＭＳ Ｐゴシック"/>
                          </a:rPr>
                          <m:t>𝑍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/>
                            <a:ea typeface="ＭＳ Ｐゴシック"/>
                          </a:rPr>
                          <m:t>3−4</m:t>
                        </m:r>
                      </m:sup>
                    </m:sSup>
                  </m:oMath>
                </a14:m>
                <a:endParaRPr lang="en-US" sz="2400" b="0" dirty="0" smtClean="0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sz="2400" b="0" dirty="0" smtClean="0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Irrelevant above 50 </a:t>
                </a:r>
                <a:r>
                  <a:rPr lang="en-US" sz="2400" dirty="0" err="1" smtClean="0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keV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 for low-Z materials</a:t>
                </a:r>
                <a:endParaRPr lang="en-US" sz="2400" b="0" dirty="0" smtClean="0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</mc:Choice>
        <mc:Fallback xmlns="">
          <p:sp>
            <p:nvSpPr>
              <p:cNvPr id="159" name="Custom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80" y="1252440"/>
                <a:ext cx="7071440" cy="808408"/>
              </a:xfrm>
              <a:prstGeom prst="rect">
                <a:avLst/>
              </a:prstGeom>
              <a:blipFill rotWithShape="1">
                <a:blip r:embed="rId2"/>
                <a:stretch>
                  <a:fillRect l="-2414" t="-6015" b="-6391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CustomShape 3"/>
          <p:cNvSpPr/>
          <p:nvPr/>
        </p:nvSpPr>
        <p:spPr>
          <a:xfrm>
            <a:off x="7203960" y="6635880"/>
            <a:ext cx="163764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AD907E7C-7299-434B-BF89-8702846DA1AD}" type="slidenum">
              <a:rPr lang="it-CH" sz="800">
                <a:solidFill>
                  <a:srgbClr val="FFFFFF"/>
                </a:solidFill>
                <a:latin typeface="Arial"/>
                <a:ea typeface="ＭＳ Ｐゴシック"/>
              </a:rPr>
              <a:t>8</a:t>
            </a:fld>
            <a:endParaRPr/>
          </a:p>
        </p:txBody>
      </p:sp>
      <p:sp>
        <p:nvSpPr>
          <p:cNvPr id="161" name="CustomShape 4"/>
          <p:cNvSpPr/>
          <p:nvPr/>
        </p:nvSpPr>
        <p:spPr>
          <a:xfrm>
            <a:off x="2239920" y="6635880"/>
            <a:ext cx="4772880" cy="448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CH" sz="800">
                <a:solidFill>
                  <a:srgbClr val="FFFFFF"/>
                </a:solidFill>
                <a:latin typeface="Arial"/>
                <a:ea typeface="ＭＳ Ｐゴシック"/>
              </a:rPr>
              <a:t>Matteo Abis – XNPIG2015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6010706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80880" y="411120"/>
            <a:ext cx="8381160" cy="766080"/>
          </a:xfrm>
          <a:prstGeom prst="rect">
            <a:avLst/>
          </a:prstGeom>
          <a:noFill/>
          <a:ln>
            <a:noFill/>
          </a:ln>
        </p:spPr>
        <p:txBody>
          <a:bodyPr lIns="0" tIns="36000" rIns="0" bIns="36000"/>
          <a:lstStyle/>
          <a:p>
            <a:pPr>
              <a:lnSpc>
                <a:spcPct val="100000"/>
              </a:lnSpc>
            </a:pPr>
            <a:r>
              <a:rPr lang="it-CH" sz="2800" b="1" dirty="0" err="1" smtClean="0">
                <a:solidFill>
                  <a:srgbClr val="00335B"/>
                </a:solidFill>
                <a:latin typeface="Arial"/>
                <a:ea typeface="ＭＳ Ｐゴシック"/>
              </a:rPr>
              <a:t>Microstructures</a:t>
            </a:r>
            <a:endParaRPr dirty="0"/>
          </a:p>
        </p:txBody>
      </p:sp>
      <p:sp>
        <p:nvSpPr>
          <p:cNvPr id="159" name="CustomShape 2"/>
          <p:cNvSpPr/>
          <p:nvPr/>
        </p:nvSpPr>
        <p:spPr>
          <a:xfrm>
            <a:off x="380880" y="1252440"/>
            <a:ext cx="7071440" cy="520376"/>
          </a:xfrm>
          <a:prstGeom prst="rect">
            <a:avLst/>
          </a:prstGeom>
          <a:noFill/>
          <a:ln>
            <a:noFill/>
          </a:ln>
        </p:spPr>
        <p:txBody>
          <a:bodyPr lIns="0" tIns="36000" rIns="0" bIns="36000"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Arial"/>
                <a:ea typeface="ＭＳ Ｐゴシック"/>
              </a:rPr>
              <a:t>Lynch et al. 2011, synchrotron experiment and analytical description</a:t>
            </a:r>
          </a:p>
          <a:p>
            <a:pPr>
              <a:lnSpc>
                <a:spcPct val="100000"/>
              </a:lnSpc>
            </a:pPr>
            <a:endParaRPr lang="en-US" sz="2400" b="0" dirty="0" smtClean="0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7203960" y="6635880"/>
            <a:ext cx="163764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AD907E7C-7299-434B-BF89-8702846DA1AD}" type="slidenum">
              <a:rPr lang="it-CH" sz="800">
                <a:solidFill>
                  <a:srgbClr val="FFFFFF"/>
                </a:solidFill>
                <a:latin typeface="Arial"/>
                <a:ea typeface="ＭＳ Ｐゴシック"/>
              </a:rPr>
              <a:t>9</a:t>
            </a:fld>
            <a:endParaRPr/>
          </a:p>
        </p:txBody>
      </p:sp>
      <p:sp>
        <p:nvSpPr>
          <p:cNvPr id="161" name="CustomShape 4"/>
          <p:cNvSpPr/>
          <p:nvPr/>
        </p:nvSpPr>
        <p:spPr>
          <a:xfrm>
            <a:off x="2239920" y="6635880"/>
            <a:ext cx="4772880" cy="448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CH" sz="800">
                <a:solidFill>
                  <a:srgbClr val="FFFFFF"/>
                </a:solidFill>
                <a:latin typeface="Arial"/>
                <a:ea typeface="ＭＳ Ｐゴシック"/>
              </a:rPr>
              <a:t>Matteo Abis – XNPIG2015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948" y="2996952"/>
            <a:ext cx="3771652" cy="14401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37" y="2035507"/>
            <a:ext cx="4699211" cy="43862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868144" y="5157192"/>
                <a:ext cx="2100319" cy="61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CH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a:rPr lang="en-US" b="0" i="0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ea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</m:func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𝑅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𝜇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5157192"/>
                <a:ext cx="2100319" cy="61831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338087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555</Words>
  <Application>Microsoft Office PowerPoint</Application>
  <PresentationFormat>On-screen Show (4:3)</PresentationFormat>
  <Paragraphs>116</Paragraphs>
  <Slides>18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PSI USER</cp:lastModifiedBy>
  <cp:revision>15</cp:revision>
  <dcterms:modified xsi:type="dcterms:W3CDTF">2015-09-03T09:34:56Z</dcterms:modified>
</cp:coreProperties>
</file>